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777" r:id="rId4"/>
    <p:sldId id="776" r:id="rId5"/>
    <p:sldId id="772" r:id="rId6"/>
    <p:sldId id="773" r:id="rId7"/>
    <p:sldId id="769" r:id="rId8"/>
    <p:sldId id="768" r:id="rId9"/>
    <p:sldId id="770" r:id="rId10"/>
    <p:sldId id="775" r:id="rId11"/>
    <p:sldId id="664" r:id="rId12"/>
    <p:sldId id="7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p:restoredTop sz="72186"/>
  </p:normalViewPr>
  <p:slideViewPr>
    <p:cSldViewPr snapToGrid="0" snapToObjects="1">
      <p:cViewPr varScale="1">
        <p:scale>
          <a:sx n="49" d="100"/>
          <a:sy n="49" d="100"/>
        </p:scale>
        <p:origin x="12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3A90D-B9EA-F446-B8A9-019DC45005C5}" type="datetimeFigureOut">
              <a:rPr lang="en-IE" smtClean="0"/>
              <a:t>27/04/2021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18FF7-23B9-AB4B-BD21-A1AEECFDA0AF}" type="slidenum">
              <a:rPr lang="en-IE" smtClean="0"/>
              <a:t>‹#›</a:t>
            </a:fld>
            <a:endParaRPr lang="en-IE"/>
          </a:p>
        </p:txBody>
      </p:sp>
    </p:spTree>
    <p:extLst>
      <p:ext uri="{BB962C8B-B14F-4D97-AF65-F5344CB8AC3E}">
        <p14:creationId xmlns:p14="http://schemas.microsoft.com/office/powerpoint/2010/main" val="185303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a:t>
            </a:r>
            <a:r>
              <a:rPr lang="en-IE" dirty="0" err="1"/>
              <a:t>nfpsynergy.net</a:t>
            </a:r>
            <a:r>
              <a:rPr lang="en-IE" dirty="0"/>
              <a:t>/blog/overseas-aid-international-development-charity-future-challenges?mc_cid=c2cae4d313&amp;mc_eid=d3773bbad7 </a:t>
            </a:r>
          </a:p>
          <a:p>
            <a:r>
              <a:rPr lang="en-IE" dirty="0"/>
              <a:t>“</a:t>
            </a:r>
            <a:r>
              <a:rPr lang="en-IE" sz="1200" b="0" i="0" kern="1200" dirty="0">
                <a:solidFill>
                  <a:schemeClr val="tx1"/>
                </a:solidFill>
                <a:effectLst/>
                <a:latin typeface="+mn-lt"/>
                <a:ea typeface="+mn-ea"/>
                <a:cs typeface="+mn-cs"/>
              </a:rPr>
              <a:t>While it is easy to understand how a donation of £5 can help someone going hungry in a poorer country, it is a much bigger leap to explain how that same £5 can make a difference on a topic as seemingly intractable as climate change.”</a:t>
            </a:r>
            <a:endParaRPr lang="en-IE" dirty="0"/>
          </a:p>
          <a:p>
            <a:endParaRPr lang="en-IE" dirty="0"/>
          </a:p>
          <a:p>
            <a:r>
              <a:rPr lang="en-IE" dirty="0"/>
              <a:t>https://</a:t>
            </a:r>
            <a:r>
              <a:rPr lang="en-IE" dirty="0" err="1"/>
              <a:t>www.dochas.ie</a:t>
            </a:r>
            <a:r>
              <a:rPr lang="en-IE" dirty="0"/>
              <a:t>/</a:t>
            </a:r>
            <a:r>
              <a:rPr lang="en-IE" dirty="0" err="1"/>
              <a:t>whats</a:t>
            </a:r>
            <a:r>
              <a:rPr lang="en-IE" dirty="0"/>
              <a:t>-new/first-results-from-worldview-project-baseline-survey-are-in/</a:t>
            </a:r>
          </a:p>
        </p:txBody>
      </p:sp>
      <p:sp>
        <p:nvSpPr>
          <p:cNvPr id="4" name="Slide Number Placeholder 3"/>
          <p:cNvSpPr>
            <a:spLocks noGrp="1"/>
          </p:cNvSpPr>
          <p:nvPr>
            <p:ph type="sldNum" sz="quarter" idx="5"/>
          </p:nvPr>
        </p:nvSpPr>
        <p:spPr/>
        <p:txBody>
          <a:bodyPr/>
          <a:lstStyle/>
          <a:p>
            <a:fld id="{1FD18FF7-23B9-AB4B-BD21-A1AEECFDA0AF}" type="slidenum">
              <a:rPr lang="en-IE" smtClean="0"/>
              <a:t>1</a:t>
            </a:fld>
            <a:endParaRPr lang="en-IE"/>
          </a:p>
        </p:txBody>
      </p:sp>
    </p:spTree>
    <p:extLst>
      <p:ext uri="{BB962C8B-B14F-4D97-AF65-F5344CB8AC3E}">
        <p14:creationId xmlns:p14="http://schemas.microsoft.com/office/powerpoint/2010/main" val="346069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IE" dirty="0">
                <a:latin typeface="Optima" panose="02000503060000020004" pitchFamily="2" charset="0"/>
              </a:rPr>
              <a:t>Religious motivations: implicit &gt; explicit (s18)</a:t>
            </a:r>
          </a:p>
          <a:p>
            <a:pPr lvl="1"/>
            <a:r>
              <a:rPr lang="en-IE" dirty="0">
                <a:latin typeface="Optima" panose="02000503060000020004" pitchFamily="2" charset="0"/>
              </a:rPr>
              <a:t>Moral obligation</a:t>
            </a:r>
          </a:p>
          <a:p>
            <a:endParaRPr lang="en-GB" dirty="0"/>
          </a:p>
        </p:txBody>
      </p:sp>
      <p:sp>
        <p:nvSpPr>
          <p:cNvPr id="4" name="Slide Number Placeholder 3"/>
          <p:cNvSpPr>
            <a:spLocks noGrp="1"/>
          </p:cNvSpPr>
          <p:nvPr>
            <p:ph type="sldNum" sz="quarter" idx="10"/>
          </p:nvPr>
        </p:nvSpPr>
        <p:spPr/>
        <p:txBody>
          <a:bodyPr/>
          <a:lstStyle/>
          <a:p>
            <a:fld id="{3F578773-9DBE-F643-AE52-FC1ADAD5310B}" type="slidenum">
              <a:rPr lang="en-US" smtClean="0"/>
              <a:t>7</a:t>
            </a:fld>
            <a:endParaRPr lang="en-US"/>
          </a:p>
        </p:txBody>
      </p:sp>
    </p:spTree>
    <p:extLst>
      <p:ext uri="{BB962C8B-B14F-4D97-AF65-F5344CB8AC3E}">
        <p14:creationId xmlns:p14="http://schemas.microsoft.com/office/powerpoint/2010/main" val="309500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F941D59-0C89-446A-9B59-F674D92DD62B}" type="slidenum">
              <a:rPr lang="en-US" altLang="en-US">
                <a:latin typeface="Arial" pitchFamily="34" charset="0"/>
              </a:rPr>
              <a:pPr>
                <a:spcBef>
                  <a:spcPct val="0"/>
                </a:spcBef>
              </a:pPr>
              <a:t>8</a:t>
            </a:fld>
            <a:endParaRPr lang="en-US" altLang="en-US">
              <a:latin typeface="Arial" pitchFamily="34" charset="0"/>
            </a:endParaRPr>
          </a:p>
        </p:txBody>
      </p:sp>
      <p:sp>
        <p:nvSpPr>
          <p:cNvPr id="64515" name="Rectangle 2"/>
          <p:cNvSpPr>
            <a:spLocks noGrp="1" noRot="1" noChangeAspect="1" noChangeArrowheads="1" noTextEdit="1"/>
          </p:cNvSpPr>
          <p:nvPr>
            <p:ph type="sldImg"/>
          </p:nvPr>
        </p:nvSpPr>
        <p:spPr bwMode="auto">
          <a:xfrm>
            <a:off x="2698750" y="509588"/>
            <a:ext cx="4530725" cy="2549525"/>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IE" dirty="0">
                <a:latin typeface="Optima" panose="02000503060000020004" pitchFamily="2" charset="0"/>
              </a:rPr>
              <a:t>Supporting </a:t>
            </a:r>
            <a:r>
              <a:rPr lang="en-IE" dirty="0" err="1">
                <a:latin typeface="Optima" panose="02000503060000020004" pitchFamily="2" charset="0"/>
              </a:rPr>
              <a:t>intl</a:t>
            </a:r>
            <a:r>
              <a:rPr lang="en-IE" dirty="0">
                <a:latin typeface="Optima" panose="02000503060000020004" pitchFamily="2" charset="0"/>
              </a:rPr>
              <a:t> development as part of Irish identity (s14)</a:t>
            </a:r>
          </a:p>
          <a:p>
            <a:r>
              <a:rPr lang="en-IE" dirty="0">
                <a:latin typeface="Optima" panose="02000503060000020004" pitchFamily="2" charset="0"/>
              </a:rPr>
              <a:t>Local-ness through community, and Irish people working abroad</a:t>
            </a:r>
          </a:p>
          <a:p>
            <a:endParaRPr lang="en-IE" dirty="0">
              <a:latin typeface="Optima" panose="0200050306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Core Donor Research, 2018</a:t>
            </a:r>
          </a:p>
          <a:p>
            <a:endParaRPr lang="en-IE" dirty="0">
              <a:latin typeface="Optima" panose="02000503060000020004" pitchFamily="2" charset="0"/>
            </a:endParaRPr>
          </a:p>
          <a:p>
            <a:pPr eaLnBrk="1" hangingPunct="1">
              <a:spcBef>
                <a:spcPct val="0"/>
              </a:spcBef>
            </a:pPr>
            <a:endParaRPr lang="en-US" altLang="en-US" dirty="0"/>
          </a:p>
        </p:txBody>
      </p:sp>
    </p:spTree>
    <p:extLst>
      <p:ext uri="{BB962C8B-B14F-4D97-AF65-F5344CB8AC3E}">
        <p14:creationId xmlns:p14="http://schemas.microsoft.com/office/powerpoint/2010/main" val="4912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F941D59-0C89-446A-9B59-F674D92DD62B}" type="slidenum">
              <a:rPr lang="en-US" altLang="en-US">
                <a:latin typeface="Arial" pitchFamily="34" charset="0"/>
              </a:rPr>
              <a:pPr>
                <a:spcBef>
                  <a:spcPct val="0"/>
                </a:spcBef>
              </a:pPr>
              <a:t>9</a:t>
            </a:fld>
            <a:endParaRPr lang="en-US" altLang="en-US">
              <a:latin typeface="Arial" pitchFamily="34" charset="0"/>
            </a:endParaRPr>
          </a:p>
        </p:txBody>
      </p:sp>
      <p:sp>
        <p:nvSpPr>
          <p:cNvPr id="64515" name="Rectangle 2"/>
          <p:cNvSpPr>
            <a:spLocks noGrp="1" noRot="1" noChangeAspect="1" noChangeArrowheads="1" noTextEdit="1"/>
          </p:cNvSpPr>
          <p:nvPr>
            <p:ph type="sldImg"/>
          </p:nvPr>
        </p:nvSpPr>
        <p:spPr bwMode="auto">
          <a:xfrm>
            <a:off x="2698750" y="509588"/>
            <a:ext cx="4530725" cy="2549525"/>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E" dirty="0">
                <a:latin typeface="Optima" panose="02000503060000020004" pitchFamily="2" charset="0"/>
              </a:rPr>
              <a:t>Tangibility is key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IE" dirty="0">
              <a:latin typeface="Optima" panose="02000503060000020004"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IE" dirty="0">
                <a:latin typeface="Optima" panose="02000503060000020004" pitchFamily="2" charset="0"/>
              </a:rPr>
              <a:t>Amorphous concepts like justice aren’t plausible</a:t>
            </a:r>
          </a:p>
          <a:p>
            <a:pPr marL="0" marR="0" lvl="0" indent="0" algn="l" defTabSz="914400" rtl="0" eaLnBrk="1" fontAlgn="auto" latinLnBrk="0" hangingPunct="1">
              <a:lnSpc>
                <a:spcPct val="100000"/>
              </a:lnSpc>
              <a:spcBef>
                <a:spcPct val="0"/>
              </a:spcBef>
              <a:spcAft>
                <a:spcPts val="0"/>
              </a:spcAft>
              <a:buClrTx/>
              <a:buSzTx/>
              <a:buFontTx/>
              <a:buNone/>
              <a:tabLst/>
              <a:defRPr/>
            </a:pPr>
            <a:r>
              <a:rPr lang="en-IE" dirty="0">
                <a:latin typeface="Optima" panose="02000503060000020004" pitchFamily="2" charset="0"/>
              </a:rPr>
              <a:t>“fairness” &gt; human rights, climate justice</a:t>
            </a:r>
          </a:p>
          <a:p>
            <a:pPr eaLnBrk="1" hangingPunct="1">
              <a:spcBef>
                <a:spcPct val="0"/>
              </a:spcBef>
            </a:pPr>
            <a:endParaRPr lang="en-US" altLang="en-US" dirty="0"/>
          </a:p>
          <a:p>
            <a:r>
              <a:rPr lang="en-IE" dirty="0"/>
              <a:t>https://</a:t>
            </a:r>
            <a:r>
              <a:rPr lang="en-IE" dirty="0" err="1"/>
              <a:t>nfpsynergy.net</a:t>
            </a:r>
            <a:r>
              <a:rPr lang="en-IE" dirty="0"/>
              <a:t>/blog/overseas-aid-international-development-charity-future-challenges?mc_cid=c2cae4d313&amp;mc_eid=d3773bbad7 </a:t>
            </a:r>
          </a:p>
          <a:p>
            <a:r>
              <a:rPr lang="en-IE" dirty="0"/>
              <a:t>“</a:t>
            </a:r>
            <a:r>
              <a:rPr lang="en-IE" sz="1200" b="0" i="0" kern="1200" dirty="0">
                <a:solidFill>
                  <a:schemeClr val="tx1"/>
                </a:solidFill>
                <a:effectLst/>
                <a:latin typeface="+mn-lt"/>
                <a:ea typeface="+mn-ea"/>
                <a:cs typeface="+mn-cs"/>
              </a:rPr>
              <a:t>While it is easy to understand how a donation of £5 can help someone going hungry in a poorer country, it is a much bigger leap to explain how that same £5 can make a difference on a topic as seemingly intractable as climate change.”</a:t>
            </a:r>
          </a:p>
          <a:p>
            <a:endParaRPr lang="en-I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Mid Value Donor Research, 2017</a:t>
            </a:r>
          </a:p>
          <a:p>
            <a:endParaRPr lang="en-IE" dirty="0"/>
          </a:p>
          <a:p>
            <a:pPr eaLnBrk="1" hangingPunct="1">
              <a:spcBef>
                <a:spcPct val="0"/>
              </a:spcBef>
            </a:pPr>
            <a:endParaRPr lang="en-US" altLang="en-US" dirty="0"/>
          </a:p>
        </p:txBody>
      </p:sp>
    </p:spTree>
    <p:extLst>
      <p:ext uri="{BB962C8B-B14F-4D97-AF65-F5344CB8AC3E}">
        <p14:creationId xmlns:p14="http://schemas.microsoft.com/office/powerpoint/2010/main" val="128657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F941D59-0C89-446A-9B59-F674D92DD62B}" type="slidenum">
              <a:rPr lang="en-US" altLang="en-US">
                <a:latin typeface="Arial" pitchFamily="34" charset="0"/>
              </a:rPr>
              <a:pPr>
                <a:spcBef>
                  <a:spcPct val="0"/>
                </a:spcBef>
              </a:pPr>
              <a:t>10</a:t>
            </a:fld>
            <a:endParaRPr lang="en-US" altLang="en-US">
              <a:latin typeface="Arial" pitchFamily="34" charset="0"/>
            </a:endParaRPr>
          </a:p>
        </p:txBody>
      </p:sp>
      <p:sp>
        <p:nvSpPr>
          <p:cNvPr id="64515" name="Rectangle 2"/>
          <p:cNvSpPr>
            <a:spLocks noGrp="1" noRot="1" noChangeAspect="1" noChangeArrowheads="1" noTextEdit="1"/>
          </p:cNvSpPr>
          <p:nvPr>
            <p:ph type="sldImg"/>
          </p:nvPr>
        </p:nvSpPr>
        <p:spPr bwMode="auto">
          <a:xfrm>
            <a:off x="2698750" y="509588"/>
            <a:ext cx="4530725" cy="2549525"/>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E" dirty="0">
                <a:latin typeface="Optima" panose="02000503060000020004" pitchFamily="2" charset="0"/>
              </a:rPr>
              <a:t>International development supporters tend to feel more distant from the organisation than others</a:t>
            </a:r>
          </a:p>
          <a:p>
            <a:pPr eaLnBrk="1" hangingPunct="1">
              <a:spcBef>
                <a:spcPct val="0"/>
              </a:spcBef>
            </a:pPr>
            <a:endParaRPr lang="en-US" altLang="en-US" dirty="0"/>
          </a:p>
        </p:txBody>
      </p:sp>
    </p:spTree>
    <p:extLst>
      <p:ext uri="{BB962C8B-B14F-4D97-AF65-F5344CB8AC3E}">
        <p14:creationId xmlns:p14="http://schemas.microsoft.com/office/powerpoint/2010/main" val="144419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F941D59-0C89-446A-9B59-F674D92DD62B}" type="slidenum">
              <a:rPr lang="en-US" altLang="en-US">
                <a:latin typeface="Arial" pitchFamily="34" charset="0"/>
              </a:rPr>
              <a:pPr>
                <a:spcBef>
                  <a:spcPct val="0"/>
                </a:spcBef>
              </a:pPr>
              <a:t>11</a:t>
            </a:fld>
            <a:endParaRPr lang="en-US" altLang="en-US">
              <a:latin typeface="Arial" pitchFamily="34" charset="0"/>
            </a:endParaRPr>
          </a:p>
        </p:txBody>
      </p:sp>
      <p:sp>
        <p:nvSpPr>
          <p:cNvPr id="64515" name="Rectangle 2"/>
          <p:cNvSpPr>
            <a:spLocks noGrp="1" noRot="1" noChangeAspect="1" noChangeArrowheads="1" noTextEdit="1"/>
          </p:cNvSpPr>
          <p:nvPr>
            <p:ph type="sldImg"/>
          </p:nvPr>
        </p:nvSpPr>
        <p:spPr bwMode="auto">
          <a:xfrm>
            <a:off x="2698750" y="509588"/>
            <a:ext cx="4530725" cy="2549525"/>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E" dirty="0">
                <a:latin typeface="Optima" panose="02000503060000020004" pitchFamily="2" charset="0"/>
              </a:rPr>
              <a:t>Want longer-term feedback; plausibility. </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IE" dirty="0"/>
              <a:t>Core Donor Research, 2018</a:t>
            </a:r>
          </a:p>
          <a:p>
            <a:pPr eaLnBrk="1" hangingPunct="1">
              <a:spcBef>
                <a:spcPct val="0"/>
              </a:spcBef>
            </a:pPr>
            <a:endParaRPr lang="en-US" altLang="en-US" dirty="0"/>
          </a:p>
        </p:txBody>
      </p:sp>
    </p:spTree>
    <p:extLst>
      <p:ext uri="{BB962C8B-B14F-4D97-AF65-F5344CB8AC3E}">
        <p14:creationId xmlns:p14="http://schemas.microsoft.com/office/powerpoint/2010/main" val="424436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a:t>
            </a:r>
            <a:r>
              <a:rPr lang="en-IE" dirty="0" err="1"/>
              <a:t>nfpsynergy.net</a:t>
            </a:r>
            <a:r>
              <a:rPr lang="en-IE" dirty="0"/>
              <a:t>/blog/overseas-aid-international-development-charity-future-challenges?mc_cid=c2cae4d313&amp;mc_eid=d3773bbad7 </a:t>
            </a:r>
          </a:p>
          <a:p>
            <a:r>
              <a:rPr lang="en-IE" dirty="0"/>
              <a:t>“</a:t>
            </a:r>
            <a:r>
              <a:rPr lang="en-IE" sz="1200" b="0" i="0" kern="1200" dirty="0">
                <a:solidFill>
                  <a:schemeClr val="tx1"/>
                </a:solidFill>
                <a:effectLst/>
                <a:latin typeface="+mn-lt"/>
                <a:ea typeface="+mn-ea"/>
                <a:cs typeface="+mn-cs"/>
              </a:rPr>
              <a:t>While it is easy to understand how a donation of £5 can help someone going hungry in a poorer country, it is a much bigger leap to explain how that same £5 can make a difference on a topic as seemingly intractable as climate change.”</a:t>
            </a:r>
            <a:endParaRPr lang="en-IE" dirty="0"/>
          </a:p>
          <a:p>
            <a:endParaRPr lang="en-IE" dirty="0"/>
          </a:p>
          <a:p>
            <a:r>
              <a:rPr lang="en-IE" dirty="0"/>
              <a:t>https://</a:t>
            </a:r>
            <a:r>
              <a:rPr lang="en-IE" dirty="0" err="1"/>
              <a:t>www.dochas.ie</a:t>
            </a:r>
            <a:r>
              <a:rPr lang="en-IE" dirty="0"/>
              <a:t>/</a:t>
            </a:r>
            <a:r>
              <a:rPr lang="en-IE" dirty="0" err="1"/>
              <a:t>whats</a:t>
            </a:r>
            <a:r>
              <a:rPr lang="en-IE" dirty="0"/>
              <a:t>-new/first-results-from-worldview-project-baseline-survey-are-in/</a:t>
            </a:r>
          </a:p>
        </p:txBody>
      </p:sp>
      <p:sp>
        <p:nvSpPr>
          <p:cNvPr id="4" name="Slide Number Placeholder 3"/>
          <p:cNvSpPr>
            <a:spLocks noGrp="1"/>
          </p:cNvSpPr>
          <p:nvPr>
            <p:ph type="sldNum" sz="quarter" idx="5"/>
          </p:nvPr>
        </p:nvSpPr>
        <p:spPr/>
        <p:txBody>
          <a:bodyPr/>
          <a:lstStyle/>
          <a:p>
            <a:fld id="{1FD18FF7-23B9-AB4B-BD21-A1AEECFDA0AF}" type="slidenum">
              <a:rPr lang="en-IE" smtClean="0"/>
              <a:t>12</a:t>
            </a:fld>
            <a:endParaRPr lang="en-IE"/>
          </a:p>
        </p:txBody>
      </p:sp>
    </p:spTree>
    <p:extLst>
      <p:ext uri="{BB962C8B-B14F-4D97-AF65-F5344CB8AC3E}">
        <p14:creationId xmlns:p14="http://schemas.microsoft.com/office/powerpoint/2010/main" val="271188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F7AB-CA72-4940-87BC-36986922D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785C00A-CEA7-BE45-B470-46BD9C958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B20139B-4B9A-F540-99D7-97FF58131607}"/>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5" name="Footer Placeholder 4">
            <a:extLst>
              <a:ext uri="{FF2B5EF4-FFF2-40B4-BE49-F238E27FC236}">
                <a16:creationId xmlns:a16="http://schemas.microsoft.com/office/drawing/2014/main" id="{471B0D1A-B567-8A4A-AF84-4361F3EC5B1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008B8C8-8C2A-5F4D-AD62-1563E67E2C04}"/>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310857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48C9-29AE-4443-9293-FE9D3984296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E2FD744-5E04-0841-9ED4-78B197176A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5E7CA5F-917A-7946-9725-86D869DB9769}"/>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5" name="Footer Placeholder 4">
            <a:extLst>
              <a:ext uri="{FF2B5EF4-FFF2-40B4-BE49-F238E27FC236}">
                <a16:creationId xmlns:a16="http://schemas.microsoft.com/office/drawing/2014/main" id="{EB64E7D7-40C0-DE47-B165-43094AB9267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B8FA027-EFE9-E242-AD2B-88EDDB1C6FBA}"/>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12318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20BD0-5BB3-184D-96D5-58531D72B0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159BB2A-74C1-754E-A201-BABF8FDA6F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1D86D4D-0BAE-664B-918E-31DF5A7CF87A}"/>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5" name="Footer Placeholder 4">
            <a:extLst>
              <a:ext uri="{FF2B5EF4-FFF2-40B4-BE49-F238E27FC236}">
                <a16:creationId xmlns:a16="http://schemas.microsoft.com/office/drawing/2014/main" id="{C5030C97-11F7-0E49-833D-DCDA9B328A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B8BDC8E-B702-EE48-983A-0567C8000DFD}"/>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176888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5645-226F-414F-933A-CCDF3CCB9C0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25ABF17-FA4C-A546-94C2-BF00E97CB5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7E695B-3632-CD45-9A76-69C3791039BB}"/>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5" name="Footer Placeholder 4">
            <a:extLst>
              <a:ext uri="{FF2B5EF4-FFF2-40B4-BE49-F238E27FC236}">
                <a16:creationId xmlns:a16="http://schemas.microsoft.com/office/drawing/2014/main" id="{7EA73365-73E9-5642-86E7-A0135B5A9A0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232A476-D009-B94D-AA32-F6FBB60D8E01}"/>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424001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9367-5C1B-9343-946A-6A687C80D4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2F2BAB-1FCE-9743-B7BF-ED99782C6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7BAE96-83F0-FB4F-918D-6BF2069E53CA}"/>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5" name="Footer Placeholder 4">
            <a:extLst>
              <a:ext uri="{FF2B5EF4-FFF2-40B4-BE49-F238E27FC236}">
                <a16:creationId xmlns:a16="http://schemas.microsoft.com/office/drawing/2014/main" id="{669073E9-DAFF-3E47-BA2B-429591ABDA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27D387F-E6B3-D64C-B646-FB28466081F4}"/>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231748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2E9E-4378-C048-B38A-5254D2C912F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1A2ADFB-2E63-6F4E-847A-2B1CEC87D4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2C5AE0B-D6F8-B944-B3F1-F7DEFB965C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DEB361C-93AB-D640-971D-30BA183E738F}"/>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6" name="Footer Placeholder 5">
            <a:extLst>
              <a:ext uri="{FF2B5EF4-FFF2-40B4-BE49-F238E27FC236}">
                <a16:creationId xmlns:a16="http://schemas.microsoft.com/office/drawing/2014/main" id="{53FEE127-F479-9E49-BF94-BACB6AF6C9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587ACAF-2376-8946-B828-BE2548456D1B}"/>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34910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0C72-7E10-264A-AA42-578F1E7BAE6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C08AA66-069E-5047-92C2-44ABD8C9C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3704A5-7076-F74E-983A-F2BA5B7E12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9DC7B5C-E3DF-2640-A697-887504A28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A6F3D-08AE-5245-9118-C9CAF43338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08B329B-F3BA-2245-A66B-762DDB0BD9AF}"/>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8" name="Footer Placeholder 7">
            <a:extLst>
              <a:ext uri="{FF2B5EF4-FFF2-40B4-BE49-F238E27FC236}">
                <a16:creationId xmlns:a16="http://schemas.microsoft.com/office/drawing/2014/main" id="{4B410C24-BE25-1D49-B8A2-0219AAD6196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DC0A1D4-CDD4-2443-A8AA-602B673AD992}"/>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221026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29CB-73A2-CC4D-9C38-4687FF58CFC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7E7559A-F721-D345-9FB4-9E733F5C22AA}"/>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4" name="Footer Placeholder 3">
            <a:extLst>
              <a:ext uri="{FF2B5EF4-FFF2-40B4-BE49-F238E27FC236}">
                <a16:creationId xmlns:a16="http://schemas.microsoft.com/office/drawing/2014/main" id="{9731ECDF-EDF5-2E42-BEA9-B2BE0E1D98A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C83CB90-4BBB-064A-A0BC-EF80B50BF9DA}"/>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48730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B09F4-FB95-C34D-B2AF-5A3971172699}"/>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3" name="Footer Placeholder 2">
            <a:extLst>
              <a:ext uri="{FF2B5EF4-FFF2-40B4-BE49-F238E27FC236}">
                <a16:creationId xmlns:a16="http://schemas.microsoft.com/office/drawing/2014/main" id="{19F5AA36-6F17-FF4D-B759-E8D002EA6EF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0E231E4-2FE2-3E40-9E87-D0EC90467F61}"/>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341212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9E4D-CAEF-DA45-8D5B-2FD5BF3E4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5F1F4A-633D-034E-A424-7AAA61B68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9A91B26-CBFB-A84E-8842-46CF968DE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3ADD0-7AE5-4247-9049-959975275DE5}"/>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6" name="Footer Placeholder 5">
            <a:extLst>
              <a:ext uri="{FF2B5EF4-FFF2-40B4-BE49-F238E27FC236}">
                <a16:creationId xmlns:a16="http://schemas.microsoft.com/office/drawing/2014/main" id="{277E101F-F572-9D43-817F-5549113CE9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61F3E1-DCB5-CA41-BC4D-0CFFEA1A2C73}"/>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410208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B82A-1156-4144-963E-BA2689E34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B921576-0F17-1D43-93F6-704348E17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261A2DA-826E-EB41-8A1D-82E285435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9CA39-6D23-4D4D-8216-E4896BFD1D53}"/>
              </a:ext>
            </a:extLst>
          </p:cNvPr>
          <p:cNvSpPr>
            <a:spLocks noGrp="1"/>
          </p:cNvSpPr>
          <p:nvPr>
            <p:ph type="dt" sz="half" idx="10"/>
          </p:nvPr>
        </p:nvSpPr>
        <p:spPr/>
        <p:txBody>
          <a:bodyPr/>
          <a:lstStyle/>
          <a:p>
            <a:fld id="{993582C0-FBF6-774F-8A52-93FF3969C04A}" type="datetimeFigureOut">
              <a:rPr lang="en-IE" smtClean="0"/>
              <a:t>27/04/2021</a:t>
            </a:fld>
            <a:endParaRPr lang="en-IE"/>
          </a:p>
        </p:txBody>
      </p:sp>
      <p:sp>
        <p:nvSpPr>
          <p:cNvPr id="6" name="Footer Placeholder 5">
            <a:extLst>
              <a:ext uri="{FF2B5EF4-FFF2-40B4-BE49-F238E27FC236}">
                <a16:creationId xmlns:a16="http://schemas.microsoft.com/office/drawing/2014/main" id="{94DA0F64-86DA-714C-B174-F85712271CA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FCC95C1-450A-2342-9C05-5AB3BC3C4F9C}"/>
              </a:ext>
            </a:extLst>
          </p:cNvPr>
          <p:cNvSpPr>
            <a:spLocks noGrp="1"/>
          </p:cNvSpPr>
          <p:nvPr>
            <p:ph type="sldNum" sz="quarter" idx="12"/>
          </p:nvPr>
        </p:nvSpPr>
        <p:spPr/>
        <p:txBody>
          <a:bodyPr/>
          <a:lstStyle/>
          <a:p>
            <a:fld id="{E7DF50B8-4EB4-CB4F-AC8E-8AB3635E2196}" type="slidenum">
              <a:rPr lang="en-IE" smtClean="0"/>
              <a:t>‹#›</a:t>
            </a:fld>
            <a:endParaRPr lang="en-IE"/>
          </a:p>
        </p:txBody>
      </p:sp>
    </p:spTree>
    <p:extLst>
      <p:ext uri="{BB962C8B-B14F-4D97-AF65-F5344CB8AC3E}">
        <p14:creationId xmlns:p14="http://schemas.microsoft.com/office/powerpoint/2010/main" val="141108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9C094-AF1B-334F-96E8-7E2948EE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B74D870-7817-2446-B0FB-07EA8B4EF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8794AAE-7A25-6F4A-8D7A-6C0337C0D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582C0-FBF6-774F-8A52-93FF3969C04A}" type="datetimeFigureOut">
              <a:rPr lang="en-IE" smtClean="0"/>
              <a:t>27/04/2021</a:t>
            </a:fld>
            <a:endParaRPr lang="en-IE"/>
          </a:p>
        </p:txBody>
      </p:sp>
      <p:sp>
        <p:nvSpPr>
          <p:cNvPr id="5" name="Footer Placeholder 4">
            <a:extLst>
              <a:ext uri="{FF2B5EF4-FFF2-40B4-BE49-F238E27FC236}">
                <a16:creationId xmlns:a16="http://schemas.microsoft.com/office/drawing/2014/main" id="{4DD56FF5-87CB-2E42-9FC9-83699BFE6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0B77672-1F71-6F49-BBAC-D6B3D2030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F50B8-4EB4-CB4F-AC8E-8AB3635E2196}" type="slidenum">
              <a:rPr lang="en-IE" smtClean="0"/>
              <a:t>‹#›</a:t>
            </a:fld>
            <a:endParaRPr lang="en-IE"/>
          </a:p>
        </p:txBody>
      </p:sp>
    </p:spTree>
    <p:extLst>
      <p:ext uri="{BB962C8B-B14F-4D97-AF65-F5344CB8AC3E}">
        <p14:creationId xmlns:p14="http://schemas.microsoft.com/office/powerpoint/2010/main" val="133230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36534-E419-544E-9823-27F7EBAD3F19}"/>
              </a:ext>
            </a:extLst>
          </p:cNvPr>
          <p:cNvSpPr>
            <a:spLocks noGrp="1"/>
          </p:cNvSpPr>
          <p:nvPr>
            <p:ph type="subTitle" idx="1"/>
          </p:nvPr>
        </p:nvSpPr>
        <p:spPr>
          <a:xfrm>
            <a:off x="1524000" y="3602038"/>
            <a:ext cx="9144000" cy="2102076"/>
          </a:xfrm>
        </p:spPr>
        <p:txBody>
          <a:bodyPr>
            <a:normAutofit fontScale="92500" lnSpcReduction="10000"/>
          </a:bodyPr>
          <a:lstStyle/>
          <a:p>
            <a:r>
              <a:rPr lang="en-IE" b="1" dirty="0">
                <a:latin typeface="Optima" panose="02000503060000020004" pitchFamily="2" charset="0"/>
              </a:rPr>
              <a:t>Caoileann Appleby</a:t>
            </a:r>
          </a:p>
          <a:p>
            <a:r>
              <a:rPr lang="en-IE" dirty="0">
                <a:latin typeface="Optima" panose="02000503060000020004" pitchFamily="2" charset="0"/>
              </a:rPr>
              <a:t>Strategy Director</a:t>
            </a:r>
          </a:p>
          <a:p>
            <a:endParaRPr lang="en-IE" dirty="0">
              <a:latin typeface="Optima" panose="02000503060000020004" pitchFamily="2" charset="0"/>
            </a:endParaRPr>
          </a:p>
          <a:p>
            <a:r>
              <a:rPr lang="en-IE" b="1" dirty="0" err="1">
                <a:latin typeface="Optima" panose="02000503060000020004" pitchFamily="2" charset="0"/>
              </a:rPr>
              <a:t>caoileann@askdirect.ie</a:t>
            </a:r>
            <a:endParaRPr lang="en-IE" b="1" dirty="0">
              <a:latin typeface="Optima" panose="02000503060000020004" pitchFamily="2" charset="0"/>
            </a:endParaRPr>
          </a:p>
          <a:p>
            <a:r>
              <a:rPr lang="en-IE" b="1" dirty="0">
                <a:latin typeface="Optima" panose="02000503060000020004" pitchFamily="2" charset="0"/>
              </a:rPr>
              <a:t>@</a:t>
            </a:r>
            <a:r>
              <a:rPr lang="en-IE" b="1" dirty="0" err="1">
                <a:latin typeface="Optima" panose="02000503060000020004" pitchFamily="2" charset="0"/>
              </a:rPr>
              <a:t>ask_direct</a:t>
            </a:r>
            <a:endParaRPr lang="en-IE" b="1" dirty="0">
              <a:latin typeface="Optima" panose="02000503060000020004" pitchFamily="2" charset="0"/>
            </a:endParaRPr>
          </a:p>
        </p:txBody>
      </p:sp>
      <p:pic>
        <p:nvPicPr>
          <p:cNvPr id="5" name="Picture 4">
            <a:extLst>
              <a:ext uri="{FF2B5EF4-FFF2-40B4-BE49-F238E27FC236}">
                <a16:creationId xmlns:a16="http://schemas.microsoft.com/office/drawing/2014/main" id="{A2E17728-BEB2-2045-ADF5-5812752F9F9E}"/>
              </a:ext>
            </a:extLst>
          </p:cNvPr>
          <p:cNvPicPr>
            <a:picLocks noChangeAspect="1"/>
          </p:cNvPicPr>
          <p:nvPr/>
        </p:nvPicPr>
        <p:blipFill>
          <a:blip r:embed="rId3"/>
          <a:stretch>
            <a:fillRect/>
          </a:stretch>
        </p:blipFill>
        <p:spPr>
          <a:xfrm>
            <a:off x="3086037" y="1816780"/>
            <a:ext cx="6019926" cy="1407886"/>
          </a:xfrm>
          <a:prstGeom prst="rect">
            <a:avLst/>
          </a:prstGeom>
        </p:spPr>
      </p:pic>
    </p:spTree>
    <p:extLst>
      <p:ext uri="{BB962C8B-B14F-4D97-AF65-F5344CB8AC3E}">
        <p14:creationId xmlns:p14="http://schemas.microsoft.com/office/powerpoint/2010/main" val="83990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9BB4C-1A5F-F849-BECB-2F51F36C03C4}"/>
              </a:ext>
            </a:extLst>
          </p:cNvPr>
          <p:cNvPicPr>
            <a:picLocks noChangeAspect="1"/>
          </p:cNvPicPr>
          <p:nvPr/>
        </p:nvPicPr>
        <p:blipFill>
          <a:blip r:embed="rId3"/>
          <a:stretch>
            <a:fillRect/>
          </a:stretch>
        </p:blipFill>
        <p:spPr>
          <a:xfrm>
            <a:off x="0" y="37221"/>
            <a:ext cx="2757712" cy="644949"/>
          </a:xfrm>
          <a:prstGeom prst="rect">
            <a:avLst/>
          </a:prstGeom>
        </p:spPr>
      </p:pic>
      <p:sp>
        <p:nvSpPr>
          <p:cNvPr id="7" name="Rounded Rectangular Callout 6">
            <a:extLst>
              <a:ext uri="{FF2B5EF4-FFF2-40B4-BE49-F238E27FC236}">
                <a16:creationId xmlns:a16="http://schemas.microsoft.com/office/drawing/2014/main" id="{B8AD17BD-B38D-DB46-9084-F5C330B9F3A3}"/>
              </a:ext>
            </a:extLst>
          </p:cNvPr>
          <p:cNvSpPr/>
          <p:nvPr/>
        </p:nvSpPr>
        <p:spPr>
          <a:xfrm>
            <a:off x="2005613" y="2208363"/>
            <a:ext cx="8363339" cy="3103779"/>
          </a:xfrm>
          <a:prstGeom prst="wedgeRoundRectCallout">
            <a:avLst>
              <a:gd name="adj1" fmla="val 31678"/>
              <a:gd name="adj2" fmla="val 63935"/>
              <a:gd name="adj3" fmla="val 16667"/>
            </a:avLst>
          </a:prstGeom>
          <a:solidFill>
            <a:schemeClr val="bg1">
              <a:lumMod val="95000"/>
            </a:schemeClr>
          </a:solidFill>
          <a:effectLst>
            <a:outerShdw blurRad="50800" dist="38100" dir="2700000" algn="tl" rotWithShape="0">
              <a:prstClr val="black">
                <a:alpha val="40000"/>
              </a:prstClr>
            </a:outerShdw>
          </a:effectLst>
        </p:spPr>
        <p:txBody>
          <a:bodyPr wrap="square" lIns="47984" tIns="47984" rIns="47984" bIns="47984">
            <a:spAutoFit/>
          </a:bodyPr>
          <a:lstStyle/>
          <a:p>
            <a:r>
              <a:rPr lang="en-GB" sz="4400" dirty="0">
                <a:solidFill>
                  <a:schemeClr val="tx1">
                    <a:lumMod val="75000"/>
                    <a:lumOff val="25000"/>
                  </a:schemeClr>
                </a:solidFill>
                <a:latin typeface="Helvetica" panose="020B0604020202020204" pitchFamily="34" charset="0"/>
              </a:rPr>
              <a:t>I don’t get on a plane and ask the pilot to move over because </a:t>
            </a:r>
          </a:p>
          <a:p>
            <a:r>
              <a:rPr lang="en-GB" sz="4400" dirty="0">
                <a:solidFill>
                  <a:schemeClr val="tx1">
                    <a:lumMod val="75000"/>
                    <a:lumOff val="25000"/>
                  </a:schemeClr>
                </a:solidFill>
                <a:latin typeface="Helvetica" panose="020B0604020202020204" pitchFamily="34" charset="0"/>
              </a:rPr>
              <a:t>I don’t like the way he’s flying. </a:t>
            </a:r>
          </a:p>
          <a:p>
            <a:r>
              <a:rPr lang="en-GB" sz="4400" dirty="0">
                <a:solidFill>
                  <a:schemeClr val="tx1">
                    <a:lumMod val="75000"/>
                    <a:lumOff val="25000"/>
                  </a:schemeClr>
                </a:solidFill>
                <a:latin typeface="Helvetica" panose="020B0604020202020204" pitchFamily="34" charset="0"/>
              </a:rPr>
              <a:t>It’s the same thing really</a:t>
            </a:r>
            <a:r>
              <a:rPr lang="en-IE" sz="4400" dirty="0">
                <a:solidFill>
                  <a:schemeClr val="tx1">
                    <a:lumMod val="75000"/>
                    <a:lumOff val="25000"/>
                  </a:schemeClr>
                </a:solidFill>
                <a:latin typeface="Helvetica" panose="020B0604020202020204" pitchFamily="34" charset="0"/>
              </a:rPr>
              <a:t>.</a:t>
            </a:r>
          </a:p>
        </p:txBody>
      </p:sp>
    </p:spTree>
    <p:extLst>
      <p:ext uri="{BB962C8B-B14F-4D97-AF65-F5344CB8AC3E}">
        <p14:creationId xmlns:p14="http://schemas.microsoft.com/office/powerpoint/2010/main" val="249936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ounded Rectangular Callout 8"/>
          <p:cNvSpPr/>
          <p:nvPr/>
        </p:nvSpPr>
        <p:spPr>
          <a:xfrm>
            <a:off x="338667" y="1268919"/>
            <a:ext cx="11582400" cy="4194078"/>
          </a:xfrm>
          <a:prstGeom prst="wedgeRoundRectCallout">
            <a:avLst>
              <a:gd name="adj1" fmla="val -39434"/>
              <a:gd name="adj2" fmla="val 67104"/>
              <a:gd name="adj3" fmla="val 16667"/>
            </a:avLst>
          </a:prstGeom>
          <a:solidFill>
            <a:schemeClr val="bg1">
              <a:lumMod val="95000"/>
            </a:schemeClr>
          </a:solidFill>
          <a:effectLst>
            <a:outerShdw blurRad="50800" dist="38100" dir="2700000" algn="tl" rotWithShape="0">
              <a:prstClr val="black">
                <a:alpha val="40000"/>
              </a:prstClr>
            </a:outerShdw>
          </a:effectLst>
        </p:spPr>
        <p:txBody>
          <a:bodyPr wrap="square" lIns="47984" tIns="47984" rIns="47984" bIns="47984">
            <a:spAutoFit/>
          </a:bodyPr>
          <a:lstStyle/>
          <a:p>
            <a:r>
              <a:rPr lang="en-GB" sz="2667" dirty="0">
                <a:solidFill>
                  <a:schemeClr val="tx1">
                    <a:lumMod val="75000"/>
                    <a:lumOff val="25000"/>
                  </a:schemeClr>
                </a:solidFill>
                <a:latin typeface="Helvetica" panose="020B0604020202020204" pitchFamily="34" charset="0"/>
                <a:cs typeface="Helvetica" panose="020B0604020202020204" pitchFamily="34" charset="0"/>
              </a:rPr>
              <a:t>There’s one type of communication I’d like to see although it would probably be difficult, you see images of children and they’re absolute skin and bone and you say to yourself well they couldn’t last another day, now </a:t>
            </a:r>
            <a:r>
              <a:rPr lang="en-GB" sz="2667" b="1" dirty="0">
                <a:solidFill>
                  <a:schemeClr val="tx1">
                    <a:lumMod val="75000"/>
                    <a:lumOff val="25000"/>
                  </a:schemeClr>
                </a:solidFill>
                <a:latin typeface="Helvetica" panose="020B0604020202020204" pitchFamily="34" charset="0"/>
                <a:cs typeface="Helvetica" panose="020B0604020202020204" pitchFamily="34" charset="0"/>
              </a:rPr>
              <a:t>it would be nice to know in a few months how that child is</a:t>
            </a:r>
            <a:r>
              <a:rPr lang="en-GB" sz="2667" dirty="0">
                <a:solidFill>
                  <a:schemeClr val="tx1">
                    <a:lumMod val="75000"/>
                    <a:lumOff val="25000"/>
                  </a:schemeClr>
                </a:solidFill>
                <a:latin typeface="Helvetica" panose="020B0604020202020204" pitchFamily="34" charset="0"/>
                <a:cs typeface="Helvetica" panose="020B0604020202020204" pitchFamily="34" charset="0"/>
              </a:rPr>
              <a:t>, whether he or she is still alive. And the part that the onsite hospitals played in that. I’d like to pick out somebody and </a:t>
            </a:r>
            <a:r>
              <a:rPr lang="en-GB" sz="2667" b="1" dirty="0">
                <a:solidFill>
                  <a:schemeClr val="tx1">
                    <a:lumMod val="75000"/>
                    <a:lumOff val="25000"/>
                  </a:schemeClr>
                </a:solidFill>
                <a:latin typeface="Helvetica" panose="020B0604020202020204" pitchFamily="34" charset="0"/>
                <a:cs typeface="Helvetica" panose="020B0604020202020204" pitchFamily="34" charset="0"/>
              </a:rPr>
              <a:t>I’d talk to my grandchildren and I’d say look at what happened there with the few shillings we put in </a:t>
            </a:r>
            <a:r>
              <a:rPr lang="en-GB" sz="2667" dirty="0">
                <a:solidFill>
                  <a:schemeClr val="tx1">
                    <a:lumMod val="75000"/>
                    <a:lumOff val="25000"/>
                  </a:schemeClr>
                </a:solidFill>
                <a:latin typeface="Helvetica" panose="020B0604020202020204" pitchFamily="34" charset="0"/>
                <a:cs typeface="Helvetica" panose="020B0604020202020204" pitchFamily="34" charset="0"/>
              </a:rPr>
              <a:t>and you’d see Thomas in Uganda and he was almost gone and we brought him back to a healthy life.</a:t>
            </a:r>
          </a:p>
        </p:txBody>
      </p:sp>
      <p:pic>
        <p:nvPicPr>
          <p:cNvPr id="4" name="Picture 3">
            <a:extLst>
              <a:ext uri="{FF2B5EF4-FFF2-40B4-BE49-F238E27FC236}">
                <a16:creationId xmlns:a16="http://schemas.microsoft.com/office/drawing/2014/main" id="{00F71CCD-29BF-B947-829B-688A9FF1746C}"/>
              </a:ext>
            </a:extLst>
          </p:cNvPr>
          <p:cNvPicPr>
            <a:picLocks noChangeAspect="1"/>
          </p:cNvPicPr>
          <p:nvPr/>
        </p:nvPicPr>
        <p:blipFill>
          <a:blip r:embed="rId3"/>
          <a:stretch>
            <a:fillRect/>
          </a:stretch>
        </p:blipFill>
        <p:spPr>
          <a:xfrm>
            <a:off x="0" y="37221"/>
            <a:ext cx="2757712" cy="644949"/>
          </a:xfrm>
          <a:prstGeom prst="rect">
            <a:avLst/>
          </a:prstGeom>
        </p:spPr>
      </p:pic>
    </p:spTree>
    <p:extLst>
      <p:ext uri="{BB962C8B-B14F-4D97-AF65-F5344CB8AC3E}">
        <p14:creationId xmlns:p14="http://schemas.microsoft.com/office/powerpoint/2010/main" val="59915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36534-E419-544E-9823-27F7EBAD3F19}"/>
              </a:ext>
            </a:extLst>
          </p:cNvPr>
          <p:cNvSpPr>
            <a:spLocks noGrp="1"/>
          </p:cNvSpPr>
          <p:nvPr>
            <p:ph type="subTitle" idx="1"/>
          </p:nvPr>
        </p:nvSpPr>
        <p:spPr>
          <a:xfrm>
            <a:off x="1524000" y="3602038"/>
            <a:ext cx="9144000" cy="2102076"/>
          </a:xfrm>
        </p:spPr>
        <p:txBody>
          <a:bodyPr>
            <a:normAutofit fontScale="92500" lnSpcReduction="10000"/>
          </a:bodyPr>
          <a:lstStyle/>
          <a:p>
            <a:r>
              <a:rPr lang="en-IE" b="1" dirty="0">
                <a:latin typeface="Optima" panose="02000503060000020004" pitchFamily="2" charset="0"/>
              </a:rPr>
              <a:t>Caoileann Appleby</a:t>
            </a:r>
          </a:p>
          <a:p>
            <a:r>
              <a:rPr lang="en-IE" dirty="0">
                <a:latin typeface="Optima" panose="02000503060000020004" pitchFamily="2" charset="0"/>
              </a:rPr>
              <a:t>Strategy Director</a:t>
            </a:r>
          </a:p>
          <a:p>
            <a:endParaRPr lang="en-IE" dirty="0">
              <a:latin typeface="Optima" panose="02000503060000020004" pitchFamily="2" charset="0"/>
            </a:endParaRPr>
          </a:p>
          <a:p>
            <a:r>
              <a:rPr lang="en-IE" b="1" dirty="0" err="1">
                <a:latin typeface="Optima" panose="02000503060000020004" pitchFamily="2" charset="0"/>
              </a:rPr>
              <a:t>caoileann@askdirect.ie</a:t>
            </a:r>
            <a:endParaRPr lang="en-IE" b="1" dirty="0">
              <a:latin typeface="Optima" panose="02000503060000020004" pitchFamily="2" charset="0"/>
            </a:endParaRPr>
          </a:p>
          <a:p>
            <a:r>
              <a:rPr lang="en-IE" b="1" dirty="0">
                <a:latin typeface="Optima" panose="02000503060000020004" pitchFamily="2" charset="0"/>
              </a:rPr>
              <a:t>@</a:t>
            </a:r>
            <a:r>
              <a:rPr lang="en-IE" b="1" dirty="0" err="1">
                <a:latin typeface="Optima" panose="02000503060000020004" pitchFamily="2" charset="0"/>
              </a:rPr>
              <a:t>ask_direct</a:t>
            </a:r>
            <a:endParaRPr lang="en-IE" b="1" dirty="0">
              <a:latin typeface="Optima" panose="02000503060000020004" pitchFamily="2" charset="0"/>
            </a:endParaRPr>
          </a:p>
        </p:txBody>
      </p:sp>
      <p:pic>
        <p:nvPicPr>
          <p:cNvPr id="5" name="Picture 4">
            <a:extLst>
              <a:ext uri="{FF2B5EF4-FFF2-40B4-BE49-F238E27FC236}">
                <a16:creationId xmlns:a16="http://schemas.microsoft.com/office/drawing/2014/main" id="{A2E17728-BEB2-2045-ADF5-5812752F9F9E}"/>
              </a:ext>
            </a:extLst>
          </p:cNvPr>
          <p:cNvPicPr>
            <a:picLocks noChangeAspect="1"/>
          </p:cNvPicPr>
          <p:nvPr/>
        </p:nvPicPr>
        <p:blipFill>
          <a:blip r:embed="rId3"/>
          <a:stretch>
            <a:fillRect/>
          </a:stretch>
        </p:blipFill>
        <p:spPr>
          <a:xfrm>
            <a:off x="3086037" y="1816780"/>
            <a:ext cx="6019926" cy="1407886"/>
          </a:xfrm>
          <a:prstGeom prst="rect">
            <a:avLst/>
          </a:prstGeom>
        </p:spPr>
      </p:pic>
    </p:spTree>
    <p:extLst>
      <p:ext uri="{BB962C8B-B14F-4D97-AF65-F5344CB8AC3E}">
        <p14:creationId xmlns:p14="http://schemas.microsoft.com/office/powerpoint/2010/main" val="166643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31346-464E-4543-A4A3-64FFB587F129}"/>
              </a:ext>
            </a:extLst>
          </p:cNvPr>
          <p:cNvSpPr>
            <a:spLocks noGrp="1"/>
          </p:cNvSpPr>
          <p:nvPr>
            <p:ph idx="1"/>
          </p:nvPr>
        </p:nvSpPr>
        <p:spPr/>
        <p:txBody>
          <a:bodyPr>
            <a:normAutofit/>
          </a:bodyPr>
          <a:lstStyle/>
          <a:p>
            <a:pPr marL="0" indent="0" algn="ctr">
              <a:buNone/>
            </a:pPr>
            <a:endParaRPr lang="en-IE" sz="3200" b="1" dirty="0">
              <a:latin typeface="Optima" panose="02000503060000020004" pitchFamily="2" charset="0"/>
            </a:endParaRPr>
          </a:p>
          <a:p>
            <a:pPr marL="0" indent="0" algn="ctr">
              <a:buNone/>
            </a:pPr>
            <a:r>
              <a:rPr lang="en-IE" sz="3200" b="1" dirty="0">
                <a:latin typeface="Optima" panose="02000503060000020004" pitchFamily="2" charset="0"/>
              </a:rPr>
              <a:t>You are not your audience</a:t>
            </a:r>
          </a:p>
          <a:p>
            <a:pPr marL="0" indent="0" algn="ctr">
              <a:buNone/>
            </a:pPr>
            <a:endParaRPr lang="en-IE" sz="3200" b="1" dirty="0">
              <a:latin typeface="Optima" panose="02000503060000020004" pitchFamily="2" charset="0"/>
            </a:endParaRPr>
          </a:p>
          <a:p>
            <a:pPr marL="0" indent="0" algn="ctr">
              <a:buNone/>
            </a:pPr>
            <a:r>
              <a:rPr lang="en-IE" sz="3200" b="1" dirty="0">
                <a:latin typeface="Optima" panose="02000503060000020004" pitchFamily="2" charset="0"/>
              </a:rPr>
              <a:t>What they say =/= what they think =/= what they do</a:t>
            </a:r>
          </a:p>
          <a:p>
            <a:pPr marL="0" indent="0">
              <a:buNone/>
            </a:pPr>
            <a:endParaRPr lang="en-IE" dirty="0">
              <a:latin typeface="Optima" panose="02000503060000020004" pitchFamily="2" charset="0"/>
            </a:endParaRPr>
          </a:p>
          <a:p>
            <a:endParaRPr lang="en-IE" b="1" dirty="0">
              <a:latin typeface="Optima" panose="02000503060000020004" pitchFamily="2" charset="0"/>
            </a:endParaRPr>
          </a:p>
        </p:txBody>
      </p:sp>
      <p:pic>
        <p:nvPicPr>
          <p:cNvPr id="4" name="Picture 3">
            <a:extLst>
              <a:ext uri="{FF2B5EF4-FFF2-40B4-BE49-F238E27FC236}">
                <a16:creationId xmlns:a16="http://schemas.microsoft.com/office/drawing/2014/main" id="{5AFBF444-8376-5649-801D-4CCD9D445006}"/>
              </a:ext>
            </a:extLst>
          </p:cNvPr>
          <p:cNvPicPr>
            <a:picLocks noChangeAspect="1"/>
          </p:cNvPicPr>
          <p:nvPr/>
        </p:nvPicPr>
        <p:blipFill>
          <a:blip r:embed="rId2"/>
          <a:stretch>
            <a:fillRect/>
          </a:stretch>
        </p:blipFill>
        <p:spPr>
          <a:xfrm>
            <a:off x="4521200" y="5808663"/>
            <a:ext cx="3149600" cy="736600"/>
          </a:xfrm>
          <a:prstGeom prst="rect">
            <a:avLst/>
          </a:prstGeom>
        </p:spPr>
      </p:pic>
    </p:spTree>
    <p:extLst>
      <p:ext uri="{BB962C8B-B14F-4D97-AF65-F5344CB8AC3E}">
        <p14:creationId xmlns:p14="http://schemas.microsoft.com/office/powerpoint/2010/main" val="330640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663E-CFE6-8C43-A234-0055485B5F8A}"/>
              </a:ext>
            </a:extLst>
          </p:cNvPr>
          <p:cNvSpPr>
            <a:spLocks noGrp="1"/>
          </p:cNvSpPr>
          <p:nvPr>
            <p:ph type="title"/>
          </p:nvPr>
        </p:nvSpPr>
        <p:spPr/>
        <p:txBody>
          <a:bodyPr/>
          <a:lstStyle/>
          <a:p>
            <a:r>
              <a:rPr lang="en-IE" b="1" dirty="0">
                <a:latin typeface="Optima" panose="02000503060000020004" pitchFamily="2" charset="0"/>
              </a:rPr>
              <a:t>Our context: supporter focus</a:t>
            </a:r>
          </a:p>
        </p:txBody>
      </p:sp>
      <p:sp>
        <p:nvSpPr>
          <p:cNvPr id="3" name="Content Placeholder 2">
            <a:extLst>
              <a:ext uri="{FF2B5EF4-FFF2-40B4-BE49-F238E27FC236}">
                <a16:creationId xmlns:a16="http://schemas.microsoft.com/office/drawing/2014/main" id="{0E431346-464E-4543-A4A3-64FFB587F129}"/>
              </a:ext>
            </a:extLst>
          </p:cNvPr>
          <p:cNvSpPr>
            <a:spLocks noGrp="1"/>
          </p:cNvSpPr>
          <p:nvPr>
            <p:ph idx="1"/>
          </p:nvPr>
        </p:nvSpPr>
        <p:spPr/>
        <p:txBody>
          <a:bodyPr>
            <a:normAutofit/>
          </a:bodyPr>
          <a:lstStyle/>
          <a:p>
            <a:pPr marL="0" indent="0">
              <a:buNone/>
            </a:pPr>
            <a:endParaRPr lang="en-IE" dirty="0">
              <a:latin typeface="Optima" panose="02000503060000020004" pitchFamily="2" charset="0"/>
            </a:endParaRPr>
          </a:p>
          <a:p>
            <a:r>
              <a:rPr lang="en-IE" b="1" dirty="0">
                <a:latin typeface="Optima" panose="02000503060000020004" pitchFamily="2" charset="0"/>
              </a:rPr>
              <a:t>Qualitative </a:t>
            </a:r>
            <a:r>
              <a:rPr lang="en-IE" dirty="0">
                <a:latin typeface="Optima" panose="02000503060000020004" pitchFamily="2" charset="0"/>
              </a:rPr>
              <a:t>interviews with100s of </a:t>
            </a:r>
            <a:r>
              <a:rPr lang="en-IE" b="1" dirty="0">
                <a:latin typeface="Optima" panose="02000503060000020004" pitchFamily="2" charset="0"/>
              </a:rPr>
              <a:t>donors</a:t>
            </a:r>
            <a:r>
              <a:rPr lang="en-IE" dirty="0">
                <a:latin typeface="Optima" panose="02000503060000020004" pitchFamily="2" charset="0"/>
              </a:rPr>
              <a:t> to various charities and causes, including international development</a:t>
            </a:r>
          </a:p>
          <a:p>
            <a:pPr marL="0" indent="0">
              <a:buNone/>
            </a:pPr>
            <a:endParaRPr lang="en-IE" dirty="0">
              <a:latin typeface="Optima" panose="02000503060000020004" pitchFamily="2" charset="0"/>
            </a:endParaRPr>
          </a:p>
          <a:p>
            <a:r>
              <a:rPr lang="en-IE" b="1" dirty="0">
                <a:latin typeface="Optima" panose="02000503060000020004" pitchFamily="2" charset="0"/>
              </a:rPr>
              <a:t>Quantitative</a:t>
            </a:r>
            <a:r>
              <a:rPr lang="en-IE" dirty="0">
                <a:latin typeface="Optima" panose="02000503060000020004" pitchFamily="2" charset="0"/>
              </a:rPr>
              <a:t> supporter surveys (every 2-3 years)</a:t>
            </a:r>
          </a:p>
          <a:p>
            <a:pPr marL="0" indent="0">
              <a:buNone/>
            </a:pPr>
            <a:endParaRPr lang="en-IE" dirty="0">
              <a:latin typeface="Optima" panose="02000503060000020004" pitchFamily="2" charset="0"/>
            </a:endParaRPr>
          </a:p>
          <a:p>
            <a:r>
              <a:rPr lang="en-IE" b="1" dirty="0">
                <a:latin typeface="Optima" panose="02000503060000020004" pitchFamily="2" charset="0"/>
              </a:rPr>
              <a:t>Appeal results </a:t>
            </a:r>
          </a:p>
          <a:p>
            <a:endParaRPr lang="en-IE" b="1" dirty="0">
              <a:latin typeface="Optima" panose="02000503060000020004" pitchFamily="2" charset="0"/>
            </a:endParaRPr>
          </a:p>
        </p:txBody>
      </p:sp>
      <p:pic>
        <p:nvPicPr>
          <p:cNvPr id="4" name="Picture 3">
            <a:extLst>
              <a:ext uri="{FF2B5EF4-FFF2-40B4-BE49-F238E27FC236}">
                <a16:creationId xmlns:a16="http://schemas.microsoft.com/office/drawing/2014/main" id="{5AFBF444-8376-5649-801D-4CCD9D445006}"/>
              </a:ext>
            </a:extLst>
          </p:cNvPr>
          <p:cNvPicPr>
            <a:picLocks noChangeAspect="1"/>
          </p:cNvPicPr>
          <p:nvPr/>
        </p:nvPicPr>
        <p:blipFill>
          <a:blip r:embed="rId2"/>
          <a:stretch>
            <a:fillRect/>
          </a:stretch>
        </p:blipFill>
        <p:spPr>
          <a:xfrm>
            <a:off x="4521200" y="5808663"/>
            <a:ext cx="3149600" cy="736600"/>
          </a:xfrm>
          <a:prstGeom prst="rect">
            <a:avLst/>
          </a:prstGeom>
        </p:spPr>
      </p:pic>
    </p:spTree>
    <p:extLst>
      <p:ext uri="{BB962C8B-B14F-4D97-AF65-F5344CB8AC3E}">
        <p14:creationId xmlns:p14="http://schemas.microsoft.com/office/powerpoint/2010/main" val="222905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663E-CFE6-8C43-A234-0055485B5F8A}"/>
              </a:ext>
            </a:extLst>
          </p:cNvPr>
          <p:cNvSpPr>
            <a:spLocks noGrp="1"/>
          </p:cNvSpPr>
          <p:nvPr>
            <p:ph type="title"/>
          </p:nvPr>
        </p:nvSpPr>
        <p:spPr/>
        <p:txBody>
          <a:bodyPr/>
          <a:lstStyle/>
          <a:p>
            <a:r>
              <a:rPr lang="en-IE" b="1" dirty="0">
                <a:latin typeface="Optima" panose="02000503060000020004" pitchFamily="2" charset="0"/>
              </a:rPr>
              <a:t>Focus on supporters:</a:t>
            </a:r>
          </a:p>
        </p:txBody>
      </p:sp>
      <p:sp>
        <p:nvSpPr>
          <p:cNvPr id="3" name="Content Placeholder 2">
            <a:extLst>
              <a:ext uri="{FF2B5EF4-FFF2-40B4-BE49-F238E27FC236}">
                <a16:creationId xmlns:a16="http://schemas.microsoft.com/office/drawing/2014/main" id="{0E431346-464E-4543-A4A3-64FFB587F129}"/>
              </a:ext>
            </a:extLst>
          </p:cNvPr>
          <p:cNvSpPr>
            <a:spLocks noGrp="1"/>
          </p:cNvSpPr>
          <p:nvPr>
            <p:ph idx="1"/>
          </p:nvPr>
        </p:nvSpPr>
        <p:spPr/>
        <p:txBody>
          <a:bodyPr>
            <a:normAutofit/>
          </a:bodyPr>
          <a:lstStyle/>
          <a:p>
            <a:r>
              <a:rPr lang="en-IE" dirty="0">
                <a:latin typeface="Optima" panose="02000503060000020004" pitchFamily="2" charset="0"/>
              </a:rPr>
              <a:t>Qualitative interviews 100s of </a:t>
            </a:r>
            <a:r>
              <a:rPr lang="en-IE" b="1" dirty="0">
                <a:latin typeface="Optima" panose="02000503060000020004" pitchFamily="2" charset="0"/>
              </a:rPr>
              <a:t>donors</a:t>
            </a:r>
            <a:r>
              <a:rPr lang="en-IE" dirty="0">
                <a:latin typeface="Optima" panose="02000503060000020004" pitchFamily="2" charset="0"/>
              </a:rPr>
              <a:t> to various charities and causes, including international development</a:t>
            </a:r>
          </a:p>
          <a:p>
            <a:r>
              <a:rPr lang="en-IE" dirty="0">
                <a:latin typeface="Optima" panose="02000503060000020004" pitchFamily="2" charset="0"/>
              </a:rPr>
              <a:t>Quantitative supporter surveys (every 2-3 years)</a:t>
            </a:r>
          </a:p>
          <a:p>
            <a:endParaRPr lang="en-IE" dirty="0">
              <a:latin typeface="Optima" panose="02000503060000020004" pitchFamily="2" charset="0"/>
            </a:endParaRPr>
          </a:p>
          <a:p>
            <a:endParaRPr lang="en-IE" dirty="0">
              <a:latin typeface="Optima" panose="02000503060000020004" pitchFamily="2" charset="0"/>
            </a:endParaRPr>
          </a:p>
          <a:p>
            <a:r>
              <a:rPr lang="en-IE" dirty="0">
                <a:latin typeface="Optima" panose="02000503060000020004" pitchFamily="2" charset="0"/>
              </a:rPr>
              <a:t>60+, donate to multiple charities</a:t>
            </a:r>
          </a:p>
          <a:p>
            <a:pPr marL="0" indent="0">
              <a:buNone/>
            </a:pPr>
            <a:r>
              <a:rPr lang="en-IE" dirty="0">
                <a:latin typeface="Optima" panose="02000503060000020004" pitchFamily="2" charset="0"/>
              </a:rPr>
              <a:t> =&gt; </a:t>
            </a:r>
            <a:r>
              <a:rPr lang="en-IE" b="1" dirty="0">
                <a:latin typeface="Optima" panose="02000503060000020004" pitchFamily="2" charset="0"/>
              </a:rPr>
              <a:t>“national pragmatists</a:t>
            </a:r>
            <a:r>
              <a:rPr lang="en-IE" dirty="0">
                <a:latin typeface="Optima" panose="02000503060000020004" pitchFamily="2" charset="0"/>
              </a:rPr>
              <a:t>” and </a:t>
            </a:r>
            <a:r>
              <a:rPr lang="en-IE" b="1" dirty="0">
                <a:latin typeface="Optima" panose="02000503060000020004" pitchFamily="2" charset="0"/>
              </a:rPr>
              <a:t>“European </a:t>
            </a:r>
            <a:r>
              <a:rPr lang="en-IE" b="1" dirty="0" err="1">
                <a:latin typeface="Optima" panose="02000503060000020004" pitchFamily="2" charset="0"/>
              </a:rPr>
              <a:t>multilateralists</a:t>
            </a:r>
            <a:r>
              <a:rPr lang="en-IE" b="1" dirty="0">
                <a:latin typeface="Optima" panose="02000503060000020004" pitchFamily="2" charset="0"/>
              </a:rPr>
              <a:t>”</a:t>
            </a:r>
          </a:p>
        </p:txBody>
      </p:sp>
      <p:pic>
        <p:nvPicPr>
          <p:cNvPr id="4" name="Picture 3">
            <a:extLst>
              <a:ext uri="{FF2B5EF4-FFF2-40B4-BE49-F238E27FC236}">
                <a16:creationId xmlns:a16="http://schemas.microsoft.com/office/drawing/2014/main" id="{5AFBF444-8376-5649-801D-4CCD9D445006}"/>
              </a:ext>
            </a:extLst>
          </p:cNvPr>
          <p:cNvPicPr>
            <a:picLocks noChangeAspect="1"/>
          </p:cNvPicPr>
          <p:nvPr/>
        </p:nvPicPr>
        <p:blipFill>
          <a:blip r:embed="rId2"/>
          <a:stretch>
            <a:fillRect/>
          </a:stretch>
        </p:blipFill>
        <p:spPr>
          <a:xfrm>
            <a:off x="4521200" y="5808663"/>
            <a:ext cx="3149600" cy="736600"/>
          </a:xfrm>
          <a:prstGeom prst="rect">
            <a:avLst/>
          </a:prstGeom>
        </p:spPr>
      </p:pic>
      <p:pic>
        <p:nvPicPr>
          <p:cNvPr id="6" name="Picture 5">
            <a:extLst>
              <a:ext uri="{FF2B5EF4-FFF2-40B4-BE49-F238E27FC236}">
                <a16:creationId xmlns:a16="http://schemas.microsoft.com/office/drawing/2014/main" id="{107B5209-49C8-9842-BA25-F00F2A694161}"/>
              </a:ext>
            </a:extLst>
          </p:cNvPr>
          <p:cNvPicPr>
            <a:picLocks noChangeAspect="1"/>
          </p:cNvPicPr>
          <p:nvPr/>
        </p:nvPicPr>
        <p:blipFill>
          <a:blip r:embed="rId3"/>
          <a:stretch>
            <a:fillRect/>
          </a:stretch>
        </p:blipFill>
        <p:spPr>
          <a:xfrm>
            <a:off x="0" y="0"/>
            <a:ext cx="12181974" cy="6858000"/>
          </a:xfrm>
          <a:prstGeom prst="rect">
            <a:avLst/>
          </a:prstGeom>
        </p:spPr>
      </p:pic>
      <p:sp>
        <p:nvSpPr>
          <p:cNvPr id="7" name="Rounded Rectangle 6">
            <a:extLst>
              <a:ext uri="{FF2B5EF4-FFF2-40B4-BE49-F238E27FC236}">
                <a16:creationId xmlns:a16="http://schemas.microsoft.com/office/drawing/2014/main" id="{C555FEE6-B74A-6D42-A616-B35737EB5804}"/>
              </a:ext>
            </a:extLst>
          </p:cNvPr>
          <p:cNvSpPr/>
          <p:nvPr/>
        </p:nvSpPr>
        <p:spPr>
          <a:xfrm>
            <a:off x="5072332" y="2480094"/>
            <a:ext cx="4226943" cy="17468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7494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D7679B-D095-204C-A5A3-F84F54212691}"/>
              </a:ext>
            </a:extLst>
          </p:cNvPr>
          <p:cNvPicPr>
            <a:picLocks noChangeAspect="1"/>
          </p:cNvPicPr>
          <p:nvPr/>
        </p:nvPicPr>
        <p:blipFill>
          <a:blip r:embed="rId2"/>
          <a:stretch>
            <a:fillRect/>
          </a:stretch>
        </p:blipFill>
        <p:spPr>
          <a:xfrm>
            <a:off x="1307144" y="0"/>
            <a:ext cx="9480176" cy="6858000"/>
          </a:xfrm>
          <a:prstGeom prst="rect">
            <a:avLst/>
          </a:prstGeom>
        </p:spPr>
      </p:pic>
      <p:pic>
        <p:nvPicPr>
          <p:cNvPr id="5" name="Picture 4">
            <a:extLst>
              <a:ext uri="{FF2B5EF4-FFF2-40B4-BE49-F238E27FC236}">
                <a16:creationId xmlns:a16="http://schemas.microsoft.com/office/drawing/2014/main" id="{FC48656B-99EF-5149-BEA5-CEB40622E852}"/>
              </a:ext>
            </a:extLst>
          </p:cNvPr>
          <p:cNvPicPr>
            <a:picLocks noChangeAspect="1"/>
          </p:cNvPicPr>
          <p:nvPr/>
        </p:nvPicPr>
        <p:blipFill>
          <a:blip r:embed="rId3"/>
          <a:stretch>
            <a:fillRect/>
          </a:stretch>
        </p:blipFill>
        <p:spPr>
          <a:xfrm>
            <a:off x="5029454" y="1633729"/>
            <a:ext cx="4530006" cy="2184890"/>
          </a:xfrm>
          <a:prstGeom prst="rect">
            <a:avLst/>
          </a:prstGeom>
        </p:spPr>
      </p:pic>
      <p:pic>
        <p:nvPicPr>
          <p:cNvPr id="7" name="Picture 6">
            <a:extLst>
              <a:ext uri="{FF2B5EF4-FFF2-40B4-BE49-F238E27FC236}">
                <a16:creationId xmlns:a16="http://schemas.microsoft.com/office/drawing/2014/main" id="{971ACD2C-C39F-CD40-A80B-CA31956042CE}"/>
              </a:ext>
            </a:extLst>
          </p:cNvPr>
          <p:cNvPicPr>
            <a:picLocks noChangeAspect="1"/>
          </p:cNvPicPr>
          <p:nvPr/>
        </p:nvPicPr>
        <p:blipFill>
          <a:blip r:embed="rId4"/>
          <a:stretch>
            <a:fillRect/>
          </a:stretch>
        </p:blipFill>
        <p:spPr>
          <a:xfrm>
            <a:off x="0" y="4040476"/>
            <a:ext cx="4767072" cy="2375896"/>
          </a:xfrm>
          <a:prstGeom prst="rect">
            <a:avLst/>
          </a:prstGeom>
        </p:spPr>
      </p:pic>
      <p:pic>
        <p:nvPicPr>
          <p:cNvPr id="8" name="Picture 7">
            <a:extLst>
              <a:ext uri="{FF2B5EF4-FFF2-40B4-BE49-F238E27FC236}">
                <a16:creationId xmlns:a16="http://schemas.microsoft.com/office/drawing/2014/main" id="{30F127C8-A26A-CA47-A9BA-AD2925F7BD4B}"/>
              </a:ext>
            </a:extLst>
          </p:cNvPr>
          <p:cNvPicPr>
            <a:picLocks noChangeAspect="1"/>
          </p:cNvPicPr>
          <p:nvPr/>
        </p:nvPicPr>
        <p:blipFill>
          <a:blip r:embed="rId5"/>
          <a:stretch>
            <a:fillRect/>
          </a:stretch>
        </p:blipFill>
        <p:spPr>
          <a:xfrm>
            <a:off x="0" y="37221"/>
            <a:ext cx="2757712" cy="644949"/>
          </a:xfrm>
          <a:prstGeom prst="rect">
            <a:avLst/>
          </a:prstGeom>
        </p:spPr>
      </p:pic>
      <p:sp>
        <p:nvSpPr>
          <p:cNvPr id="9" name="TextBox 8">
            <a:extLst>
              <a:ext uri="{FF2B5EF4-FFF2-40B4-BE49-F238E27FC236}">
                <a16:creationId xmlns:a16="http://schemas.microsoft.com/office/drawing/2014/main" id="{EF81FB4E-F1BA-544D-BA6F-925C2FD5592C}"/>
              </a:ext>
            </a:extLst>
          </p:cNvPr>
          <p:cNvSpPr txBox="1"/>
          <p:nvPr/>
        </p:nvSpPr>
        <p:spPr>
          <a:xfrm>
            <a:off x="1682496" y="682170"/>
            <a:ext cx="4852416" cy="683334"/>
          </a:xfrm>
          <a:prstGeom prst="rect">
            <a:avLst/>
          </a:prstGeom>
          <a:solidFill>
            <a:schemeClr val="bg1"/>
          </a:solidFill>
        </p:spPr>
        <p:txBody>
          <a:bodyPr wrap="square" rtlCol="0">
            <a:spAutoFit/>
          </a:bodyPr>
          <a:lstStyle/>
          <a:p>
            <a:endParaRPr lang="en-IE" dirty="0"/>
          </a:p>
        </p:txBody>
      </p:sp>
      <p:sp>
        <p:nvSpPr>
          <p:cNvPr id="10" name="TextBox 9">
            <a:extLst>
              <a:ext uri="{FF2B5EF4-FFF2-40B4-BE49-F238E27FC236}">
                <a16:creationId xmlns:a16="http://schemas.microsoft.com/office/drawing/2014/main" id="{60DD43A5-5BA9-DB48-B94B-4B189FDB2226}"/>
              </a:ext>
            </a:extLst>
          </p:cNvPr>
          <p:cNvSpPr txBox="1"/>
          <p:nvPr/>
        </p:nvSpPr>
        <p:spPr>
          <a:xfrm>
            <a:off x="4200144" y="4040476"/>
            <a:ext cx="2444496" cy="683334"/>
          </a:xfrm>
          <a:prstGeom prst="rect">
            <a:avLst/>
          </a:prstGeom>
          <a:solidFill>
            <a:schemeClr val="bg1"/>
          </a:solidFill>
        </p:spPr>
        <p:txBody>
          <a:bodyPr wrap="square" rtlCol="0">
            <a:spAutoFit/>
          </a:bodyPr>
          <a:lstStyle/>
          <a:p>
            <a:endParaRPr lang="en-IE" dirty="0"/>
          </a:p>
        </p:txBody>
      </p:sp>
      <p:sp>
        <p:nvSpPr>
          <p:cNvPr id="11" name="TextBox 10">
            <a:extLst>
              <a:ext uri="{FF2B5EF4-FFF2-40B4-BE49-F238E27FC236}">
                <a16:creationId xmlns:a16="http://schemas.microsoft.com/office/drawing/2014/main" id="{7A003989-1B24-9147-BD56-1A1445C3DCAA}"/>
              </a:ext>
            </a:extLst>
          </p:cNvPr>
          <p:cNvSpPr txBox="1"/>
          <p:nvPr/>
        </p:nvSpPr>
        <p:spPr>
          <a:xfrm>
            <a:off x="3023616" y="182880"/>
            <a:ext cx="5171478" cy="369332"/>
          </a:xfrm>
          <a:prstGeom prst="rect">
            <a:avLst/>
          </a:prstGeom>
          <a:noFill/>
        </p:spPr>
        <p:txBody>
          <a:bodyPr wrap="square" rtlCol="0">
            <a:spAutoFit/>
          </a:bodyPr>
          <a:lstStyle/>
          <a:p>
            <a:r>
              <a:rPr lang="en-IE" dirty="0"/>
              <a:t>&amp; Bluefrog Fundraising, MV donor research 2017</a:t>
            </a:r>
          </a:p>
        </p:txBody>
      </p:sp>
    </p:spTree>
    <p:extLst>
      <p:ext uri="{BB962C8B-B14F-4D97-AF65-F5344CB8AC3E}">
        <p14:creationId xmlns:p14="http://schemas.microsoft.com/office/powerpoint/2010/main" val="134027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D7679B-D095-204C-A5A3-F84F54212691}"/>
              </a:ext>
            </a:extLst>
          </p:cNvPr>
          <p:cNvPicPr>
            <a:picLocks noChangeAspect="1"/>
          </p:cNvPicPr>
          <p:nvPr/>
        </p:nvPicPr>
        <p:blipFill>
          <a:blip r:embed="rId2"/>
          <a:stretch>
            <a:fillRect/>
          </a:stretch>
        </p:blipFill>
        <p:spPr>
          <a:xfrm>
            <a:off x="1307144" y="0"/>
            <a:ext cx="9480176" cy="6858000"/>
          </a:xfrm>
          <a:prstGeom prst="rect">
            <a:avLst/>
          </a:prstGeom>
        </p:spPr>
      </p:pic>
      <p:pic>
        <p:nvPicPr>
          <p:cNvPr id="5" name="Picture 4">
            <a:extLst>
              <a:ext uri="{FF2B5EF4-FFF2-40B4-BE49-F238E27FC236}">
                <a16:creationId xmlns:a16="http://schemas.microsoft.com/office/drawing/2014/main" id="{FC48656B-99EF-5149-BEA5-CEB40622E852}"/>
              </a:ext>
            </a:extLst>
          </p:cNvPr>
          <p:cNvPicPr>
            <a:picLocks noChangeAspect="1"/>
          </p:cNvPicPr>
          <p:nvPr/>
        </p:nvPicPr>
        <p:blipFill>
          <a:blip r:embed="rId3"/>
          <a:stretch>
            <a:fillRect/>
          </a:stretch>
        </p:blipFill>
        <p:spPr>
          <a:xfrm>
            <a:off x="5029454" y="1633729"/>
            <a:ext cx="4530006" cy="2184890"/>
          </a:xfrm>
          <a:prstGeom prst="rect">
            <a:avLst/>
          </a:prstGeom>
        </p:spPr>
      </p:pic>
      <p:pic>
        <p:nvPicPr>
          <p:cNvPr id="7" name="Picture 6">
            <a:extLst>
              <a:ext uri="{FF2B5EF4-FFF2-40B4-BE49-F238E27FC236}">
                <a16:creationId xmlns:a16="http://schemas.microsoft.com/office/drawing/2014/main" id="{971ACD2C-C39F-CD40-A80B-CA31956042CE}"/>
              </a:ext>
            </a:extLst>
          </p:cNvPr>
          <p:cNvPicPr>
            <a:picLocks noChangeAspect="1"/>
          </p:cNvPicPr>
          <p:nvPr/>
        </p:nvPicPr>
        <p:blipFill>
          <a:blip r:embed="rId4"/>
          <a:stretch>
            <a:fillRect/>
          </a:stretch>
        </p:blipFill>
        <p:spPr>
          <a:xfrm>
            <a:off x="0" y="4040476"/>
            <a:ext cx="4767072" cy="2375896"/>
          </a:xfrm>
          <a:prstGeom prst="rect">
            <a:avLst/>
          </a:prstGeom>
        </p:spPr>
      </p:pic>
      <p:pic>
        <p:nvPicPr>
          <p:cNvPr id="8" name="Picture 7">
            <a:extLst>
              <a:ext uri="{FF2B5EF4-FFF2-40B4-BE49-F238E27FC236}">
                <a16:creationId xmlns:a16="http://schemas.microsoft.com/office/drawing/2014/main" id="{30F127C8-A26A-CA47-A9BA-AD2925F7BD4B}"/>
              </a:ext>
            </a:extLst>
          </p:cNvPr>
          <p:cNvPicPr>
            <a:picLocks noChangeAspect="1"/>
          </p:cNvPicPr>
          <p:nvPr/>
        </p:nvPicPr>
        <p:blipFill>
          <a:blip r:embed="rId5"/>
          <a:stretch>
            <a:fillRect/>
          </a:stretch>
        </p:blipFill>
        <p:spPr>
          <a:xfrm>
            <a:off x="0" y="37221"/>
            <a:ext cx="2757712" cy="644949"/>
          </a:xfrm>
          <a:prstGeom prst="rect">
            <a:avLst/>
          </a:prstGeom>
        </p:spPr>
      </p:pic>
      <p:sp>
        <p:nvSpPr>
          <p:cNvPr id="9" name="TextBox 8">
            <a:extLst>
              <a:ext uri="{FF2B5EF4-FFF2-40B4-BE49-F238E27FC236}">
                <a16:creationId xmlns:a16="http://schemas.microsoft.com/office/drawing/2014/main" id="{EF81FB4E-F1BA-544D-BA6F-925C2FD5592C}"/>
              </a:ext>
            </a:extLst>
          </p:cNvPr>
          <p:cNvSpPr txBox="1"/>
          <p:nvPr/>
        </p:nvSpPr>
        <p:spPr>
          <a:xfrm>
            <a:off x="1682496" y="682170"/>
            <a:ext cx="4852416" cy="683334"/>
          </a:xfrm>
          <a:prstGeom prst="rect">
            <a:avLst/>
          </a:prstGeom>
          <a:solidFill>
            <a:schemeClr val="bg1"/>
          </a:solidFill>
        </p:spPr>
        <p:txBody>
          <a:bodyPr wrap="square" rtlCol="0">
            <a:spAutoFit/>
          </a:bodyPr>
          <a:lstStyle/>
          <a:p>
            <a:endParaRPr lang="en-IE" dirty="0"/>
          </a:p>
        </p:txBody>
      </p:sp>
      <p:sp>
        <p:nvSpPr>
          <p:cNvPr id="10" name="TextBox 9">
            <a:extLst>
              <a:ext uri="{FF2B5EF4-FFF2-40B4-BE49-F238E27FC236}">
                <a16:creationId xmlns:a16="http://schemas.microsoft.com/office/drawing/2014/main" id="{60DD43A5-5BA9-DB48-B94B-4B189FDB2226}"/>
              </a:ext>
            </a:extLst>
          </p:cNvPr>
          <p:cNvSpPr txBox="1"/>
          <p:nvPr/>
        </p:nvSpPr>
        <p:spPr>
          <a:xfrm>
            <a:off x="4200144" y="4040476"/>
            <a:ext cx="2444496" cy="683334"/>
          </a:xfrm>
          <a:prstGeom prst="rect">
            <a:avLst/>
          </a:prstGeom>
          <a:solidFill>
            <a:schemeClr val="bg1"/>
          </a:solidFill>
        </p:spPr>
        <p:txBody>
          <a:bodyPr wrap="square" rtlCol="0">
            <a:spAutoFit/>
          </a:bodyPr>
          <a:lstStyle/>
          <a:p>
            <a:endParaRPr lang="en-IE" dirty="0"/>
          </a:p>
        </p:txBody>
      </p:sp>
      <p:sp>
        <p:nvSpPr>
          <p:cNvPr id="11" name="TextBox 10">
            <a:extLst>
              <a:ext uri="{FF2B5EF4-FFF2-40B4-BE49-F238E27FC236}">
                <a16:creationId xmlns:a16="http://schemas.microsoft.com/office/drawing/2014/main" id="{7A003989-1B24-9147-BD56-1A1445C3DCAA}"/>
              </a:ext>
            </a:extLst>
          </p:cNvPr>
          <p:cNvSpPr txBox="1"/>
          <p:nvPr/>
        </p:nvSpPr>
        <p:spPr>
          <a:xfrm>
            <a:off x="3023616" y="182880"/>
            <a:ext cx="4572000" cy="369332"/>
          </a:xfrm>
          <a:prstGeom prst="rect">
            <a:avLst/>
          </a:prstGeom>
          <a:noFill/>
        </p:spPr>
        <p:txBody>
          <a:bodyPr wrap="square" rtlCol="0">
            <a:spAutoFit/>
          </a:bodyPr>
          <a:lstStyle/>
          <a:p>
            <a:r>
              <a:rPr lang="en-IE" dirty="0"/>
              <a:t>&amp; Bluefrog Fundraising, MV donor research</a:t>
            </a:r>
          </a:p>
        </p:txBody>
      </p:sp>
      <p:sp>
        <p:nvSpPr>
          <p:cNvPr id="12" name="Rounded Rectangular Callout 11">
            <a:extLst>
              <a:ext uri="{FF2B5EF4-FFF2-40B4-BE49-F238E27FC236}">
                <a16:creationId xmlns:a16="http://schemas.microsoft.com/office/drawing/2014/main" id="{6003ECF6-881D-7A4D-9FD3-9811C00C82C8}"/>
              </a:ext>
            </a:extLst>
          </p:cNvPr>
          <p:cNvSpPr/>
          <p:nvPr/>
        </p:nvSpPr>
        <p:spPr>
          <a:xfrm>
            <a:off x="4902692" y="4717239"/>
            <a:ext cx="7191771" cy="1469503"/>
          </a:xfrm>
          <a:prstGeom prst="wedgeRoundRectCallout">
            <a:avLst>
              <a:gd name="adj1" fmla="val -17202"/>
              <a:gd name="adj2" fmla="val -67869"/>
              <a:gd name="adj3" fmla="val 16667"/>
            </a:avLst>
          </a:prstGeom>
          <a:solidFill>
            <a:schemeClr val="bg2">
              <a:lumMod val="90000"/>
              <a:alpha val="80000"/>
            </a:schemeClr>
          </a:solidFill>
          <a:effectLst>
            <a:outerShdw blurRad="50800" dist="38100" dir="2700000" algn="tl" rotWithShape="0">
              <a:prstClr val="black">
                <a:alpha val="40000"/>
              </a:prstClr>
            </a:outerShdw>
          </a:effectLst>
        </p:spPr>
        <p:txBody>
          <a:bodyPr wrap="square" lIns="47984" tIns="47984" rIns="47984" bIns="47984">
            <a:spAutoFit/>
          </a:bodyPr>
          <a:lstStyle/>
          <a:p>
            <a:r>
              <a:rPr lang="en-IE" sz="2667" dirty="0">
                <a:latin typeface="Helvetica" panose="020B0604020202020204" pitchFamily="34" charset="0"/>
              </a:rPr>
              <a:t>If I have the money, I feel I have a responsibility to give something, you know; </a:t>
            </a:r>
          </a:p>
          <a:p>
            <a:r>
              <a:rPr lang="en-IE" sz="2667" dirty="0">
                <a:latin typeface="Helvetica" panose="020B0604020202020204" pitchFamily="34" charset="0"/>
              </a:rPr>
              <a:t>not to spend everything on myself.</a:t>
            </a:r>
          </a:p>
        </p:txBody>
      </p:sp>
    </p:spTree>
    <p:extLst>
      <p:ext uri="{BB962C8B-B14F-4D97-AF65-F5344CB8AC3E}">
        <p14:creationId xmlns:p14="http://schemas.microsoft.com/office/powerpoint/2010/main" val="38180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82502" y="3070875"/>
            <a:ext cx="6450475" cy="1015406"/>
          </a:xfrm>
          <a:prstGeom prst="wedgeRoundRectCallout">
            <a:avLst>
              <a:gd name="adj1" fmla="val -45034"/>
              <a:gd name="adj2" fmla="val -97834"/>
              <a:gd name="adj3" fmla="val 16667"/>
            </a:avLst>
          </a:prstGeom>
          <a:solidFill>
            <a:srgbClr val="F2F2F2">
              <a:alpha val="80000"/>
            </a:srgbClr>
          </a:solidFill>
          <a:effectLst>
            <a:outerShdw blurRad="50800" dist="38100" dir="2700000" algn="tl" rotWithShape="0">
              <a:prstClr val="black">
                <a:alpha val="40000"/>
              </a:prstClr>
            </a:outerShdw>
          </a:effectLst>
        </p:spPr>
        <p:txBody>
          <a:bodyPr wrap="square" lIns="47984" tIns="47984" rIns="47984" bIns="47984">
            <a:spAutoFit/>
          </a:bodyPr>
          <a:lstStyle/>
          <a:p>
            <a:pPr algn="ctr"/>
            <a:r>
              <a:rPr lang="en-GB" sz="2667" dirty="0">
                <a:solidFill>
                  <a:schemeClr val="tx1">
                    <a:lumMod val="75000"/>
                    <a:lumOff val="25000"/>
                  </a:schemeClr>
                </a:solidFill>
                <a:latin typeface="Helvetica" panose="020B0604020202020204" pitchFamily="34" charset="0"/>
                <a:cs typeface="Helvetica" panose="020B0604020202020204" pitchFamily="34" charset="0"/>
              </a:rPr>
              <a:t>You should be giving something towards somebody. From </a:t>
            </a:r>
            <a:r>
              <a:rPr lang="en-GB" sz="2667" b="1" dirty="0">
                <a:solidFill>
                  <a:schemeClr val="tx1">
                    <a:lumMod val="75000"/>
                    <a:lumOff val="25000"/>
                  </a:schemeClr>
                </a:solidFill>
                <a:latin typeface="Helvetica" panose="020B0604020202020204" pitchFamily="34" charset="0"/>
                <a:cs typeface="Helvetica" panose="020B0604020202020204" pitchFamily="34" charset="0"/>
              </a:rPr>
              <a:t>my ma’s </a:t>
            </a:r>
            <a:r>
              <a:rPr lang="en-GB" sz="2667" dirty="0">
                <a:solidFill>
                  <a:schemeClr val="tx1">
                    <a:lumMod val="75000"/>
                    <a:lumOff val="25000"/>
                  </a:schemeClr>
                </a:solidFill>
                <a:latin typeface="Helvetica" panose="020B0604020202020204" pitchFamily="34" charset="0"/>
                <a:cs typeface="Helvetica" panose="020B0604020202020204" pitchFamily="34" charset="0"/>
              </a:rPr>
              <a:t>head. </a:t>
            </a:r>
          </a:p>
        </p:txBody>
      </p:sp>
      <p:sp>
        <p:nvSpPr>
          <p:cNvPr id="8" name="Rounded Rectangular Callout 7"/>
          <p:cNvSpPr/>
          <p:nvPr/>
        </p:nvSpPr>
        <p:spPr>
          <a:xfrm>
            <a:off x="7437542" y="2232458"/>
            <a:ext cx="4035216" cy="1015406"/>
          </a:xfrm>
          <a:prstGeom prst="wedgeRoundRectCallout">
            <a:avLst>
              <a:gd name="adj1" fmla="val -39434"/>
              <a:gd name="adj2" fmla="val 67104"/>
              <a:gd name="adj3" fmla="val 16667"/>
            </a:avLst>
          </a:prstGeom>
          <a:solidFill>
            <a:srgbClr val="F2F2F2">
              <a:alpha val="80000"/>
            </a:srgbClr>
          </a:solidFill>
          <a:effectLst>
            <a:outerShdw blurRad="50800" dist="38100" dir="2700000" algn="tl" rotWithShape="0">
              <a:prstClr val="black">
                <a:alpha val="40000"/>
              </a:prstClr>
            </a:outerShdw>
          </a:effectLst>
        </p:spPr>
        <p:txBody>
          <a:bodyPr wrap="square" lIns="47984" tIns="47984" rIns="47984" bIns="47984">
            <a:spAutoFit/>
          </a:bodyPr>
          <a:lstStyle/>
          <a:p>
            <a:pPr algn="ctr"/>
            <a:r>
              <a:rPr lang="en-GB" sz="2667" dirty="0">
                <a:solidFill>
                  <a:schemeClr val="tx1">
                    <a:lumMod val="75000"/>
                    <a:lumOff val="25000"/>
                  </a:schemeClr>
                </a:solidFill>
                <a:latin typeface="Helvetica" panose="020B0604020202020204" pitchFamily="34" charset="0"/>
                <a:cs typeface="Helvetica" panose="020B0604020202020204" pitchFamily="34" charset="0"/>
              </a:rPr>
              <a:t>From the example of </a:t>
            </a:r>
          </a:p>
          <a:p>
            <a:pPr algn="ctr"/>
            <a:r>
              <a:rPr lang="en-GB" sz="2667" b="1" dirty="0">
                <a:solidFill>
                  <a:schemeClr val="tx1">
                    <a:lumMod val="75000"/>
                    <a:lumOff val="25000"/>
                  </a:schemeClr>
                </a:solidFill>
                <a:latin typeface="Helvetica" panose="020B0604020202020204" pitchFamily="34" charset="0"/>
                <a:cs typeface="Helvetica" panose="020B0604020202020204" pitchFamily="34" charset="0"/>
              </a:rPr>
              <a:t>my grandmother.</a:t>
            </a:r>
          </a:p>
        </p:txBody>
      </p:sp>
      <p:sp>
        <p:nvSpPr>
          <p:cNvPr id="9" name="Rounded Rectangular Callout 8"/>
          <p:cNvSpPr/>
          <p:nvPr/>
        </p:nvSpPr>
        <p:spPr>
          <a:xfrm>
            <a:off x="1295796" y="1247303"/>
            <a:ext cx="5758147" cy="1015406"/>
          </a:xfrm>
          <a:prstGeom prst="wedgeRoundRectCallout">
            <a:avLst>
              <a:gd name="adj1" fmla="val -39434"/>
              <a:gd name="adj2" fmla="val 67104"/>
              <a:gd name="adj3" fmla="val 16667"/>
            </a:avLst>
          </a:prstGeom>
          <a:solidFill>
            <a:srgbClr val="F2F2F2">
              <a:alpha val="80000"/>
            </a:srgbClr>
          </a:solidFill>
          <a:effectLst>
            <a:outerShdw blurRad="50800" dist="38100" dir="2700000" algn="tl" rotWithShape="0">
              <a:prstClr val="black">
                <a:alpha val="40000"/>
              </a:prstClr>
            </a:outerShdw>
          </a:effectLst>
        </p:spPr>
        <p:txBody>
          <a:bodyPr wrap="square" lIns="47984" tIns="47984" rIns="47984" bIns="47984">
            <a:spAutoFit/>
          </a:bodyPr>
          <a:lstStyle/>
          <a:p>
            <a:pPr algn="ctr"/>
            <a:r>
              <a:rPr lang="en-GB" sz="2667" dirty="0">
                <a:solidFill>
                  <a:schemeClr val="tx1">
                    <a:lumMod val="75000"/>
                    <a:lumOff val="25000"/>
                  </a:schemeClr>
                </a:solidFill>
                <a:latin typeface="Helvetica" panose="020B0604020202020204" pitchFamily="34" charset="0"/>
                <a:cs typeface="Helvetica" panose="020B0604020202020204" pitchFamily="34" charset="0"/>
              </a:rPr>
              <a:t>We were always </a:t>
            </a:r>
            <a:r>
              <a:rPr lang="en-GB" sz="2667" b="1" dirty="0">
                <a:solidFill>
                  <a:schemeClr val="tx1">
                    <a:lumMod val="75000"/>
                    <a:lumOff val="25000"/>
                  </a:schemeClr>
                </a:solidFill>
                <a:latin typeface="Helvetica" panose="020B0604020202020204" pitchFamily="34" charset="0"/>
                <a:cs typeface="Helvetica" panose="020B0604020202020204" pitchFamily="34" charset="0"/>
              </a:rPr>
              <a:t>taught in school </a:t>
            </a:r>
            <a:r>
              <a:rPr lang="en-GB" sz="2667" dirty="0">
                <a:solidFill>
                  <a:schemeClr val="tx1">
                    <a:lumMod val="75000"/>
                    <a:lumOff val="25000"/>
                  </a:schemeClr>
                </a:solidFill>
                <a:latin typeface="Helvetica" panose="020B0604020202020204" pitchFamily="34" charset="0"/>
                <a:cs typeface="Helvetica" panose="020B0604020202020204" pitchFamily="34" charset="0"/>
              </a:rPr>
              <a:t>to have a social conscience.</a:t>
            </a:r>
          </a:p>
        </p:txBody>
      </p:sp>
      <p:sp>
        <p:nvSpPr>
          <p:cNvPr id="11" name="Rounded Rectangular Callout 10"/>
          <p:cNvSpPr/>
          <p:nvPr/>
        </p:nvSpPr>
        <p:spPr>
          <a:xfrm>
            <a:off x="2933651" y="4355459"/>
            <a:ext cx="8240584" cy="1923598"/>
          </a:xfrm>
          <a:prstGeom prst="wedgeRoundRectCallout">
            <a:avLst>
              <a:gd name="adj1" fmla="val -39434"/>
              <a:gd name="adj2" fmla="val 67104"/>
              <a:gd name="adj3" fmla="val 16667"/>
            </a:avLst>
          </a:prstGeom>
          <a:solidFill>
            <a:srgbClr val="F2F2F2">
              <a:alpha val="80000"/>
            </a:srgbClr>
          </a:solidFill>
          <a:effectLst>
            <a:outerShdw blurRad="50800" dist="38100" dir="2700000" algn="tl" rotWithShape="0">
              <a:prstClr val="black">
                <a:alpha val="40000"/>
              </a:prstClr>
            </a:outerShdw>
          </a:effectLst>
        </p:spPr>
        <p:txBody>
          <a:bodyPr wrap="square" lIns="47984" tIns="47984" rIns="47984" bIns="47984">
            <a:spAutoFit/>
          </a:bodyPr>
          <a:lstStyle/>
          <a:p>
            <a:pPr algn="ctr"/>
            <a:r>
              <a:rPr lang="en-GB" sz="2667" dirty="0">
                <a:solidFill>
                  <a:schemeClr val="tx1">
                    <a:lumMod val="75000"/>
                    <a:lumOff val="25000"/>
                  </a:schemeClr>
                </a:solidFill>
                <a:latin typeface="Helvetica" panose="020B0604020202020204" pitchFamily="34" charset="0"/>
                <a:cs typeface="Helvetica" panose="020B0604020202020204" pitchFamily="34" charset="0"/>
              </a:rPr>
              <a:t>In the main it comes from upbringing, an approach we were</a:t>
            </a:r>
            <a:r>
              <a:rPr lang="en-GB" sz="2667" b="1" dirty="0">
                <a:solidFill>
                  <a:schemeClr val="tx1">
                    <a:lumMod val="75000"/>
                    <a:lumOff val="25000"/>
                  </a:schemeClr>
                </a:solidFill>
                <a:latin typeface="Helvetica" panose="020B0604020202020204" pitchFamily="34" charset="0"/>
                <a:cs typeface="Helvetica" panose="020B0604020202020204" pitchFamily="34" charset="0"/>
              </a:rPr>
              <a:t> taught in school</a:t>
            </a:r>
            <a:r>
              <a:rPr lang="en-GB" sz="2667" dirty="0">
                <a:solidFill>
                  <a:schemeClr val="tx1">
                    <a:lumMod val="75000"/>
                    <a:lumOff val="25000"/>
                  </a:schemeClr>
                </a:solidFill>
                <a:latin typeface="Helvetica" panose="020B0604020202020204" pitchFamily="34" charset="0"/>
                <a:cs typeface="Helvetica" panose="020B0604020202020204" pitchFamily="34" charset="0"/>
              </a:rPr>
              <a:t>. I had an education by the Dominican nuns so there would have been a big emphasis on looking after people. </a:t>
            </a:r>
          </a:p>
        </p:txBody>
      </p:sp>
      <p:sp>
        <p:nvSpPr>
          <p:cNvPr id="3" name="TextBox 2">
            <a:extLst>
              <a:ext uri="{FF2B5EF4-FFF2-40B4-BE49-F238E27FC236}">
                <a16:creationId xmlns:a16="http://schemas.microsoft.com/office/drawing/2014/main" id="{844EF19B-909C-FC41-9092-386560840B93}"/>
              </a:ext>
            </a:extLst>
          </p:cNvPr>
          <p:cNvSpPr txBox="1"/>
          <p:nvPr/>
        </p:nvSpPr>
        <p:spPr>
          <a:xfrm>
            <a:off x="9455150" y="69806"/>
            <a:ext cx="3797300" cy="369332"/>
          </a:xfrm>
          <a:prstGeom prst="rect">
            <a:avLst/>
          </a:prstGeom>
          <a:noFill/>
        </p:spPr>
        <p:txBody>
          <a:bodyPr wrap="square" rtlCol="0">
            <a:spAutoFit/>
          </a:bodyPr>
          <a:lstStyle/>
          <a:p>
            <a:r>
              <a:rPr lang="en-IE" dirty="0"/>
              <a:t>Core Donor Research, 2018</a:t>
            </a:r>
          </a:p>
        </p:txBody>
      </p:sp>
      <p:pic>
        <p:nvPicPr>
          <p:cNvPr id="10" name="Picture 9">
            <a:extLst>
              <a:ext uri="{FF2B5EF4-FFF2-40B4-BE49-F238E27FC236}">
                <a16:creationId xmlns:a16="http://schemas.microsoft.com/office/drawing/2014/main" id="{2311BA5F-0868-E14D-86FC-31993230CFAB}"/>
              </a:ext>
            </a:extLst>
          </p:cNvPr>
          <p:cNvPicPr>
            <a:picLocks noChangeAspect="1"/>
          </p:cNvPicPr>
          <p:nvPr/>
        </p:nvPicPr>
        <p:blipFill>
          <a:blip r:embed="rId3"/>
          <a:stretch>
            <a:fillRect/>
          </a:stretch>
        </p:blipFill>
        <p:spPr>
          <a:xfrm>
            <a:off x="0" y="37221"/>
            <a:ext cx="2757712" cy="644949"/>
          </a:xfrm>
          <a:prstGeom prst="rect">
            <a:avLst/>
          </a:prstGeom>
        </p:spPr>
      </p:pic>
    </p:spTree>
    <p:extLst>
      <p:ext uri="{BB962C8B-B14F-4D97-AF65-F5344CB8AC3E}">
        <p14:creationId xmlns:p14="http://schemas.microsoft.com/office/powerpoint/2010/main" val="318187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ounded Rectangular Callout 8"/>
          <p:cNvSpPr/>
          <p:nvPr/>
        </p:nvSpPr>
        <p:spPr>
          <a:xfrm>
            <a:off x="1053861" y="1328469"/>
            <a:ext cx="10384765" cy="3852921"/>
          </a:xfrm>
          <a:prstGeom prst="wedgeRoundRectCallout">
            <a:avLst>
              <a:gd name="adj1" fmla="val -39434"/>
              <a:gd name="adj2" fmla="val 67104"/>
              <a:gd name="adj3" fmla="val 16667"/>
            </a:avLst>
          </a:prstGeom>
          <a:solidFill>
            <a:schemeClr val="bg1">
              <a:lumMod val="95000"/>
            </a:schemeClr>
          </a:solidFill>
          <a:effectLst>
            <a:outerShdw blurRad="50800" dist="38100" dir="2700000" algn="tl" rotWithShape="0">
              <a:prstClr val="black">
                <a:alpha val="40000"/>
              </a:prstClr>
            </a:outerShdw>
          </a:effectLst>
        </p:spPr>
        <p:txBody>
          <a:bodyPr wrap="square" lIns="47984" tIns="47984" rIns="47984" bIns="47984">
            <a:spAutoFit/>
          </a:bodyPr>
          <a:lstStyle/>
          <a:p>
            <a:r>
              <a:rPr lang="en-GB" sz="4400" dirty="0">
                <a:solidFill>
                  <a:schemeClr val="tx1">
                    <a:lumMod val="75000"/>
                    <a:lumOff val="25000"/>
                  </a:schemeClr>
                </a:solidFill>
                <a:latin typeface="Helvetica" panose="020B0604020202020204" pitchFamily="34" charset="0"/>
              </a:rPr>
              <a:t>I believe [the charity] have a lot of commitment from young idealistic people who go abroad, and they teach and they look after people who are hungry, they meet crises as they occur.</a:t>
            </a:r>
          </a:p>
        </p:txBody>
      </p:sp>
      <p:pic>
        <p:nvPicPr>
          <p:cNvPr id="4" name="Picture 3">
            <a:extLst>
              <a:ext uri="{FF2B5EF4-FFF2-40B4-BE49-F238E27FC236}">
                <a16:creationId xmlns:a16="http://schemas.microsoft.com/office/drawing/2014/main" id="{8D89BB4C-1A5F-F849-BECB-2F51F36C03C4}"/>
              </a:ext>
            </a:extLst>
          </p:cNvPr>
          <p:cNvPicPr>
            <a:picLocks noChangeAspect="1"/>
          </p:cNvPicPr>
          <p:nvPr/>
        </p:nvPicPr>
        <p:blipFill>
          <a:blip r:embed="rId3"/>
          <a:stretch>
            <a:fillRect/>
          </a:stretch>
        </p:blipFill>
        <p:spPr>
          <a:xfrm>
            <a:off x="0" y="37221"/>
            <a:ext cx="2757712" cy="644949"/>
          </a:xfrm>
          <a:prstGeom prst="rect">
            <a:avLst/>
          </a:prstGeom>
        </p:spPr>
      </p:pic>
    </p:spTree>
    <p:extLst>
      <p:ext uri="{BB962C8B-B14F-4D97-AF65-F5344CB8AC3E}">
        <p14:creationId xmlns:p14="http://schemas.microsoft.com/office/powerpoint/2010/main" val="193395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9BB4C-1A5F-F849-BECB-2F51F36C03C4}"/>
              </a:ext>
            </a:extLst>
          </p:cNvPr>
          <p:cNvPicPr>
            <a:picLocks noChangeAspect="1"/>
          </p:cNvPicPr>
          <p:nvPr/>
        </p:nvPicPr>
        <p:blipFill>
          <a:blip r:embed="rId3"/>
          <a:stretch>
            <a:fillRect/>
          </a:stretch>
        </p:blipFill>
        <p:spPr>
          <a:xfrm>
            <a:off x="0" y="37221"/>
            <a:ext cx="2757712" cy="644949"/>
          </a:xfrm>
          <a:prstGeom prst="rect">
            <a:avLst/>
          </a:prstGeom>
        </p:spPr>
      </p:pic>
      <p:sp>
        <p:nvSpPr>
          <p:cNvPr id="7" name="Rounded Rectangular Callout 6">
            <a:extLst>
              <a:ext uri="{FF2B5EF4-FFF2-40B4-BE49-F238E27FC236}">
                <a16:creationId xmlns:a16="http://schemas.microsoft.com/office/drawing/2014/main" id="{B8AD17BD-B38D-DB46-9084-F5C330B9F3A3}"/>
              </a:ext>
            </a:extLst>
          </p:cNvPr>
          <p:cNvSpPr/>
          <p:nvPr/>
        </p:nvSpPr>
        <p:spPr>
          <a:xfrm>
            <a:off x="1658254" y="1383979"/>
            <a:ext cx="8610630" cy="3512402"/>
          </a:xfrm>
          <a:prstGeom prst="wedgeRoundRectCallout">
            <a:avLst>
              <a:gd name="adj1" fmla="val 31678"/>
              <a:gd name="adj2" fmla="val 63935"/>
              <a:gd name="adj3" fmla="val 16667"/>
            </a:avLst>
          </a:prstGeom>
          <a:solidFill>
            <a:schemeClr val="bg1">
              <a:lumMod val="95000"/>
            </a:schemeClr>
          </a:solidFill>
          <a:effectLst>
            <a:outerShdw blurRad="50800" dist="38100" dir="2700000" algn="tl" rotWithShape="0">
              <a:prstClr val="black">
                <a:alpha val="40000"/>
              </a:prstClr>
            </a:outerShdw>
          </a:effectLst>
        </p:spPr>
        <p:txBody>
          <a:bodyPr wrap="square" lIns="47984" tIns="47984" rIns="47984" bIns="47984">
            <a:spAutoFit/>
          </a:bodyPr>
          <a:lstStyle/>
          <a:p>
            <a:r>
              <a:rPr lang="en-IE" sz="4000" dirty="0">
                <a:solidFill>
                  <a:schemeClr val="tx1">
                    <a:lumMod val="75000"/>
                    <a:lumOff val="25000"/>
                  </a:schemeClr>
                </a:solidFill>
                <a:latin typeface="Helvetica" panose="020B0604020202020204" pitchFamily="34" charset="0"/>
              </a:rPr>
              <a:t>[Our group] paid for one whole well. The joy it gave us to know that that money was going to help a whole village get clean water. </a:t>
            </a:r>
          </a:p>
          <a:p>
            <a:r>
              <a:rPr lang="en-IE" sz="4000" b="1" dirty="0">
                <a:solidFill>
                  <a:schemeClr val="tx1">
                    <a:lumMod val="75000"/>
                    <a:lumOff val="25000"/>
                  </a:schemeClr>
                </a:solidFill>
                <a:latin typeface="Helvetica" panose="020B0604020202020204" pitchFamily="34" charset="0"/>
              </a:rPr>
              <a:t>It was a real, real joy to us! </a:t>
            </a:r>
          </a:p>
        </p:txBody>
      </p:sp>
    </p:spTree>
    <p:extLst>
      <p:ext uri="{BB962C8B-B14F-4D97-AF65-F5344CB8AC3E}">
        <p14:creationId xmlns:p14="http://schemas.microsoft.com/office/powerpoint/2010/main" val="3438743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786</Words>
  <Application>Microsoft Office PowerPoint</Application>
  <PresentationFormat>Widescreen</PresentationFormat>
  <Paragraphs>79</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MS PGothic</vt:lpstr>
      <vt:lpstr>Arial</vt:lpstr>
      <vt:lpstr>Calibri</vt:lpstr>
      <vt:lpstr>Calibri Light</vt:lpstr>
      <vt:lpstr>Helvetica</vt:lpstr>
      <vt:lpstr>Optima</vt:lpstr>
      <vt:lpstr>Office Theme</vt:lpstr>
      <vt:lpstr>PowerPoint Presentation</vt:lpstr>
      <vt:lpstr>PowerPoint Presentation</vt:lpstr>
      <vt:lpstr>Our context: supporter focus</vt:lpstr>
      <vt:lpstr>Focus on supporters: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Vikki Walshe - Project Manager</cp:lastModifiedBy>
  <cp:revision>28</cp:revision>
  <dcterms:created xsi:type="dcterms:W3CDTF">2021-04-20T14:35:20Z</dcterms:created>
  <dcterms:modified xsi:type="dcterms:W3CDTF">2021-04-27T16:19:44Z</dcterms:modified>
</cp:coreProperties>
</file>