
<file path=[Content_Types].xml><?xml version="1.0" encoding="utf-8"?>
<Types xmlns="http://schemas.openxmlformats.org/package/2006/content-types">
  <Default Extension="png" ContentType="image/png"/>
  <Default Extension="svg" ContentType="image/svg+xml"/>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2.xml" ContentType="application/vnd.openxmlformats-officedocument.drawingml.chart+xml"/>
  <Override PartName="/ppt/theme/themeOverride1.xml" ContentType="application/vnd.openxmlformats-officedocument.themeOverride+xml"/>
  <Override PartName="/ppt/notesSlides/notesSlide8.xml" ContentType="application/vnd.openxmlformats-officedocument.presentationml.notesSlide+xml"/>
  <Override PartName="/ppt/charts/chart3.xml" ContentType="application/vnd.openxmlformats-officedocument.drawingml.chart+xml"/>
  <Override PartName="/ppt/theme/themeOverride2.xml" ContentType="application/vnd.openxmlformats-officedocument.themeOverride+xml"/>
  <Override PartName="/ppt/notesSlides/notesSlide9.xml" ContentType="application/vnd.openxmlformats-officedocument.presentationml.notesSlid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3.xml" ContentType="application/vnd.openxmlformats-officedocument.themeOverride+xml"/>
  <Override PartName="/ppt/notesSlides/notesSlide10.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4.xml" ContentType="application/vnd.openxmlformats-officedocument.themeOverride+xml"/>
  <Override PartName="/ppt/notesSlides/notesSlide11.xml" ContentType="application/vnd.openxmlformats-officedocument.presentationml.notesSlide+xml"/>
  <Override PartName="/ppt/charts/chart6.xml" ContentType="application/vnd.openxmlformats-officedocument.drawingml.chart+xml"/>
  <Override PartName="/ppt/theme/themeOverride5.xml" ContentType="application/vnd.openxmlformats-officedocument.themeOverr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7.xml" ContentType="application/vnd.openxmlformats-officedocument.drawingml.chart+xml"/>
  <Override PartName="/ppt/theme/themeOverride6.xml" ContentType="application/vnd.openxmlformats-officedocument.themeOverr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8.xml" ContentType="application/vnd.openxmlformats-officedocument.drawingml.chart+xml"/>
  <Override PartName="/ppt/theme/themeOverride7.xml" ContentType="application/vnd.openxmlformats-officedocument.themeOverride+xml"/>
  <Override PartName="/ppt/notesSlides/notesSlide17.xml" ContentType="application/vnd.openxmlformats-officedocument.presentationml.notesSlide+xml"/>
  <Override PartName="/ppt/charts/chart9.xml" ContentType="application/vnd.openxmlformats-officedocument.drawingml.chart+xml"/>
  <Override PartName="/ppt/theme/themeOverride8.xml" ContentType="application/vnd.openxmlformats-officedocument.themeOverr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0.xml" ContentType="application/vnd.openxmlformats-officedocument.drawingml.chart+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1" r:id="rId4"/>
  </p:sldMasterIdLst>
  <p:notesMasterIdLst>
    <p:notesMasterId r:id="rId30"/>
  </p:notesMasterIdLst>
  <p:handoutMasterIdLst>
    <p:handoutMasterId r:id="rId31"/>
  </p:handoutMasterIdLst>
  <p:sldIdLst>
    <p:sldId id="2144446195" r:id="rId5"/>
    <p:sldId id="5050" r:id="rId6"/>
    <p:sldId id="2144446306" r:id="rId7"/>
    <p:sldId id="2147474329" r:id="rId8"/>
    <p:sldId id="5303" r:id="rId9"/>
    <p:sldId id="2147474998" r:id="rId10"/>
    <p:sldId id="2147474375" r:id="rId11"/>
    <p:sldId id="2146846790" r:id="rId12"/>
    <p:sldId id="2146846775" r:id="rId13"/>
    <p:sldId id="2146846795" r:id="rId14"/>
    <p:sldId id="5290" r:id="rId15"/>
    <p:sldId id="2146846858" r:id="rId16"/>
    <p:sldId id="5286" r:id="rId17"/>
    <p:sldId id="2146846857" r:id="rId18"/>
    <p:sldId id="2147475003" r:id="rId19"/>
    <p:sldId id="2146846772" r:id="rId20"/>
    <p:sldId id="2147474370" r:id="rId21"/>
    <p:sldId id="2147475004" r:id="rId22"/>
    <p:sldId id="5541" r:id="rId23"/>
    <p:sldId id="2146846782" r:id="rId24"/>
    <p:sldId id="2147474997" r:id="rId25"/>
    <p:sldId id="2144446273" r:id="rId26"/>
    <p:sldId id="2147475002" r:id="rId27"/>
    <p:sldId id="2146846852" r:id="rId28"/>
    <p:sldId id="2147474989" r:id="rId2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38CE719-8B08-E34E-453D-5CB7FDA88621}" name="Luke Reaper" initials="LR" userId="S::Luke.Reaper@ipsos.com::f81dc27d-ac30-4b8e-aa0a-9a04337f3a26" providerId="AD"/>
  <p188:author id="{B492AB2F-F53B-4F56-EE2F-25F0212E1289}" name="Carole Carmody" initials="CC" userId="S::carole@banda.ie::9c4b25fc-ff0e-4ae5-b403-91809dc9cbdb" providerId="AD"/>
  <p188:author id="{B564563D-ACBA-AA54-E08F-81BEF4F7E429}" name="Brenda Waldron" initials="BW" userId="S::Brenda.Waldron@ipsos.com::9cde0f60-a571-4690-8906-1f6759d6810f" providerId="AD"/>
  <p188:author id="{2ED2FD55-E12B-BE52-77D9-339247B237BC}" name="Pooja Sankhe" initials="PS" userId="Pooja Sankhe" providerId="None"/>
  <p188:author id="{3C488A76-9733-9792-137F-81496D78C9AF}" name="Katie Kirkwood" initials="KK" userId="S::katie@banda.ie::1dddeba5-1529-4046-902d-2e2a3e1113df" providerId="AD"/>
  <p188:author id="{6DFF0893-3D01-E776-1455-6D042A6CDCA5}" name="Carole Carmody" initials="CC" userId="S::Carole.Carmody@ipsos.com::a38c21eb-5db6-43fa-8a73-78eeb652019c" providerId="AD"/>
  <p188:author id="{1A0565A9-EABF-D1B6-B9A1-98ADA89A4575}" name="Luke Reaper" initials="LR" userId="S::luke@banda.ie::0480d412-7907-4c01-8d5e-f40db3666505" providerId="AD"/>
  <p188:author id="{8152EFCC-20ED-680B-E3C7-DA62A087EEC2}" name="Katie Kirkwood" initials="KK" userId="S::Katie.Kirkwood@ipsos.com::b1c1f925-c7d2-4d02-aaaf-8bd994e01bd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D402"/>
    <a:srgbClr val="62E5E3"/>
    <a:srgbClr val="008F9D"/>
    <a:srgbClr val="1CA0D1"/>
    <a:srgbClr val="27908F"/>
    <a:srgbClr val="84C0BF"/>
    <a:srgbClr val="168382"/>
    <a:srgbClr val="1DAFAD"/>
    <a:srgbClr val="FF8FBA"/>
    <a:srgbClr val="E501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25EF1C-1FF1-4A23-B2BD-077DB1FAEA9B}" v="139" dt="2025-01-17T09:38:17.798"/>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2500" autoAdjust="0"/>
  </p:normalViewPr>
  <p:slideViewPr>
    <p:cSldViewPr snapToGrid="0">
      <p:cViewPr varScale="1">
        <p:scale>
          <a:sx n="52" d="100"/>
          <a:sy n="52" d="100"/>
        </p:scale>
        <p:origin x="736" y="48"/>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40"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4.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5.xlsx"/><Relationship Id="rId1" Type="http://schemas.openxmlformats.org/officeDocument/2006/relationships/themeOverride" Target="../theme/themeOverride5.xml"/></Relationships>
</file>

<file path=ppt/charts/_rels/chart7.xml.rels><?xml version="1.0" encoding="UTF-8" standalone="yes"?>
<Relationships xmlns="http://schemas.openxmlformats.org/package/2006/relationships"><Relationship Id="rId2" Type="http://schemas.openxmlformats.org/officeDocument/2006/relationships/package" Target="../embeddings/Microsoft_Excel_Worksheet6.xlsx"/><Relationship Id="rId1" Type="http://schemas.openxmlformats.org/officeDocument/2006/relationships/themeOverride" Target="../theme/themeOverride6.xml"/></Relationships>
</file>

<file path=ppt/charts/_rels/chart8.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7.xml"/></Relationships>
</file>

<file path=ppt/charts/_rels/chart9.xml.rels><?xml version="1.0" encoding="UTF-8" standalone="yes"?>
<Relationships xmlns="http://schemas.openxmlformats.org/package/2006/relationships"><Relationship Id="rId2" Type="http://schemas.openxmlformats.org/officeDocument/2006/relationships/package" Target="../embeddings/Microsoft_Excel_Worksheet8.xlsx"/><Relationship Id="rId1" Type="http://schemas.openxmlformats.org/officeDocument/2006/relationships/themeOverride" Target="../theme/themeOverrid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Sheet1!$A$2</c:f>
              <c:strCache>
                <c:ptCount val="1"/>
                <c:pt idx="0">
                  <c:v>Global Citizens</c:v>
                </c:pt>
              </c:strCache>
            </c:strRef>
          </c:tx>
          <c:spPr>
            <a:solidFill>
              <a:schemeClr val="accent5"/>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Sheet1!$B$2:$F$2</c:f>
              <c:numCache>
                <c:formatCode>General</c:formatCode>
                <c:ptCount val="5"/>
                <c:pt idx="0">
                  <c:v>19</c:v>
                </c:pt>
                <c:pt idx="1">
                  <c:v>17</c:v>
                </c:pt>
                <c:pt idx="2" formatCode="0">
                  <c:v>17</c:v>
                </c:pt>
                <c:pt idx="3">
                  <c:v>15</c:v>
                </c:pt>
                <c:pt idx="4" formatCode="0">
                  <c:v>16</c:v>
                </c:pt>
              </c:numCache>
            </c:numRef>
          </c:val>
          <c:extLst>
            <c:ext xmlns:c16="http://schemas.microsoft.com/office/drawing/2014/chart" uri="{C3380CC4-5D6E-409C-BE32-E72D297353CC}">
              <c16:uniqueId val="{00000000-247F-4B21-9EF8-C5646360B10F}"/>
            </c:ext>
          </c:extLst>
        </c:ser>
        <c:ser>
          <c:idx val="1"/>
          <c:order val="1"/>
          <c:tx>
            <c:strRef>
              <c:f>Sheet1!$A$3</c:f>
              <c:strCache>
                <c:ptCount val="1"/>
                <c:pt idx="0">
                  <c:v>Community Champions</c:v>
                </c:pt>
              </c:strCache>
            </c:strRef>
          </c:tx>
          <c:spPr>
            <a:solidFill>
              <a:schemeClr val="bg2">
                <a:lumMod val="50000"/>
                <a:lumOff val="50000"/>
              </a:schemeClr>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2"/>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Sheet1!$B$3:$F$3</c:f>
              <c:numCache>
                <c:formatCode>General</c:formatCode>
                <c:ptCount val="5"/>
                <c:pt idx="0">
                  <c:v>10</c:v>
                </c:pt>
                <c:pt idx="1">
                  <c:v>9</c:v>
                </c:pt>
                <c:pt idx="2" formatCode="0">
                  <c:v>9</c:v>
                </c:pt>
                <c:pt idx="3">
                  <c:v>9</c:v>
                </c:pt>
                <c:pt idx="4" formatCode="0">
                  <c:v>10</c:v>
                </c:pt>
              </c:numCache>
            </c:numRef>
          </c:val>
          <c:extLst>
            <c:ext xmlns:c16="http://schemas.microsoft.com/office/drawing/2014/chart" uri="{C3380CC4-5D6E-409C-BE32-E72D297353CC}">
              <c16:uniqueId val="{00000001-247F-4B21-9EF8-C5646360B10F}"/>
            </c:ext>
          </c:extLst>
        </c:ser>
        <c:ser>
          <c:idx val="2"/>
          <c:order val="2"/>
          <c:tx>
            <c:strRef>
              <c:f>Sheet1!$A$4</c:f>
              <c:strCache>
                <c:ptCount val="1"/>
                <c:pt idx="0">
                  <c:v>Multilateralists</c:v>
                </c:pt>
              </c:strCache>
            </c:strRef>
          </c:tx>
          <c:spPr>
            <a:solidFill>
              <a:schemeClr val="tx2">
                <a:lumMod val="60000"/>
                <a:lumOff val="40000"/>
              </a:schemeClr>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Sheet1!$B$4:$F$4</c:f>
              <c:numCache>
                <c:formatCode>General</c:formatCode>
                <c:ptCount val="5"/>
                <c:pt idx="0">
                  <c:v>21</c:v>
                </c:pt>
                <c:pt idx="1">
                  <c:v>22</c:v>
                </c:pt>
                <c:pt idx="2" formatCode="0">
                  <c:v>20</c:v>
                </c:pt>
                <c:pt idx="3">
                  <c:v>19</c:v>
                </c:pt>
                <c:pt idx="4" formatCode="0">
                  <c:v>18</c:v>
                </c:pt>
              </c:numCache>
            </c:numRef>
          </c:val>
          <c:extLst>
            <c:ext xmlns:c16="http://schemas.microsoft.com/office/drawing/2014/chart" uri="{C3380CC4-5D6E-409C-BE32-E72D297353CC}">
              <c16:uniqueId val="{00000002-247F-4B21-9EF8-C5646360B10F}"/>
            </c:ext>
          </c:extLst>
        </c:ser>
        <c:ser>
          <c:idx val="3"/>
          <c:order val="3"/>
          <c:tx>
            <c:strRef>
              <c:f>Sheet1!$A$5</c:f>
              <c:strCache>
                <c:ptCount val="1"/>
                <c:pt idx="0">
                  <c:v>Pragmatists</c:v>
                </c:pt>
              </c:strCache>
            </c:strRef>
          </c:tx>
          <c:spPr>
            <a:solidFill>
              <a:srgbClr val="27908F"/>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Sheet1!$B$5:$F$5</c:f>
              <c:numCache>
                <c:formatCode>General</c:formatCode>
                <c:ptCount val="5"/>
                <c:pt idx="0">
                  <c:v>15</c:v>
                </c:pt>
                <c:pt idx="1">
                  <c:v>15</c:v>
                </c:pt>
                <c:pt idx="2" formatCode="0">
                  <c:v>14</c:v>
                </c:pt>
                <c:pt idx="3">
                  <c:v>13</c:v>
                </c:pt>
                <c:pt idx="4" formatCode="0">
                  <c:v>12</c:v>
                </c:pt>
              </c:numCache>
            </c:numRef>
          </c:val>
          <c:extLst>
            <c:ext xmlns:c16="http://schemas.microsoft.com/office/drawing/2014/chart" uri="{C3380CC4-5D6E-409C-BE32-E72D297353CC}">
              <c16:uniqueId val="{00000004-247F-4B21-9EF8-C5646360B10F}"/>
            </c:ext>
          </c:extLst>
        </c:ser>
        <c:ser>
          <c:idx val="4"/>
          <c:order val="4"/>
          <c:tx>
            <c:strRef>
              <c:f>Sheet1!$A$6</c:f>
              <c:strCache>
                <c:ptCount val="1"/>
                <c:pt idx="0">
                  <c:v>Empathisers</c:v>
                </c:pt>
              </c:strCache>
            </c:strRef>
          </c:tx>
          <c:spPr>
            <a:solidFill>
              <a:schemeClr val="accent2"/>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accen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Sheet1!$B$6:$F$6</c:f>
              <c:numCache>
                <c:formatCode>General</c:formatCode>
                <c:ptCount val="5"/>
                <c:pt idx="0">
                  <c:v>25</c:v>
                </c:pt>
                <c:pt idx="1">
                  <c:v>26</c:v>
                </c:pt>
                <c:pt idx="2" formatCode="0">
                  <c:v>27</c:v>
                </c:pt>
                <c:pt idx="3">
                  <c:v>30</c:v>
                </c:pt>
                <c:pt idx="4" formatCode="0">
                  <c:v>26</c:v>
                </c:pt>
              </c:numCache>
            </c:numRef>
          </c:val>
          <c:extLst>
            <c:ext xmlns:c16="http://schemas.microsoft.com/office/drawing/2014/chart" uri="{C3380CC4-5D6E-409C-BE32-E72D297353CC}">
              <c16:uniqueId val="{00000005-247F-4B21-9EF8-C5646360B10F}"/>
            </c:ext>
          </c:extLst>
        </c:ser>
        <c:ser>
          <c:idx val="5"/>
          <c:order val="5"/>
          <c:tx>
            <c:strRef>
              <c:f>Sheet1!$A$7</c:f>
              <c:strCache>
                <c:ptCount val="1"/>
                <c:pt idx="0">
                  <c:v>Disengaged</c:v>
                </c:pt>
              </c:strCache>
            </c:strRef>
          </c:tx>
          <c:spPr>
            <a:solidFill>
              <a:schemeClr val="accent4">
                <a:lumMod val="60000"/>
                <a:lumOff val="40000"/>
              </a:schemeClr>
            </a:solidFill>
            <a:ln>
              <a:solidFill>
                <a:schemeClr val="bg1"/>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Sheet1!$B$1:$F$1</c:f>
              <c:strCache>
                <c:ptCount val="5"/>
                <c:pt idx="0">
                  <c:v>Series 1</c:v>
                </c:pt>
                <c:pt idx="1">
                  <c:v>Series 3</c:v>
                </c:pt>
                <c:pt idx="2">
                  <c:v>Series 4</c:v>
                </c:pt>
                <c:pt idx="3">
                  <c:v>Series 5</c:v>
                </c:pt>
                <c:pt idx="4">
                  <c:v>Series 6</c:v>
                </c:pt>
              </c:strCache>
            </c:strRef>
          </c:cat>
          <c:val>
            <c:numRef>
              <c:f>Sheet1!$B$7:$F$7</c:f>
              <c:numCache>
                <c:formatCode>General</c:formatCode>
                <c:ptCount val="5"/>
                <c:pt idx="0">
                  <c:v>10</c:v>
                </c:pt>
                <c:pt idx="1">
                  <c:v>10</c:v>
                </c:pt>
                <c:pt idx="2" formatCode="0">
                  <c:v>13</c:v>
                </c:pt>
                <c:pt idx="3">
                  <c:v>14</c:v>
                </c:pt>
                <c:pt idx="4" formatCode="0">
                  <c:v>17</c:v>
                </c:pt>
              </c:numCache>
            </c:numRef>
          </c:val>
          <c:extLst>
            <c:ext xmlns:c16="http://schemas.microsoft.com/office/drawing/2014/chart" uri="{C3380CC4-5D6E-409C-BE32-E72D297353CC}">
              <c16:uniqueId val="{00000006-247F-4B21-9EF8-C5646360B10F}"/>
            </c:ext>
          </c:extLst>
        </c:ser>
        <c:dLbls>
          <c:showLegendKey val="0"/>
          <c:showVal val="0"/>
          <c:showCatName val="0"/>
          <c:showSerName val="0"/>
          <c:showPercent val="0"/>
          <c:showBubbleSize val="0"/>
        </c:dLbls>
        <c:gapWidth val="150"/>
        <c:overlap val="100"/>
        <c:axId val="794308648"/>
        <c:axId val="794310288"/>
      </c:barChart>
      <c:catAx>
        <c:axId val="794308648"/>
        <c:scaling>
          <c:orientation val="minMax"/>
        </c:scaling>
        <c:delete val="1"/>
        <c:axPos val="t"/>
        <c:numFmt formatCode="General" sourceLinked="1"/>
        <c:majorTickMark val="none"/>
        <c:minorTickMark val="none"/>
        <c:tickLblPos val="nextTo"/>
        <c:crossAx val="794310288"/>
        <c:crosses val="autoZero"/>
        <c:auto val="1"/>
        <c:lblAlgn val="ctr"/>
        <c:lblOffset val="100"/>
        <c:noMultiLvlLbl val="0"/>
      </c:catAx>
      <c:valAx>
        <c:axId val="794310288"/>
        <c:scaling>
          <c:orientation val="maxMin"/>
        </c:scaling>
        <c:delete val="1"/>
        <c:axPos val="l"/>
        <c:numFmt formatCode="0%" sourceLinked="1"/>
        <c:majorTickMark val="none"/>
        <c:minorTickMark val="none"/>
        <c:tickLblPos val="nextTo"/>
        <c:crossAx val="794308648"/>
        <c:crosses val="autoZero"/>
        <c:crossBetween val="between"/>
      </c:valAx>
      <c:spPr>
        <a:noFill/>
        <a:ln>
          <a:noFill/>
        </a:ln>
        <a:effectLst/>
      </c:spPr>
    </c:plotArea>
    <c:legend>
      <c:legendPos val="b"/>
      <c:layout>
        <c:manualLayout>
          <c:xMode val="edge"/>
          <c:yMode val="edge"/>
          <c:x val="8.0088582677165336E-3"/>
          <c:y val="0.9007182938301177"/>
          <c:w val="0.98085716043307103"/>
          <c:h val="8.6140181011238576E-2"/>
        </c:manualLayout>
      </c:layout>
      <c:overlay val="0"/>
      <c:spPr>
        <a:noFill/>
        <a:ln>
          <a:noFill/>
        </a:ln>
        <a:effectLst/>
      </c:spPr>
      <c:txPr>
        <a:bodyPr rot="0" spcFirstLastPara="1" vertOverflow="ellipsis" vert="horz" wrap="square" anchor="ctr" anchorCtr="1"/>
        <a:lstStyle/>
        <a:p>
          <a:pPr>
            <a:defRPr sz="1050" b="0" i="0" u="none" strike="noStrike" kern="1200" baseline="0">
              <a:solidFill>
                <a:srgbClr val="00000C"/>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3121036697075297"/>
          <c:y val="3.5650987802870716E-2"/>
          <c:w val="0.46845857223663462"/>
          <c:h val="0.96434896591203312"/>
        </c:manualLayout>
      </c:layout>
      <c:barChart>
        <c:barDir val="bar"/>
        <c:grouping val="clustered"/>
        <c:varyColors val="0"/>
        <c:ser>
          <c:idx val="0"/>
          <c:order val="0"/>
          <c:spPr>
            <a:solidFill>
              <a:schemeClr val="tx2"/>
            </a:solidFill>
            <a:ln>
              <a:solidFill>
                <a:schemeClr val="bg1"/>
              </a:solidFill>
            </a:ln>
          </c:spPr>
          <c:invertIfNegative val="0"/>
          <c:dPt>
            <c:idx val="20"/>
            <c:invertIfNegative val="0"/>
            <c:bubble3D val="0"/>
            <c:extLst>
              <c:ext xmlns:c16="http://schemas.microsoft.com/office/drawing/2014/chart" uri="{C3380CC4-5D6E-409C-BE32-E72D297353CC}">
                <c16:uniqueId val="{00000000-2BFE-4D69-9B78-B741D326FD05}"/>
              </c:ext>
            </c:extLst>
          </c:dPt>
          <c:dLbls>
            <c:spPr>
              <a:noFill/>
              <a:ln>
                <a:noFill/>
              </a:ln>
              <a:effectLst/>
            </c:spPr>
            <c:txPr>
              <a:bodyPr/>
              <a:lstStyle/>
              <a:p>
                <a:pPr>
                  <a:defRPr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Sheet1!$A$2:$A$23</c:f>
              <c:strCache>
                <c:ptCount val="22"/>
                <c:pt idx="0">
                  <c:v>House prices/Cost of Rent/ Mortgage Repayment Rates</c:v>
                </c:pt>
                <c:pt idx="1">
                  <c:v>Health Services</c:v>
                </c:pt>
                <c:pt idx="2">
                  <c:v>Household bills (e.g. food, energy, etc.)</c:v>
                </c:pt>
                <c:pt idx="3">
                  <c:v>The homeless situation/Lack of Local Authority Housing</c:v>
                </c:pt>
                <c:pt idx="4">
                  <c:v>Immigration</c:v>
                </c:pt>
                <c:pt idx="5">
                  <c:v>Crime, Law and Order</c:v>
                </c:pt>
                <c:pt idx="6">
                  <c:v>Sustainability / Environmental issues / Climate change</c:v>
                </c:pt>
                <c:pt idx="7">
                  <c:v>Mental health</c:v>
                </c:pt>
                <c:pt idx="8">
                  <c:v>Management of the economy</c:v>
                </c:pt>
                <c:pt idx="9">
                  <c:v>Ageing population/Pensions</c:v>
                </c:pt>
                <c:pt idx="10">
                  <c:v>Childcare</c:v>
                </c:pt>
                <c:pt idx="11">
                  <c:v>Public transport</c:v>
                </c:pt>
                <c:pt idx="12">
                  <c:v>Rural decline</c:v>
                </c:pt>
                <c:pt idx="13">
                  <c:v>Unemployment/Jobs</c:v>
                </c:pt>
                <c:pt idx="14">
                  <c:v>Racial inequality</c:v>
                </c:pt>
                <c:pt idx="15">
                  <c:v>Traffic congestion</c:v>
                </c:pt>
                <c:pt idx="16">
                  <c:v>Education</c:v>
                </c:pt>
                <c:pt idx="17">
                  <c:v>The ability to work from home</c:v>
                </c:pt>
                <c:pt idx="18">
                  <c:v>Access to decent broadband</c:v>
                </c:pt>
                <c:pt idx="19">
                  <c:v>Brexit</c:v>
                </c:pt>
                <c:pt idx="20">
                  <c:v>Covid</c:v>
                </c:pt>
                <c:pt idx="21">
                  <c:v>Overseas aid for developing countries</c:v>
                </c:pt>
              </c:strCache>
            </c:strRef>
          </c:cat>
          <c:val>
            <c:numRef>
              <c:f>Sheet1!$B$2:$B$23</c:f>
              <c:numCache>
                <c:formatCode>0</c:formatCode>
                <c:ptCount val="22"/>
                <c:pt idx="0">
                  <c:v>46</c:v>
                </c:pt>
                <c:pt idx="1">
                  <c:v>43</c:v>
                </c:pt>
                <c:pt idx="2">
                  <c:v>38</c:v>
                </c:pt>
                <c:pt idx="3">
                  <c:v>35</c:v>
                </c:pt>
                <c:pt idx="4">
                  <c:v>29</c:v>
                </c:pt>
                <c:pt idx="5">
                  <c:v>23</c:v>
                </c:pt>
                <c:pt idx="6">
                  <c:v>15</c:v>
                </c:pt>
                <c:pt idx="7">
                  <c:v>13</c:v>
                </c:pt>
                <c:pt idx="8">
                  <c:v>11</c:v>
                </c:pt>
                <c:pt idx="9">
                  <c:v>6</c:v>
                </c:pt>
                <c:pt idx="10">
                  <c:v>5</c:v>
                </c:pt>
                <c:pt idx="11">
                  <c:v>5</c:v>
                </c:pt>
                <c:pt idx="12">
                  <c:v>5</c:v>
                </c:pt>
                <c:pt idx="13">
                  <c:v>5</c:v>
                </c:pt>
                <c:pt idx="14">
                  <c:v>4</c:v>
                </c:pt>
                <c:pt idx="15">
                  <c:v>4</c:v>
                </c:pt>
                <c:pt idx="16">
                  <c:v>3</c:v>
                </c:pt>
                <c:pt idx="17">
                  <c:v>2</c:v>
                </c:pt>
                <c:pt idx="18">
                  <c:v>1</c:v>
                </c:pt>
                <c:pt idx="19">
                  <c:v>1</c:v>
                </c:pt>
                <c:pt idx="20">
                  <c:v>1</c:v>
                </c:pt>
                <c:pt idx="21">
                  <c:v>1</c:v>
                </c:pt>
              </c:numCache>
            </c:numRef>
          </c:val>
          <c:extLst>
            <c:ext xmlns:c16="http://schemas.microsoft.com/office/drawing/2014/chart" uri="{C3380CC4-5D6E-409C-BE32-E72D297353CC}">
              <c16:uniqueId val="{00000001-EF12-4511-9ABF-F4345CD4EB7B}"/>
            </c:ext>
          </c:extLst>
        </c:ser>
        <c:dLbls>
          <c:showLegendKey val="0"/>
          <c:showVal val="0"/>
          <c:showCatName val="0"/>
          <c:showSerName val="0"/>
          <c:showPercent val="0"/>
          <c:showBubbleSize val="0"/>
        </c:dLbls>
        <c:gapWidth val="30"/>
        <c:axId val="453475448"/>
        <c:axId val="453473096"/>
      </c:barChart>
      <c:catAx>
        <c:axId val="453475448"/>
        <c:scaling>
          <c:orientation val="maxMin"/>
        </c:scaling>
        <c:delete val="0"/>
        <c:axPos val="l"/>
        <c:numFmt formatCode="General" sourceLinked="0"/>
        <c:majorTickMark val="out"/>
        <c:minorTickMark val="none"/>
        <c:tickLblPos val="nextTo"/>
        <c:spPr>
          <a:ln>
            <a:noFill/>
          </a:ln>
        </c:spPr>
        <c:crossAx val="453473096"/>
        <c:crosses val="autoZero"/>
        <c:auto val="1"/>
        <c:lblAlgn val="ctr"/>
        <c:lblOffset val="100"/>
        <c:noMultiLvlLbl val="0"/>
      </c:catAx>
      <c:valAx>
        <c:axId val="453473096"/>
        <c:scaling>
          <c:orientation val="minMax"/>
        </c:scaling>
        <c:delete val="1"/>
        <c:axPos val="t"/>
        <c:numFmt formatCode="0" sourceLinked="1"/>
        <c:majorTickMark val="out"/>
        <c:minorTickMark val="none"/>
        <c:tickLblPos val="nextTo"/>
        <c:crossAx val="453475448"/>
        <c:crosses val="autoZero"/>
        <c:crossBetween val="between"/>
      </c:valAx>
    </c:plotArea>
    <c:plotVisOnly val="1"/>
    <c:dispBlanksAs val="gap"/>
    <c:showDLblsOverMax val="0"/>
  </c:chart>
  <c:txPr>
    <a:bodyPr/>
    <a:lstStyle/>
    <a:p>
      <a:pPr>
        <a:defRPr sz="1100">
          <a:latin typeface="Barlow" panose="00000500000000000000" pitchFamily="2" charset="0"/>
          <a:cs typeface="Arial" panose="020B0604020202020204" pitchFamily="34"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1.3444531251654101E-2"/>
          <c:y val="3.732898674647285E-2"/>
          <c:w val="0.97311093749669175"/>
          <c:h val="0.81335506626763587"/>
        </c:manualLayout>
      </c:layout>
      <c:barChart>
        <c:barDir val="col"/>
        <c:grouping val="percentStacked"/>
        <c:varyColors val="0"/>
        <c:ser>
          <c:idx val="0"/>
          <c:order val="0"/>
          <c:spPr>
            <a:solidFill>
              <a:srgbClr val="2DB574"/>
            </a:solidFill>
            <a:ln>
              <a:solidFill>
                <a:schemeClr val="bg1"/>
              </a:solidFill>
            </a:ln>
          </c:spPr>
          <c:invertIfNegative val="0"/>
          <c:dPt>
            <c:idx val="0"/>
            <c:invertIfNegative val="0"/>
            <c:bubble3D val="0"/>
            <c:extLst>
              <c:ext xmlns:c16="http://schemas.microsoft.com/office/drawing/2014/chart" uri="{C3380CC4-5D6E-409C-BE32-E72D297353CC}">
                <c16:uniqueId val="{00000001-CFE9-419A-9341-7CC0D6C2DD40}"/>
              </c:ext>
            </c:extLst>
          </c:dPt>
          <c:dLbls>
            <c:numFmt formatCode="#&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Sheet1!$B$2:$F$2</c:f>
              <c:numCache>
                <c:formatCode>General</c:formatCode>
                <c:ptCount val="5"/>
                <c:pt idx="0" formatCode="0">
                  <c:v>24</c:v>
                </c:pt>
                <c:pt idx="1">
                  <c:v>23</c:v>
                </c:pt>
                <c:pt idx="2" formatCode="0">
                  <c:v>23</c:v>
                </c:pt>
                <c:pt idx="3">
                  <c:v>22</c:v>
                </c:pt>
                <c:pt idx="4" formatCode="0">
                  <c:v>20</c:v>
                </c:pt>
              </c:numCache>
            </c:numRef>
          </c:val>
          <c:extLst>
            <c:ext xmlns:c16="http://schemas.microsoft.com/office/drawing/2014/chart" uri="{C3380CC4-5D6E-409C-BE32-E72D297353CC}">
              <c16:uniqueId val="{00000002-CFE9-419A-9341-7CC0D6C2DD40}"/>
            </c:ext>
          </c:extLst>
        </c:ser>
        <c:ser>
          <c:idx val="1"/>
          <c:order val="1"/>
          <c:spPr>
            <a:solidFill>
              <a:srgbClr val="57D599"/>
            </a:solidFill>
            <a:ln>
              <a:solidFill>
                <a:schemeClr val="bg1"/>
              </a:solidFill>
            </a:ln>
          </c:spPr>
          <c:invertIfNegative val="0"/>
          <c:dLbls>
            <c:numFmt formatCode="#&quot;%&quot;" sourceLinked="0"/>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Sheet1!$B$3:$F$3</c:f>
              <c:numCache>
                <c:formatCode>General</c:formatCode>
                <c:ptCount val="5"/>
                <c:pt idx="0" formatCode="0">
                  <c:v>51</c:v>
                </c:pt>
                <c:pt idx="1">
                  <c:v>48</c:v>
                </c:pt>
                <c:pt idx="2" formatCode="0">
                  <c:v>47</c:v>
                </c:pt>
                <c:pt idx="3">
                  <c:v>49</c:v>
                </c:pt>
                <c:pt idx="4" formatCode="0">
                  <c:v>47</c:v>
                </c:pt>
              </c:numCache>
            </c:numRef>
          </c:val>
          <c:extLst>
            <c:ext xmlns:c16="http://schemas.microsoft.com/office/drawing/2014/chart" uri="{C3380CC4-5D6E-409C-BE32-E72D297353CC}">
              <c16:uniqueId val="{00000003-CFE9-419A-9341-7CC0D6C2DD40}"/>
            </c:ext>
          </c:extLst>
        </c:ser>
        <c:ser>
          <c:idx val="2"/>
          <c:order val="2"/>
          <c:spPr>
            <a:solidFill>
              <a:srgbClr val="E2DA51">
                <a:lumMod val="60000"/>
                <a:lumOff val="40000"/>
              </a:srgbClr>
            </a:solidFill>
            <a:ln>
              <a:solidFill>
                <a:schemeClr val="bg1"/>
              </a:solidFill>
            </a:ln>
          </c:spPr>
          <c:invertIfNegative val="0"/>
          <c:dLbls>
            <c:numFmt formatCode="#&quot;%&quot;" sourceLinked="0"/>
            <c:spPr>
              <a:noFill/>
              <a:ln>
                <a:noFill/>
              </a:ln>
              <a:effectLst/>
            </c:spPr>
            <c:txPr>
              <a:bodyPr/>
              <a:lstStyle/>
              <a:p>
                <a:pPr algn="ctr">
                  <a:defRPr>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Sheet1!$B$4:$F$4</c:f>
              <c:numCache>
                <c:formatCode>General</c:formatCode>
                <c:ptCount val="5"/>
                <c:pt idx="0" formatCode="0">
                  <c:v>20</c:v>
                </c:pt>
                <c:pt idx="1">
                  <c:v>23</c:v>
                </c:pt>
                <c:pt idx="2" formatCode="0">
                  <c:v>24</c:v>
                </c:pt>
                <c:pt idx="3">
                  <c:v>22</c:v>
                </c:pt>
                <c:pt idx="4" formatCode="0">
                  <c:v>26</c:v>
                </c:pt>
              </c:numCache>
            </c:numRef>
          </c:val>
          <c:extLst>
            <c:ext xmlns:c16="http://schemas.microsoft.com/office/drawing/2014/chart" uri="{C3380CC4-5D6E-409C-BE32-E72D297353CC}">
              <c16:uniqueId val="{00000004-CFE9-419A-9341-7CC0D6C2DD40}"/>
            </c:ext>
          </c:extLst>
        </c:ser>
        <c:ser>
          <c:idx val="3"/>
          <c:order val="3"/>
          <c:spPr>
            <a:solidFill>
              <a:srgbClr val="E50158">
                <a:lumMod val="40000"/>
                <a:lumOff val="60000"/>
              </a:srgbClr>
            </a:solidFill>
            <a:ln>
              <a:solidFill>
                <a:schemeClr val="bg1"/>
              </a:solidFill>
            </a:ln>
          </c:spPr>
          <c:invertIfNegative val="0"/>
          <c:dLbls>
            <c:dLbl>
              <c:idx val="0"/>
              <c:layout>
                <c:manualLayout>
                  <c:x val="1.9068993048117929E-2"/>
                  <c:y val="3.394345874305383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FE9-419A-9341-7CC0D6C2DD40}"/>
                </c:ext>
              </c:extLst>
            </c:dLbl>
            <c:numFmt formatCode="#&quot;%&quot;" sourceLinked="0"/>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Sheet1!$B$5:$F$5</c:f>
              <c:numCache>
                <c:formatCode>General</c:formatCode>
                <c:ptCount val="5"/>
                <c:pt idx="0" formatCode="0">
                  <c:v>3</c:v>
                </c:pt>
                <c:pt idx="1">
                  <c:v>4</c:v>
                </c:pt>
                <c:pt idx="2" formatCode="0">
                  <c:v>4</c:v>
                </c:pt>
                <c:pt idx="3">
                  <c:v>4</c:v>
                </c:pt>
                <c:pt idx="4" formatCode="0">
                  <c:v>5</c:v>
                </c:pt>
              </c:numCache>
            </c:numRef>
          </c:val>
          <c:extLst>
            <c:ext xmlns:c16="http://schemas.microsoft.com/office/drawing/2014/chart" uri="{C3380CC4-5D6E-409C-BE32-E72D297353CC}">
              <c16:uniqueId val="{00000006-CFE9-419A-9341-7CC0D6C2DD40}"/>
            </c:ext>
          </c:extLst>
        </c:ser>
        <c:ser>
          <c:idx val="4"/>
          <c:order val="4"/>
          <c:spPr>
            <a:solidFill>
              <a:srgbClr val="E50158"/>
            </a:solidFill>
            <a:ln>
              <a:solidFill>
                <a:schemeClr val="bg1"/>
              </a:solidFill>
            </a:ln>
          </c:spPr>
          <c:invertIfNegative val="0"/>
          <c:dLbls>
            <c:dLbl>
              <c:idx val="0"/>
              <c:layout>
                <c:manualLayout>
                  <c:x val="2.3185110899071135E-2"/>
                  <c:y val="8.0162462590850789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FE9-419A-9341-7CC0D6C2DD40}"/>
                </c:ext>
              </c:extLst>
            </c:dLbl>
            <c:numFmt formatCode="#&quot;%&quot;" sourceLinked="0"/>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Sheet1!$B$6:$F$6</c:f>
              <c:numCache>
                <c:formatCode>General</c:formatCode>
                <c:ptCount val="5"/>
                <c:pt idx="0" formatCode="0">
                  <c:v>2</c:v>
                </c:pt>
                <c:pt idx="1">
                  <c:v>2</c:v>
                </c:pt>
                <c:pt idx="2" formatCode="0">
                  <c:v>3</c:v>
                </c:pt>
                <c:pt idx="3">
                  <c:v>3</c:v>
                </c:pt>
                <c:pt idx="4" formatCode="0">
                  <c:v>2</c:v>
                </c:pt>
              </c:numCache>
            </c:numRef>
          </c:val>
          <c:extLst>
            <c:ext xmlns:c16="http://schemas.microsoft.com/office/drawing/2014/chart" uri="{C3380CC4-5D6E-409C-BE32-E72D297353CC}">
              <c16:uniqueId val="{00000008-CFE9-419A-9341-7CC0D6C2DD40}"/>
            </c:ext>
          </c:extLst>
        </c:ser>
        <c:dLbls>
          <c:showLegendKey val="0"/>
          <c:showVal val="0"/>
          <c:showCatName val="0"/>
          <c:showSerName val="0"/>
          <c:showPercent val="0"/>
          <c:showBubbleSize val="0"/>
        </c:dLbls>
        <c:gapWidth val="41"/>
        <c:overlap val="100"/>
        <c:axId val="60448128"/>
        <c:axId val="60458112"/>
      </c:barChart>
      <c:catAx>
        <c:axId val="60448128"/>
        <c:scaling>
          <c:orientation val="minMax"/>
        </c:scaling>
        <c:delete val="1"/>
        <c:axPos val="t"/>
        <c:numFmt formatCode="General" sourceLinked="1"/>
        <c:majorTickMark val="out"/>
        <c:minorTickMark val="none"/>
        <c:tickLblPos val="none"/>
        <c:crossAx val="60458112"/>
        <c:crosses val="autoZero"/>
        <c:auto val="1"/>
        <c:lblAlgn val="ctr"/>
        <c:lblOffset val="100"/>
        <c:noMultiLvlLbl val="0"/>
      </c:catAx>
      <c:valAx>
        <c:axId val="60458112"/>
        <c:scaling>
          <c:orientation val="maxMin"/>
        </c:scaling>
        <c:delete val="1"/>
        <c:axPos val="l"/>
        <c:numFmt formatCode="0%" sourceLinked="1"/>
        <c:majorTickMark val="out"/>
        <c:minorTickMark val="none"/>
        <c:tickLblPos val="none"/>
        <c:crossAx val="60448128"/>
        <c:crosses val="autoZero"/>
        <c:crossBetween val="between"/>
      </c:valAx>
    </c:plotArea>
    <c:plotVisOnly val="1"/>
    <c:dispBlanksAs val="gap"/>
    <c:showDLblsOverMax val="0"/>
  </c:chart>
  <c:txPr>
    <a:bodyPr/>
    <a:lstStyle/>
    <a:p>
      <a:pPr>
        <a:defRPr sz="1400" b="1">
          <a:solidFill>
            <a:schemeClr val="bg1"/>
          </a:solidFill>
          <a:latin typeface="Barlow" panose="00000500000000000000" pitchFamily="2"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1.3444531251654101E-2"/>
          <c:y val="3.732898674647285E-2"/>
          <c:w val="0.97311093749669175"/>
          <c:h val="0.81335506626763587"/>
        </c:manualLayout>
      </c:layout>
      <c:barChart>
        <c:barDir val="col"/>
        <c:grouping val="percentStacked"/>
        <c:varyColors val="0"/>
        <c:ser>
          <c:idx val="0"/>
          <c:order val="0"/>
          <c:tx>
            <c:strRef>
              <c:f>Sheet1!$A$2</c:f>
              <c:strCache>
                <c:ptCount val="1"/>
                <c:pt idx="0">
                  <c:v>Very concerned</c:v>
                </c:pt>
              </c:strCache>
            </c:strRef>
          </c:tx>
          <c:spPr>
            <a:solidFill>
              <a:srgbClr val="2DB574"/>
            </a:solidFill>
            <a:ln>
              <a:solidFill>
                <a:schemeClr val="bg1"/>
              </a:solidFill>
            </a:ln>
          </c:spPr>
          <c:invertIfNegative val="0"/>
          <c:dPt>
            <c:idx val="0"/>
            <c:invertIfNegative val="0"/>
            <c:bubble3D val="0"/>
            <c:extLst>
              <c:ext xmlns:c16="http://schemas.microsoft.com/office/drawing/2014/chart" uri="{C3380CC4-5D6E-409C-BE32-E72D297353CC}">
                <c16:uniqueId val="{00000001-CFE9-419A-9341-7CC0D6C2DD40}"/>
              </c:ext>
            </c:extLst>
          </c:dPt>
          <c:dLbls>
            <c:numFmt formatCode="#&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2">
                  <c:v>European Multilateralists</c:v>
                </c:pt>
                <c:pt idx="3">
                  <c:v>Community Activists</c:v>
                </c:pt>
                <c:pt idx="4">
                  <c:v>Disengaged Nationalists</c:v>
                </c:pt>
                <c:pt idx="5">
                  <c:v>Empathetic Reactionaries</c:v>
                </c:pt>
                <c:pt idx="6">
                  <c:v>Global Citizens</c:v>
                </c:pt>
                <c:pt idx="7">
                  <c:v>National Pragmatists</c:v>
                </c:pt>
              </c:strCache>
            </c:strRef>
          </c:cat>
          <c:val>
            <c:numRef>
              <c:f>Sheet1!$B$2:$I$2</c:f>
              <c:numCache>
                <c:formatCode>General</c:formatCode>
                <c:ptCount val="8"/>
                <c:pt idx="0" formatCode="0">
                  <c:v>20</c:v>
                </c:pt>
                <c:pt idx="2" formatCode="0">
                  <c:v>19</c:v>
                </c:pt>
                <c:pt idx="3" formatCode="0">
                  <c:v>41</c:v>
                </c:pt>
                <c:pt idx="4" formatCode="0">
                  <c:v>2</c:v>
                </c:pt>
                <c:pt idx="5" formatCode="0">
                  <c:v>17</c:v>
                </c:pt>
                <c:pt idx="6" formatCode="0">
                  <c:v>37</c:v>
                </c:pt>
                <c:pt idx="7">
                  <c:v>12</c:v>
                </c:pt>
              </c:numCache>
            </c:numRef>
          </c:val>
          <c:extLst>
            <c:ext xmlns:c16="http://schemas.microsoft.com/office/drawing/2014/chart" uri="{C3380CC4-5D6E-409C-BE32-E72D297353CC}">
              <c16:uniqueId val="{00000002-CFE9-419A-9341-7CC0D6C2DD40}"/>
            </c:ext>
          </c:extLst>
        </c:ser>
        <c:ser>
          <c:idx val="1"/>
          <c:order val="1"/>
          <c:tx>
            <c:strRef>
              <c:f>Sheet1!$A$3</c:f>
              <c:strCache>
                <c:ptCount val="1"/>
                <c:pt idx="0">
                  <c:v>Fairly concerned</c:v>
                </c:pt>
              </c:strCache>
            </c:strRef>
          </c:tx>
          <c:spPr>
            <a:solidFill>
              <a:srgbClr val="57D599"/>
            </a:solidFill>
            <a:ln>
              <a:solidFill>
                <a:schemeClr val="bg1"/>
              </a:solidFill>
            </a:ln>
          </c:spPr>
          <c:invertIfNegative val="0"/>
          <c:dLbls>
            <c:numFmt formatCode="#&quot;%&quot;" sourceLinked="0"/>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2">
                  <c:v>European Multilateralists</c:v>
                </c:pt>
                <c:pt idx="3">
                  <c:v>Community Activists</c:v>
                </c:pt>
                <c:pt idx="4">
                  <c:v>Disengaged Nationalists</c:v>
                </c:pt>
                <c:pt idx="5">
                  <c:v>Empathetic Reactionaries</c:v>
                </c:pt>
                <c:pt idx="6">
                  <c:v>Global Citizens</c:v>
                </c:pt>
                <c:pt idx="7">
                  <c:v>National Pragmatists</c:v>
                </c:pt>
              </c:strCache>
            </c:strRef>
          </c:cat>
          <c:val>
            <c:numRef>
              <c:f>Sheet1!$B$3:$I$3</c:f>
              <c:numCache>
                <c:formatCode>General</c:formatCode>
                <c:ptCount val="8"/>
                <c:pt idx="0" formatCode="0">
                  <c:v>47</c:v>
                </c:pt>
                <c:pt idx="2" formatCode="0">
                  <c:v>57</c:v>
                </c:pt>
                <c:pt idx="3" formatCode="0">
                  <c:v>51</c:v>
                </c:pt>
                <c:pt idx="4" formatCode="0">
                  <c:v>10</c:v>
                </c:pt>
                <c:pt idx="5" formatCode="0">
                  <c:v>59</c:v>
                </c:pt>
                <c:pt idx="6" formatCode="0">
                  <c:v>45</c:v>
                </c:pt>
                <c:pt idx="7" formatCode="0">
                  <c:v>54</c:v>
                </c:pt>
              </c:numCache>
            </c:numRef>
          </c:val>
          <c:extLst>
            <c:ext xmlns:c16="http://schemas.microsoft.com/office/drawing/2014/chart" uri="{C3380CC4-5D6E-409C-BE32-E72D297353CC}">
              <c16:uniqueId val="{00000003-CFE9-419A-9341-7CC0D6C2DD40}"/>
            </c:ext>
          </c:extLst>
        </c:ser>
        <c:ser>
          <c:idx val="2"/>
          <c:order val="2"/>
          <c:tx>
            <c:strRef>
              <c:f>Sheet1!$A$4</c:f>
              <c:strCache>
                <c:ptCount val="1"/>
                <c:pt idx="0">
                  <c:v>No strong feelings either one way or the other</c:v>
                </c:pt>
              </c:strCache>
            </c:strRef>
          </c:tx>
          <c:spPr>
            <a:solidFill>
              <a:srgbClr val="E2DA51">
                <a:lumMod val="60000"/>
                <a:lumOff val="40000"/>
              </a:srgbClr>
            </a:solidFill>
            <a:ln>
              <a:solidFill>
                <a:schemeClr val="bg1"/>
              </a:solidFill>
            </a:ln>
          </c:spPr>
          <c:invertIfNegative val="0"/>
          <c:dLbls>
            <c:numFmt formatCode="#&quot;%&quot;" sourceLinked="0"/>
            <c:spPr>
              <a:noFill/>
              <a:ln>
                <a:noFill/>
              </a:ln>
              <a:effectLst/>
            </c:spPr>
            <c:txPr>
              <a:bodyPr/>
              <a:lstStyle/>
              <a:p>
                <a:pPr algn="ctr">
                  <a:defRPr>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2">
                  <c:v>European Multilateralists</c:v>
                </c:pt>
                <c:pt idx="3">
                  <c:v>Community Activists</c:v>
                </c:pt>
                <c:pt idx="4">
                  <c:v>Disengaged Nationalists</c:v>
                </c:pt>
                <c:pt idx="5">
                  <c:v>Empathetic Reactionaries</c:v>
                </c:pt>
                <c:pt idx="6">
                  <c:v>Global Citizens</c:v>
                </c:pt>
                <c:pt idx="7">
                  <c:v>National Pragmatists</c:v>
                </c:pt>
              </c:strCache>
            </c:strRef>
          </c:cat>
          <c:val>
            <c:numRef>
              <c:f>Sheet1!$B$4:$I$4</c:f>
              <c:numCache>
                <c:formatCode>General</c:formatCode>
                <c:ptCount val="8"/>
                <c:pt idx="0" formatCode="0">
                  <c:v>26</c:v>
                </c:pt>
                <c:pt idx="2" formatCode="0">
                  <c:v>19</c:v>
                </c:pt>
                <c:pt idx="3" formatCode="0">
                  <c:v>7</c:v>
                </c:pt>
                <c:pt idx="4" formatCode="0">
                  <c:v>58</c:v>
                </c:pt>
                <c:pt idx="5" formatCode="0">
                  <c:v>22</c:v>
                </c:pt>
                <c:pt idx="6" formatCode="0">
                  <c:v>16</c:v>
                </c:pt>
                <c:pt idx="7" formatCode="0">
                  <c:v>32</c:v>
                </c:pt>
              </c:numCache>
            </c:numRef>
          </c:val>
          <c:extLst>
            <c:ext xmlns:c16="http://schemas.microsoft.com/office/drawing/2014/chart" uri="{C3380CC4-5D6E-409C-BE32-E72D297353CC}">
              <c16:uniqueId val="{00000004-CFE9-419A-9341-7CC0D6C2DD40}"/>
            </c:ext>
          </c:extLst>
        </c:ser>
        <c:ser>
          <c:idx val="3"/>
          <c:order val="3"/>
          <c:tx>
            <c:strRef>
              <c:f>Sheet1!$A$5</c:f>
              <c:strCache>
                <c:ptCount val="1"/>
                <c:pt idx="0">
                  <c:v>Not very concerned</c:v>
                </c:pt>
              </c:strCache>
            </c:strRef>
          </c:tx>
          <c:spPr>
            <a:solidFill>
              <a:srgbClr val="E50158">
                <a:lumMod val="40000"/>
                <a:lumOff val="60000"/>
              </a:srgbClr>
            </a:solidFill>
            <a:ln>
              <a:solidFill>
                <a:schemeClr val="bg1"/>
              </a:solidFill>
            </a:ln>
          </c:spPr>
          <c:invertIfNegative val="0"/>
          <c:dLbls>
            <c:dLbl>
              <c:idx val="0"/>
              <c:layout>
                <c:manualLayout>
                  <c:x val="1.9068993048117929E-2"/>
                  <c:y val="3.394345874305383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FE9-419A-9341-7CC0D6C2DD40}"/>
                </c:ext>
              </c:extLst>
            </c:dLbl>
            <c:numFmt formatCode="#&quot;%&quot;" sourceLinked="0"/>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2">
                  <c:v>European Multilateralists</c:v>
                </c:pt>
                <c:pt idx="3">
                  <c:v>Community Activists</c:v>
                </c:pt>
                <c:pt idx="4">
                  <c:v>Disengaged Nationalists</c:v>
                </c:pt>
                <c:pt idx="5">
                  <c:v>Empathetic Reactionaries</c:v>
                </c:pt>
                <c:pt idx="6">
                  <c:v>Global Citizens</c:v>
                </c:pt>
                <c:pt idx="7">
                  <c:v>National Pragmatists</c:v>
                </c:pt>
              </c:strCache>
            </c:strRef>
          </c:cat>
          <c:val>
            <c:numRef>
              <c:f>Sheet1!$B$5:$I$5</c:f>
              <c:numCache>
                <c:formatCode>General</c:formatCode>
                <c:ptCount val="8"/>
                <c:pt idx="0" formatCode="0">
                  <c:v>5</c:v>
                </c:pt>
                <c:pt idx="2" formatCode="0">
                  <c:v>5</c:v>
                </c:pt>
                <c:pt idx="3" formatCode="0">
                  <c:v>0</c:v>
                </c:pt>
                <c:pt idx="4" formatCode="0">
                  <c:v>18</c:v>
                </c:pt>
                <c:pt idx="5" formatCode="0">
                  <c:v>2</c:v>
                </c:pt>
                <c:pt idx="6" formatCode="0">
                  <c:v>2</c:v>
                </c:pt>
                <c:pt idx="7">
                  <c:v>1</c:v>
                </c:pt>
              </c:numCache>
            </c:numRef>
          </c:val>
          <c:extLst>
            <c:ext xmlns:c16="http://schemas.microsoft.com/office/drawing/2014/chart" uri="{C3380CC4-5D6E-409C-BE32-E72D297353CC}">
              <c16:uniqueId val="{00000006-CFE9-419A-9341-7CC0D6C2DD40}"/>
            </c:ext>
          </c:extLst>
        </c:ser>
        <c:ser>
          <c:idx val="4"/>
          <c:order val="4"/>
          <c:tx>
            <c:strRef>
              <c:f>Sheet1!$A$6</c:f>
              <c:strCache>
                <c:ptCount val="1"/>
                <c:pt idx="0">
                  <c:v>Not at all concerned</c:v>
                </c:pt>
              </c:strCache>
            </c:strRef>
          </c:tx>
          <c:spPr>
            <a:solidFill>
              <a:srgbClr val="E50158"/>
            </a:solidFill>
            <a:ln>
              <a:solidFill>
                <a:schemeClr val="bg1"/>
              </a:solidFill>
            </a:ln>
          </c:spPr>
          <c:invertIfNegative val="0"/>
          <c:dLbls>
            <c:dLbl>
              <c:idx val="0"/>
              <c:layout>
                <c:manualLayout>
                  <c:x val="2.3185110899071135E-2"/>
                  <c:y val="8.0162462590850789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FE9-419A-9341-7CC0D6C2DD40}"/>
                </c:ext>
              </c:extLst>
            </c:dLbl>
            <c:numFmt formatCode="#&quot;%&quot;" sourceLinked="0"/>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Sheet1!$B$1:$I$1</c:f>
              <c:strCache>
                <c:ptCount val="8"/>
                <c:pt idx="2">
                  <c:v>European Multilateralists</c:v>
                </c:pt>
                <c:pt idx="3">
                  <c:v>Community Activists</c:v>
                </c:pt>
                <c:pt idx="4">
                  <c:v>Disengaged Nationalists</c:v>
                </c:pt>
                <c:pt idx="5">
                  <c:v>Empathetic Reactionaries</c:v>
                </c:pt>
                <c:pt idx="6">
                  <c:v>Global Citizens</c:v>
                </c:pt>
                <c:pt idx="7">
                  <c:v>National Pragmatists</c:v>
                </c:pt>
              </c:strCache>
            </c:strRef>
          </c:cat>
          <c:val>
            <c:numRef>
              <c:f>Sheet1!$B$6:$I$6</c:f>
              <c:numCache>
                <c:formatCode>General</c:formatCode>
                <c:ptCount val="8"/>
                <c:pt idx="0" formatCode="0">
                  <c:v>2</c:v>
                </c:pt>
                <c:pt idx="2" formatCode="0">
                  <c:v>1</c:v>
                </c:pt>
                <c:pt idx="3" formatCode="0">
                  <c:v>1</c:v>
                </c:pt>
                <c:pt idx="4" formatCode="0">
                  <c:v>12</c:v>
                </c:pt>
                <c:pt idx="5" formatCode="0">
                  <c:v>0</c:v>
                </c:pt>
                <c:pt idx="6" formatCode="0">
                  <c:v>1</c:v>
                </c:pt>
                <c:pt idx="7">
                  <c:v>1</c:v>
                </c:pt>
              </c:numCache>
            </c:numRef>
          </c:val>
          <c:extLst>
            <c:ext xmlns:c16="http://schemas.microsoft.com/office/drawing/2014/chart" uri="{C3380CC4-5D6E-409C-BE32-E72D297353CC}">
              <c16:uniqueId val="{00000008-CFE9-419A-9341-7CC0D6C2DD40}"/>
            </c:ext>
          </c:extLst>
        </c:ser>
        <c:dLbls>
          <c:showLegendKey val="0"/>
          <c:showVal val="0"/>
          <c:showCatName val="0"/>
          <c:showSerName val="0"/>
          <c:showPercent val="0"/>
          <c:showBubbleSize val="0"/>
        </c:dLbls>
        <c:gapWidth val="41"/>
        <c:overlap val="100"/>
        <c:axId val="60448128"/>
        <c:axId val="60458112"/>
      </c:barChart>
      <c:catAx>
        <c:axId val="60448128"/>
        <c:scaling>
          <c:orientation val="minMax"/>
        </c:scaling>
        <c:delete val="1"/>
        <c:axPos val="t"/>
        <c:numFmt formatCode="General" sourceLinked="1"/>
        <c:majorTickMark val="out"/>
        <c:minorTickMark val="none"/>
        <c:tickLblPos val="none"/>
        <c:crossAx val="60458112"/>
        <c:crosses val="autoZero"/>
        <c:auto val="1"/>
        <c:lblAlgn val="ctr"/>
        <c:lblOffset val="100"/>
        <c:noMultiLvlLbl val="0"/>
      </c:catAx>
      <c:valAx>
        <c:axId val="60458112"/>
        <c:scaling>
          <c:orientation val="maxMin"/>
        </c:scaling>
        <c:delete val="1"/>
        <c:axPos val="l"/>
        <c:numFmt formatCode="0%" sourceLinked="1"/>
        <c:majorTickMark val="out"/>
        <c:minorTickMark val="none"/>
        <c:tickLblPos val="none"/>
        <c:crossAx val="60448128"/>
        <c:crosses val="autoZero"/>
        <c:crossBetween val="between"/>
      </c:valAx>
    </c:plotArea>
    <c:plotVisOnly val="1"/>
    <c:dispBlanksAs val="gap"/>
    <c:showDLblsOverMax val="0"/>
  </c:chart>
  <c:txPr>
    <a:bodyPr/>
    <a:lstStyle/>
    <a:p>
      <a:pPr>
        <a:defRPr sz="1400" b="1">
          <a:solidFill>
            <a:schemeClr val="bg1"/>
          </a:solidFill>
          <a:latin typeface="Barlow" panose="00000500000000000000" pitchFamily="2"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2.9850746268656716E-2"/>
          <c:w val="1"/>
          <c:h val="0.92324093816631125"/>
        </c:manualLayout>
      </c:layout>
      <c:barChart>
        <c:barDir val="col"/>
        <c:grouping val="percentStacked"/>
        <c:varyColors val="0"/>
        <c:ser>
          <c:idx val="0"/>
          <c:order val="0"/>
          <c:spPr>
            <a:solidFill>
              <a:srgbClr val="1DAFAD">
                <a:lumMod val="75000"/>
              </a:srgbClr>
            </a:solidFill>
            <a:ln w="12700">
              <a:solidFill>
                <a:sysClr val="window" lastClr="FFFFFF"/>
              </a:solidFill>
            </a:ln>
            <a:effectLst/>
          </c:spPr>
          <c:invertIfNegative val="0"/>
          <c:dLbls>
            <c:numFmt formatCode="#&quot;%&quot;" sourceLinked="0"/>
            <c:spPr>
              <a:noFill/>
              <a:ln>
                <a:noFill/>
              </a:ln>
              <a:effectLst/>
            </c:spPr>
            <c:txPr>
              <a:bodyPr rot="0" spcFirstLastPara="1" vertOverflow="ellipsis" vert="horz" wrap="square" anchor="ctr" anchorCtr="1"/>
              <a:lstStyle/>
              <a:p>
                <a:pPr algn="ctr">
                  <a:defRPr sz="1200" b="1" i="0" u="none" strike="noStrike" kern="1200" baseline="0">
                    <a:solidFill>
                      <a:schemeClr val="bg1"/>
                    </a:solidFill>
                    <a:latin typeface="Barlow" panose="00000500000000000000" pitchFamily="2"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val>
            <c:numRef>
              <c:f>Sheet1!$B$2:$F$2</c:f>
              <c:numCache>
                <c:formatCode>0</c:formatCode>
                <c:ptCount val="5"/>
                <c:pt idx="0">
                  <c:v>32</c:v>
                </c:pt>
                <c:pt idx="1">
                  <c:v>32</c:v>
                </c:pt>
                <c:pt idx="2">
                  <c:v>29</c:v>
                </c:pt>
                <c:pt idx="3">
                  <c:v>28</c:v>
                </c:pt>
                <c:pt idx="4">
                  <c:v>27</c:v>
                </c:pt>
              </c:numCache>
            </c:numRef>
          </c:val>
          <c:extLst>
            <c:ext xmlns:c16="http://schemas.microsoft.com/office/drawing/2014/chart" uri="{C3380CC4-5D6E-409C-BE32-E72D297353CC}">
              <c16:uniqueId val="{00000000-B9C9-462B-A208-8DD025470A3E}"/>
            </c:ext>
          </c:extLst>
        </c:ser>
        <c:ser>
          <c:idx val="1"/>
          <c:order val="1"/>
          <c:spPr>
            <a:solidFill>
              <a:srgbClr val="1DAFAD"/>
            </a:solidFill>
            <a:ln w="12700">
              <a:solidFill>
                <a:sysClr val="window" lastClr="FFFFFF"/>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bg1"/>
                    </a:solidFill>
                    <a:latin typeface="Franklin Gothic Book" panose="020B0503020102020204" pitchFamily="34"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val>
            <c:numRef>
              <c:f>Sheet1!$B$3:$F$3</c:f>
              <c:numCache>
                <c:formatCode>0</c:formatCode>
                <c:ptCount val="5"/>
                <c:pt idx="0">
                  <c:v>45</c:v>
                </c:pt>
                <c:pt idx="1">
                  <c:v>45</c:v>
                </c:pt>
                <c:pt idx="2">
                  <c:v>45</c:v>
                </c:pt>
                <c:pt idx="3">
                  <c:v>47</c:v>
                </c:pt>
                <c:pt idx="4">
                  <c:v>46</c:v>
                </c:pt>
              </c:numCache>
            </c:numRef>
          </c:val>
          <c:extLst>
            <c:ext xmlns:c16="http://schemas.microsoft.com/office/drawing/2014/chart" uri="{C3380CC4-5D6E-409C-BE32-E72D297353CC}">
              <c16:uniqueId val="{00000002-B9C9-462B-A208-8DD025470A3E}"/>
            </c:ext>
          </c:extLst>
        </c:ser>
        <c:ser>
          <c:idx val="2"/>
          <c:order val="2"/>
          <c:spPr>
            <a:solidFill>
              <a:srgbClr val="E50158">
                <a:lumMod val="40000"/>
                <a:lumOff val="60000"/>
              </a:srgbClr>
            </a:solidFill>
            <a:ln w="12700">
              <a:solidFill>
                <a:schemeClr val="bg1"/>
              </a:solidFill>
            </a:ln>
            <a:effectLst/>
          </c:spPr>
          <c:invertIfNegative val="0"/>
          <c:dLbls>
            <c:dLbl>
              <c:idx val="13"/>
              <c:layout>
                <c:manualLayout>
                  <c:x val="1.3661202185792349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9C9-462B-A208-8DD025470A3E}"/>
                </c:ext>
              </c:extLst>
            </c:dLbl>
            <c:numFmt formatCode="#&quot;%&quot;" sourceLinked="0"/>
            <c:spPr>
              <a:noFill/>
              <a:ln>
                <a:noFill/>
              </a:ln>
              <a:effectLst/>
            </c:spPr>
            <c:txPr>
              <a:bodyPr rot="0" spcFirstLastPara="1" vertOverflow="ellipsis" vert="horz" wrap="square" anchor="ctr" anchorCtr="0"/>
              <a:lstStyle/>
              <a:p>
                <a:pPr algn="ctr">
                  <a:defRPr lang="en-US" sz="1200" b="1" i="0" u="none" strike="noStrike" kern="1200" baseline="0">
                    <a:solidFill>
                      <a:schemeClr val="tx1"/>
                    </a:solidFill>
                    <a:latin typeface="Barlow" panose="00000500000000000000" pitchFamily="2"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Sheet1!$B$4:$F$4</c:f>
              <c:numCache>
                <c:formatCode>0</c:formatCode>
                <c:ptCount val="5"/>
                <c:pt idx="0">
                  <c:v>14</c:v>
                </c:pt>
                <c:pt idx="1">
                  <c:v>14</c:v>
                </c:pt>
                <c:pt idx="2">
                  <c:v>16</c:v>
                </c:pt>
                <c:pt idx="3">
                  <c:v>14</c:v>
                </c:pt>
                <c:pt idx="4">
                  <c:v>15</c:v>
                </c:pt>
              </c:numCache>
            </c:numRef>
          </c:val>
          <c:extLst>
            <c:ext xmlns:c16="http://schemas.microsoft.com/office/drawing/2014/chart" uri="{C3380CC4-5D6E-409C-BE32-E72D297353CC}">
              <c16:uniqueId val="{00000004-B9C9-462B-A208-8DD025470A3E}"/>
            </c:ext>
          </c:extLst>
        </c:ser>
        <c:ser>
          <c:idx val="3"/>
          <c:order val="3"/>
          <c:spPr>
            <a:solidFill>
              <a:srgbClr val="E50158"/>
            </a:solidFill>
            <a:ln w="12700">
              <a:solidFill>
                <a:sysClr val="window" lastClr="FFFFFF"/>
              </a:solidFill>
            </a:ln>
            <a:effectLst/>
          </c:spPr>
          <c:invertIfNegative val="0"/>
          <c:dLbls>
            <c:numFmt formatCode="#&quot;%&quot;" sourceLinked="0"/>
            <c:spPr>
              <a:noFill/>
              <a:ln>
                <a:noFill/>
              </a:ln>
              <a:effectLst/>
            </c:spPr>
            <c:txPr>
              <a:bodyPr rot="0" spcFirstLastPara="1" vertOverflow="ellipsis" vert="horz" wrap="square" anchor="ctr" anchorCtr="0"/>
              <a:lstStyle/>
              <a:p>
                <a:pPr algn="ctr">
                  <a:defRPr lang="en-US" sz="1200" b="1" i="0" u="none" strike="noStrike" kern="1200" baseline="0">
                    <a:solidFill>
                      <a:schemeClr val="bg1"/>
                    </a:solidFill>
                    <a:latin typeface="Barlow" panose="00000500000000000000" pitchFamily="2"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Sheet1!$B$5:$F$5</c:f>
              <c:numCache>
                <c:formatCode>0</c:formatCode>
                <c:ptCount val="5"/>
                <c:pt idx="0">
                  <c:v>5</c:v>
                </c:pt>
                <c:pt idx="1">
                  <c:v>5</c:v>
                </c:pt>
                <c:pt idx="2">
                  <c:v>6</c:v>
                </c:pt>
                <c:pt idx="3">
                  <c:v>6</c:v>
                </c:pt>
                <c:pt idx="4">
                  <c:v>7</c:v>
                </c:pt>
              </c:numCache>
            </c:numRef>
          </c:val>
          <c:extLst>
            <c:ext xmlns:c16="http://schemas.microsoft.com/office/drawing/2014/chart" uri="{C3380CC4-5D6E-409C-BE32-E72D297353CC}">
              <c16:uniqueId val="{00000005-B9C9-462B-A208-8DD025470A3E}"/>
            </c:ext>
          </c:extLst>
        </c:ser>
        <c:ser>
          <c:idx val="4"/>
          <c:order val="4"/>
          <c:spPr>
            <a:solidFill>
              <a:sysClr val="window" lastClr="FFFFFF">
                <a:lumMod val="75000"/>
              </a:sysClr>
            </a:solidFill>
            <a:ln w="12700">
              <a:solidFill>
                <a:sysClr val="window" lastClr="FFFFFF"/>
              </a:solidFill>
            </a:ln>
            <a:effectLst/>
          </c:spPr>
          <c:invertIfNegative val="0"/>
          <c:dLbls>
            <c:numFmt formatCode="#&quot;%&quot;" sourceLinked="0"/>
            <c:spPr>
              <a:noFill/>
              <a:ln>
                <a:noFill/>
              </a:ln>
              <a:effectLst/>
            </c:spPr>
            <c:txPr>
              <a:bodyPr rot="0" spcFirstLastPara="1" vertOverflow="ellipsis" vert="horz" wrap="square" anchor="ctr" anchorCtr="0"/>
              <a:lstStyle/>
              <a:p>
                <a:pPr algn="ctr">
                  <a:defRPr lang="en-US" sz="1200" b="1" i="0" u="none" strike="noStrike" kern="1200" baseline="0">
                    <a:solidFill>
                      <a:schemeClr val="tx1"/>
                    </a:solidFill>
                    <a:latin typeface="Barlow" panose="00000500000000000000" pitchFamily="2"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Sheet1!$B$6:$F$6</c:f>
              <c:numCache>
                <c:formatCode>0</c:formatCode>
                <c:ptCount val="5"/>
                <c:pt idx="0">
                  <c:v>3</c:v>
                </c:pt>
                <c:pt idx="1">
                  <c:v>4</c:v>
                </c:pt>
                <c:pt idx="2">
                  <c:v>4</c:v>
                </c:pt>
                <c:pt idx="3">
                  <c:v>4</c:v>
                </c:pt>
                <c:pt idx="4">
                  <c:v>5</c:v>
                </c:pt>
              </c:numCache>
            </c:numRef>
          </c:val>
          <c:extLst>
            <c:ext xmlns:c16="http://schemas.microsoft.com/office/drawing/2014/chart" uri="{C3380CC4-5D6E-409C-BE32-E72D297353CC}">
              <c16:uniqueId val="{00000006-B9C9-462B-A208-8DD025470A3E}"/>
            </c:ext>
          </c:extLst>
        </c:ser>
        <c:dLbls>
          <c:showLegendKey val="0"/>
          <c:showVal val="0"/>
          <c:showCatName val="0"/>
          <c:showSerName val="0"/>
          <c:showPercent val="0"/>
          <c:showBubbleSize val="0"/>
        </c:dLbls>
        <c:gapWidth val="47"/>
        <c:overlap val="100"/>
        <c:axId val="584361616"/>
        <c:axId val="584362176"/>
      </c:barChart>
      <c:catAx>
        <c:axId val="584361616"/>
        <c:scaling>
          <c:orientation val="minMax"/>
        </c:scaling>
        <c:delete val="1"/>
        <c:axPos val="t"/>
        <c:numFmt formatCode="General" sourceLinked="1"/>
        <c:majorTickMark val="out"/>
        <c:minorTickMark val="none"/>
        <c:tickLblPos val="none"/>
        <c:crossAx val="584362176"/>
        <c:crosses val="autoZero"/>
        <c:auto val="1"/>
        <c:lblAlgn val="ctr"/>
        <c:lblOffset val="100"/>
        <c:noMultiLvlLbl val="0"/>
      </c:catAx>
      <c:valAx>
        <c:axId val="584362176"/>
        <c:scaling>
          <c:orientation val="maxMin"/>
        </c:scaling>
        <c:delete val="1"/>
        <c:axPos val="l"/>
        <c:numFmt formatCode="0%" sourceLinked="1"/>
        <c:majorTickMark val="out"/>
        <c:minorTickMark val="none"/>
        <c:tickLblPos val="none"/>
        <c:crossAx val="584361616"/>
        <c:crosses val="autoZero"/>
        <c:crossBetween val="between"/>
      </c:valAx>
      <c:spPr>
        <a:noFill/>
        <a:ln w="25905">
          <a:noFill/>
        </a:ln>
        <a:effectLst/>
      </c:spPr>
    </c:plotArea>
    <c:plotVisOnly val="1"/>
    <c:dispBlanksAs val="gap"/>
    <c:showDLblsOverMax val="0"/>
  </c:chart>
  <c:spPr>
    <a:noFill/>
    <a:ln w="6350" cap="flat" cmpd="sng" algn="ctr">
      <a:noFill/>
      <a:prstDash val="solid"/>
      <a:miter lim="800000"/>
    </a:ln>
    <a:effectLst/>
  </c:spPr>
  <c:txPr>
    <a:bodyPr/>
    <a:lstStyle/>
    <a:p>
      <a:pPr>
        <a:defRPr sz="1200" b="1" i="0" u="none" strike="noStrike" baseline="0">
          <a:solidFill>
            <a:schemeClr val="bg1"/>
          </a:solidFill>
          <a:latin typeface="Franklin Gothic Book" panose="020B0503020102020204" pitchFamily="34" charset="0"/>
          <a:ea typeface="Arial"/>
          <a:cs typeface="Arial"/>
        </a:defRPr>
      </a:pPr>
      <a:endParaRPr lang="en-US"/>
    </a:p>
  </c:txPr>
  <c:externalData r:id="rId4">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2.9850746268656716E-2"/>
          <c:w val="1"/>
          <c:h val="0.92324093816631125"/>
        </c:manualLayout>
      </c:layout>
      <c:barChart>
        <c:barDir val="col"/>
        <c:grouping val="percentStacked"/>
        <c:varyColors val="0"/>
        <c:ser>
          <c:idx val="0"/>
          <c:order val="0"/>
          <c:spPr>
            <a:solidFill>
              <a:srgbClr val="1DAFAD">
                <a:lumMod val="75000"/>
              </a:srgbClr>
            </a:solidFill>
            <a:ln w="12700">
              <a:solidFill>
                <a:sysClr val="window" lastClr="FFFFFF"/>
              </a:solidFill>
            </a:ln>
            <a:effectLst/>
          </c:spPr>
          <c:invertIfNegative val="0"/>
          <c:dLbls>
            <c:numFmt formatCode="#&quot;%&quot;" sourceLinked="0"/>
            <c:spPr>
              <a:noFill/>
              <a:ln>
                <a:noFill/>
              </a:ln>
              <a:effectLst/>
            </c:spPr>
            <c:txPr>
              <a:bodyPr rot="0" spcFirstLastPara="1" vertOverflow="ellipsis" vert="horz" wrap="square" anchor="ctr" anchorCtr="1"/>
              <a:lstStyle/>
              <a:p>
                <a:pPr algn="ctr">
                  <a:defRPr sz="1200" b="1" i="0" u="none" strike="noStrike" kern="1200" baseline="0">
                    <a:solidFill>
                      <a:schemeClr val="bg1"/>
                    </a:solidFill>
                    <a:latin typeface="Barlow" panose="00000500000000000000" pitchFamily="2"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val>
            <c:numRef>
              <c:f>Sheet1!$B$2:$I$2</c:f>
              <c:numCache>
                <c:formatCode>General</c:formatCode>
                <c:ptCount val="8"/>
                <c:pt idx="0" formatCode="0">
                  <c:v>27</c:v>
                </c:pt>
                <c:pt idx="2" formatCode="0">
                  <c:v>29</c:v>
                </c:pt>
                <c:pt idx="3" formatCode="0">
                  <c:v>51</c:v>
                </c:pt>
                <c:pt idx="4" formatCode="0">
                  <c:v>2</c:v>
                </c:pt>
                <c:pt idx="5" formatCode="0">
                  <c:v>23</c:v>
                </c:pt>
                <c:pt idx="6" formatCode="0">
                  <c:v>37</c:v>
                </c:pt>
                <c:pt idx="7" formatCode="0">
                  <c:v>29</c:v>
                </c:pt>
              </c:numCache>
            </c:numRef>
          </c:val>
          <c:extLst>
            <c:ext xmlns:c16="http://schemas.microsoft.com/office/drawing/2014/chart" uri="{C3380CC4-5D6E-409C-BE32-E72D297353CC}">
              <c16:uniqueId val="{00000000-B9C9-462B-A208-8DD025470A3E}"/>
            </c:ext>
          </c:extLst>
        </c:ser>
        <c:ser>
          <c:idx val="1"/>
          <c:order val="1"/>
          <c:spPr>
            <a:solidFill>
              <a:srgbClr val="1DAFAD"/>
            </a:solidFill>
            <a:ln w="12700">
              <a:solidFill>
                <a:sysClr val="window" lastClr="FFFFFF"/>
              </a:solidFill>
            </a:ln>
            <a:effectLst/>
          </c:spPr>
          <c:invertIfNegative val="0"/>
          <c:dLbls>
            <c:numFmt formatCode="#&quot;%&quot;" sourceLinked="0"/>
            <c:spPr>
              <a:noFill/>
              <a:ln>
                <a:noFill/>
              </a:ln>
              <a:effectLst/>
            </c:spPr>
            <c:txPr>
              <a:bodyPr rot="0" spcFirstLastPara="1" vertOverflow="ellipsis" vert="horz" wrap="square" lIns="38100" tIns="19050" rIns="38100" bIns="19050" anchor="ctr" anchorCtr="0">
                <a:spAutoFit/>
              </a:bodyPr>
              <a:lstStyle/>
              <a:p>
                <a:pPr algn="ctr">
                  <a:defRPr lang="en-US" sz="1200" b="1" i="0" u="none" strike="noStrike" kern="1200" baseline="0">
                    <a:solidFill>
                      <a:schemeClr val="bg1"/>
                    </a:solidFill>
                    <a:latin typeface="Barlow" panose="00000500000000000000" pitchFamily="2"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6350" cap="flat" cmpd="sng" algn="ctr">
                      <a:solidFill>
                        <a:schemeClr val="tx1"/>
                      </a:solidFill>
                      <a:prstDash val="solid"/>
                      <a:round/>
                    </a:ln>
                    <a:effectLst/>
                  </c:spPr>
                </c15:leaderLines>
              </c:ext>
            </c:extLst>
          </c:dLbls>
          <c:val>
            <c:numRef>
              <c:f>Sheet1!$B$3:$I$3</c:f>
              <c:numCache>
                <c:formatCode>General</c:formatCode>
                <c:ptCount val="8"/>
                <c:pt idx="0" formatCode="0">
                  <c:v>46</c:v>
                </c:pt>
                <c:pt idx="2" formatCode="0">
                  <c:v>52</c:v>
                </c:pt>
                <c:pt idx="3" formatCode="0">
                  <c:v>43</c:v>
                </c:pt>
                <c:pt idx="4" formatCode="0">
                  <c:v>21</c:v>
                </c:pt>
                <c:pt idx="5" formatCode="0">
                  <c:v>56</c:v>
                </c:pt>
                <c:pt idx="6" formatCode="0">
                  <c:v>45</c:v>
                </c:pt>
                <c:pt idx="7" formatCode="0">
                  <c:v>55</c:v>
                </c:pt>
              </c:numCache>
            </c:numRef>
          </c:val>
          <c:extLst>
            <c:ext xmlns:c16="http://schemas.microsoft.com/office/drawing/2014/chart" uri="{C3380CC4-5D6E-409C-BE32-E72D297353CC}">
              <c16:uniqueId val="{00000002-B9C9-462B-A208-8DD025470A3E}"/>
            </c:ext>
          </c:extLst>
        </c:ser>
        <c:ser>
          <c:idx val="2"/>
          <c:order val="2"/>
          <c:spPr>
            <a:solidFill>
              <a:srgbClr val="E50158">
                <a:lumMod val="40000"/>
                <a:lumOff val="60000"/>
              </a:srgbClr>
            </a:solidFill>
            <a:ln w="12700">
              <a:solidFill>
                <a:schemeClr val="bg1"/>
              </a:solidFill>
            </a:ln>
            <a:effectLst/>
          </c:spPr>
          <c:invertIfNegative val="0"/>
          <c:dLbls>
            <c:dLbl>
              <c:idx val="13"/>
              <c:layout>
                <c:manualLayout>
                  <c:x val="1.3661202185792349E-2"/>
                  <c:y val="0"/>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9C9-462B-A208-8DD025470A3E}"/>
                </c:ext>
              </c:extLst>
            </c:dLbl>
            <c:numFmt formatCode="#&quot;%&quot;" sourceLinked="0"/>
            <c:spPr>
              <a:noFill/>
              <a:ln>
                <a:noFill/>
              </a:ln>
              <a:effectLst/>
            </c:spPr>
            <c:txPr>
              <a:bodyPr rot="0" spcFirstLastPara="1" vertOverflow="ellipsis" vert="horz" wrap="square" anchor="ctr" anchorCtr="0"/>
              <a:lstStyle/>
              <a:p>
                <a:pPr algn="ctr">
                  <a:defRPr lang="en-US" sz="1200" b="1" i="0" u="none" strike="noStrike" kern="1200" baseline="0">
                    <a:solidFill>
                      <a:schemeClr val="tx1"/>
                    </a:solidFill>
                    <a:latin typeface="Barlow" panose="00000500000000000000" pitchFamily="2"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Sheet1!$B$4:$I$4</c:f>
              <c:numCache>
                <c:formatCode>General</c:formatCode>
                <c:ptCount val="8"/>
                <c:pt idx="0" formatCode="0">
                  <c:v>15</c:v>
                </c:pt>
                <c:pt idx="2" formatCode="0">
                  <c:v>12</c:v>
                </c:pt>
                <c:pt idx="3" formatCode="0">
                  <c:v>5</c:v>
                </c:pt>
                <c:pt idx="4" formatCode="0">
                  <c:v>36</c:v>
                </c:pt>
                <c:pt idx="5" formatCode="0">
                  <c:v>13</c:v>
                </c:pt>
                <c:pt idx="6" formatCode="0">
                  <c:v>13</c:v>
                </c:pt>
                <c:pt idx="7">
                  <c:v>10</c:v>
                </c:pt>
              </c:numCache>
            </c:numRef>
          </c:val>
          <c:extLst>
            <c:ext xmlns:c16="http://schemas.microsoft.com/office/drawing/2014/chart" uri="{C3380CC4-5D6E-409C-BE32-E72D297353CC}">
              <c16:uniqueId val="{00000004-B9C9-462B-A208-8DD025470A3E}"/>
            </c:ext>
          </c:extLst>
        </c:ser>
        <c:ser>
          <c:idx val="3"/>
          <c:order val="3"/>
          <c:spPr>
            <a:solidFill>
              <a:srgbClr val="E50158"/>
            </a:solidFill>
            <a:ln w="12700">
              <a:solidFill>
                <a:sysClr val="window" lastClr="FFFFFF"/>
              </a:solidFill>
            </a:ln>
            <a:effectLst/>
          </c:spPr>
          <c:invertIfNegative val="0"/>
          <c:dLbls>
            <c:numFmt formatCode="#&quot;%&quot;" sourceLinked="0"/>
            <c:spPr>
              <a:noFill/>
              <a:ln>
                <a:noFill/>
              </a:ln>
              <a:effectLst/>
            </c:spPr>
            <c:txPr>
              <a:bodyPr rot="0" spcFirstLastPara="1" vertOverflow="ellipsis" vert="horz" wrap="square" anchor="ctr" anchorCtr="0"/>
              <a:lstStyle/>
              <a:p>
                <a:pPr algn="ctr">
                  <a:defRPr lang="en-US" sz="1200" b="1" i="0" u="none" strike="noStrike" kern="1200" baseline="0">
                    <a:solidFill>
                      <a:schemeClr val="bg1"/>
                    </a:solidFill>
                    <a:latin typeface="Barlow" panose="00000500000000000000" pitchFamily="2"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Sheet1!$B$5:$I$5</c:f>
              <c:numCache>
                <c:formatCode>General</c:formatCode>
                <c:ptCount val="8"/>
                <c:pt idx="0" formatCode="0">
                  <c:v>7</c:v>
                </c:pt>
                <c:pt idx="2" formatCode="0">
                  <c:v>3</c:v>
                </c:pt>
                <c:pt idx="3" formatCode="0">
                  <c:v>1</c:v>
                </c:pt>
                <c:pt idx="4" formatCode="0">
                  <c:v>30</c:v>
                </c:pt>
                <c:pt idx="5" formatCode="0">
                  <c:v>3</c:v>
                </c:pt>
                <c:pt idx="6" formatCode="0">
                  <c:v>2</c:v>
                </c:pt>
                <c:pt idx="7">
                  <c:v>2</c:v>
                </c:pt>
              </c:numCache>
            </c:numRef>
          </c:val>
          <c:extLst>
            <c:ext xmlns:c16="http://schemas.microsoft.com/office/drawing/2014/chart" uri="{C3380CC4-5D6E-409C-BE32-E72D297353CC}">
              <c16:uniqueId val="{00000005-B9C9-462B-A208-8DD025470A3E}"/>
            </c:ext>
          </c:extLst>
        </c:ser>
        <c:ser>
          <c:idx val="4"/>
          <c:order val="4"/>
          <c:spPr>
            <a:solidFill>
              <a:sysClr val="window" lastClr="FFFFFF">
                <a:lumMod val="75000"/>
              </a:sysClr>
            </a:solidFill>
            <a:ln w="12700">
              <a:solidFill>
                <a:sysClr val="window" lastClr="FFFFFF"/>
              </a:solidFill>
            </a:ln>
            <a:effectLst/>
          </c:spPr>
          <c:invertIfNegative val="0"/>
          <c:dLbls>
            <c:numFmt formatCode="#&quot;%&quot;" sourceLinked="0"/>
            <c:spPr>
              <a:noFill/>
              <a:ln>
                <a:noFill/>
              </a:ln>
              <a:effectLst/>
            </c:spPr>
            <c:txPr>
              <a:bodyPr rot="0" spcFirstLastPara="1" vertOverflow="ellipsis" vert="horz" wrap="square" anchor="ctr" anchorCtr="0"/>
              <a:lstStyle/>
              <a:p>
                <a:pPr algn="ctr">
                  <a:defRPr lang="en-US" sz="1200" b="1" i="0" u="none" strike="noStrike" kern="1200" baseline="0">
                    <a:solidFill>
                      <a:schemeClr val="tx1"/>
                    </a:solidFill>
                    <a:latin typeface="Barlow" panose="00000500000000000000" pitchFamily="2" charset="0"/>
                    <a:ea typeface="Arial"/>
                    <a:cs typeface="Aria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Sheet1!$B$6:$I$6</c:f>
              <c:numCache>
                <c:formatCode>General</c:formatCode>
                <c:ptCount val="8"/>
                <c:pt idx="0" formatCode="0">
                  <c:v>5</c:v>
                </c:pt>
                <c:pt idx="2" formatCode="0">
                  <c:v>5</c:v>
                </c:pt>
                <c:pt idx="3" formatCode="0">
                  <c:v>1</c:v>
                </c:pt>
                <c:pt idx="4" formatCode="0">
                  <c:v>12</c:v>
                </c:pt>
                <c:pt idx="5" formatCode="0">
                  <c:v>5</c:v>
                </c:pt>
                <c:pt idx="6" formatCode="0">
                  <c:v>3</c:v>
                </c:pt>
                <c:pt idx="7" formatCode="0">
                  <c:v>5</c:v>
                </c:pt>
              </c:numCache>
            </c:numRef>
          </c:val>
          <c:extLst>
            <c:ext xmlns:c16="http://schemas.microsoft.com/office/drawing/2014/chart" uri="{C3380CC4-5D6E-409C-BE32-E72D297353CC}">
              <c16:uniqueId val="{00000006-B9C9-462B-A208-8DD025470A3E}"/>
            </c:ext>
          </c:extLst>
        </c:ser>
        <c:dLbls>
          <c:showLegendKey val="0"/>
          <c:showVal val="0"/>
          <c:showCatName val="0"/>
          <c:showSerName val="0"/>
          <c:showPercent val="0"/>
          <c:showBubbleSize val="0"/>
        </c:dLbls>
        <c:gapWidth val="47"/>
        <c:overlap val="100"/>
        <c:axId val="584361616"/>
        <c:axId val="584362176"/>
      </c:barChart>
      <c:catAx>
        <c:axId val="584361616"/>
        <c:scaling>
          <c:orientation val="minMax"/>
        </c:scaling>
        <c:delete val="1"/>
        <c:axPos val="t"/>
        <c:numFmt formatCode="General" sourceLinked="1"/>
        <c:majorTickMark val="out"/>
        <c:minorTickMark val="none"/>
        <c:tickLblPos val="none"/>
        <c:crossAx val="584362176"/>
        <c:crosses val="autoZero"/>
        <c:auto val="1"/>
        <c:lblAlgn val="ctr"/>
        <c:lblOffset val="100"/>
        <c:noMultiLvlLbl val="0"/>
      </c:catAx>
      <c:valAx>
        <c:axId val="584362176"/>
        <c:scaling>
          <c:orientation val="maxMin"/>
        </c:scaling>
        <c:delete val="1"/>
        <c:axPos val="l"/>
        <c:numFmt formatCode="0%" sourceLinked="1"/>
        <c:majorTickMark val="out"/>
        <c:minorTickMark val="none"/>
        <c:tickLblPos val="none"/>
        <c:crossAx val="584361616"/>
        <c:crosses val="autoZero"/>
        <c:crossBetween val="between"/>
      </c:valAx>
      <c:spPr>
        <a:noFill/>
        <a:ln w="25905">
          <a:noFill/>
        </a:ln>
        <a:effectLst/>
      </c:spPr>
    </c:plotArea>
    <c:plotVisOnly val="1"/>
    <c:dispBlanksAs val="gap"/>
    <c:showDLblsOverMax val="0"/>
  </c:chart>
  <c:spPr>
    <a:noFill/>
    <a:ln w="6350" cap="flat" cmpd="sng" algn="ctr">
      <a:noFill/>
      <a:prstDash val="solid"/>
      <a:miter lim="800000"/>
    </a:ln>
    <a:effectLst/>
  </c:spPr>
  <c:txPr>
    <a:bodyPr/>
    <a:lstStyle/>
    <a:p>
      <a:pPr>
        <a:defRPr sz="1200" b="1" i="0" u="none" strike="noStrike" baseline="0">
          <a:solidFill>
            <a:schemeClr val="bg1"/>
          </a:solidFill>
          <a:latin typeface="Franklin Gothic Book" panose="020B0503020102020204" pitchFamily="34" charset="0"/>
          <a:ea typeface="Arial"/>
          <a:cs typeface="Arial"/>
        </a:defRPr>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1.3444531251654101E-2"/>
          <c:y val="3.732898674647285E-2"/>
          <c:w val="0.97311093749669175"/>
          <c:h val="0.81335506626763587"/>
        </c:manualLayout>
      </c:layout>
      <c:barChart>
        <c:barDir val="col"/>
        <c:grouping val="percentStacked"/>
        <c:varyColors val="0"/>
        <c:ser>
          <c:idx val="0"/>
          <c:order val="0"/>
          <c:tx>
            <c:strRef>
              <c:f>Sheet1!$A$2</c:f>
              <c:strCache>
                <c:ptCount val="1"/>
                <c:pt idx="0">
                  <c:v>Very concerned</c:v>
                </c:pt>
              </c:strCache>
            </c:strRef>
          </c:tx>
          <c:spPr>
            <a:solidFill>
              <a:srgbClr val="2DB574"/>
            </a:solidFill>
            <a:ln>
              <a:solidFill>
                <a:schemeClr val="bg1"/>
              </a:solidFill>
            </a:ln>
          </c:spPr>
          <c:invertIfNegative val="0"/>
          <c:dPt>
            <c:idx val="0"/>
            <c:invertIfNegative val="0"/>
            <c:bubble3D val="0"/>
            <c:extLst>
              <c:ext xmlns:c16="http://schemas.microsoft.com/office/drawing/2014/chart" uri="{C3380CC4-5D6E-409C-BE32-E72D297353CC}">
                <c16:uniqueId val="{00000001-CFE9-419A-9341-7CC0D6C2DD40}"/>
              </c:ext>
            </c:extLst>
          </c:dPt>
          <c:dLbls>
            <c:numFmt formatCode="#&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c:v>
                </c:pt>
                <c:pt idx="2">
                  <c:v>Community Activists</c:v>
                </c:pt>
                <c:pt idx="3">
                  <c:v>Disengaged Nationalists</c:v>
                </c:pt>
                <c:pt idx="4">
                  <c:v>Empathetic Reactionaries</c:v>
                </c:pt>
              </c:strCache>
            </c:strRef>
          </c:cat>
          <c:val>
            <c:numRef>
              <c:f>Sheet1!$B$2:$F$2</c:f>
              <c:numCache>
                <c:formatCode>0</c:formatCode>
                <c:ptCount val="5"/>
                <c:pt idx="0">
                  <c:v>32</c:v>
                </c:pt>
                <c:pt idx="1">
                  <c:v>31</c:v>
                </c:pt>
                <c:pt idx="2">
                  <c:v>29</c:v>
                </c:pt>
                <c:pt idx="3">
                  <c:v>29</c:v>
                </c:pt>
                <c:pt idx="4">
                  <c:v>28</c:v>
                </c:pt>
              </c:numCache>
            </c:numRef>
          </c:val>
          <c:extLst>
            <c:ext xmlns:c16="http://schemas.microsoft.com/office/drawing/2014/chart" uri="{C3380CC4-5D6E-409C-BE32-E72D297353CC}">
              <c16:uniqueId val="{00000002-CFE9-419A-9341-7CC0D6C2DD40}"/>
            </c:ext>
          </c:extLst>
        </c:ser>
        <c:ser>
          <c:idx val="1"/>
          <c:order val="1"/>
          <c:tx>
            <c:strRef>
              <c:f>Sheet1!$A$3</c:f>
              <c:strCache>
                <c:ptCount val="1"/>
                <c:pt idx="0">
                  <c:v>Fairly concerned</c:v>
                </c:pt>
              </c:strCache>
            </c:strRef>
          </c:tx>
          <c:spPr>
            <a:solidFill>
              <a:srgbClr val="57D599"/>
            </a:solidFill>
            <a:ln>
              <a:solidFill>
                <a:schemeClr val="bg1"/>
              </a:solidFill>
            </a:ln>
          </c:spPr>
          <c:invertIfNegative val="0"/>
          <c:dLbls>
            <c:numFmt formatCode="#&quot;%&quot;" sourceLinked="0"/>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c:v>
                </c:pt>
                <c:pt idx="2">
                  <c:v>Community Activists</c:v>
                </c:pt>
                <c:pt idx="3">
                  <c:v>Disengaged Nationalists</c:v>
                </c:pt>
                <c:pt idx="4">
                  <c:v>Empathetic Reactionaries</c:v>
                </c:pt>
              </c:strCache>
            </c:strRef>
          </c:cat>
          <c:val>
            <c:numRef>
              <c:f>Sheet1!$B$3:$F$3</c:f>
              <c:numCache>
                <c:formatCode>0</c:formatCode>
                <c:ptCount val="5"/>
                <c:pt idx="0">
                  <c:v>47</c:v>
                </c:pt>
                <c:pt idx="1">
                  <c:v>46</c:v>
                </c:pt>
                <c:pt idx="2">
                  <c:v>46</c:v>
                </c:pt>
                <c:pt idx="3">
                  <c:v>49</c:v>
                </c:pt>
                <c:pt idx="4">
                  <c:v>47</c:v>
                </c:pt>
              </c:numCache>
            </c:numRef>
          </c:val>
          <c:extLst>
            <c:ext xmlns:c16="http://schemas.microsoft.com/office/drawing/2014/chart" uri="{C3380CC4-5D6E-409C-BE32-E72D297353CC}">
              <c16:uniqueId val="{00000003-CFE9-419A-9341-7CC0D6C2DD40}"/>
            </c:ext>
          </c:extLst>
        </c:ser>
        <c:ser>
          <c:idx val="2"/>
          <c:order val="2"/>
          <c:tx>
            <c:strRef>
              <c:f>Sheet1!$A$4</c:f>
              <c:strCache>
                <c:ptCount val="1"/>
                <c:pt idx="0">
                  <c:v>No strong feelings either one way or the other</c:v>
                </c:pt>
              </c:strCache>
            </c:strRef>
          </c:tx>
          <c:spPr>
            <a:solidFill>
              <a:srgbClr val="E2DA51">
                <a:lumMod val="60000"/>
                <a:lumOff val="40000"/>
              </a:srgbClr>
            </a:solidFill>
            <a:ln>
              <a:solidFill>
                <a:schemeClr val="bg1"/>
              </a:solidFill>
            </a:ln>
          </c:spPr>
          <c:invertIfNegative val="0"/>
          <c:dLbls>
            <c:numFmt formatCode="#&quot;%&quot;" sourceLinked="0"/>
            <c:spPr>
              <a:noFill/>
              <a:ln>
                <a:noFill/>
              </a:ln>
              <a:effectLst/>
            </c:spPr>
            <c:txPr>
              <a:bodyPr/>
              <a:lstStyle/>
              <a:p>
                <a:pPr algn="ctr">
                  <a:defRPr>
                    <a:solidFill>
                      <a:schemeClr val="tx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c:v>
                </c:pt>
                <c:pt idx="2">
                  <c:v>Community Activists</c:v>
                </c:pt>
                <c:pt idx="3">
                  <c:v>Disengaged Nationalists</c:v>
                </c:pt>
                <c:pt idx="4">
                  <c:v>Empathetic Reactionaries</c:v>
                </c:pt>
              </c:strCache>
            </c:strRef>
          </c:cat>
          <c:val>
            <c:numRef>
              <c:f>Sheet1!$B$4:$F$4</c:f>
              <c:numCache>
                <c:formatCode>0</c:formatCode>
                <c:ptCount val="5"/>
                <c:pt idx="0">
                  <c:v>15</c:v>
                </c:pt>
                <c:pt idx="1">
                  <c:v>17</c:v>
                </c:pt>
                <c:pt idx="2">
                  <c:v>18</c:v>
                </c:pt>
                <c:pt idx="3">
                  <c:v>16</c:v>
                </c:pt>
                <c:pt idx="4">
                  <c:v>18</c:v>
                </c:pt>
              </c:numCache>
            </c:numRef>
          </c:val>
          <c:extLst>
            <c:ext xmlns:c16="http://schemas.microsoft.com/office/drawing/2014/chart" uri="{C3380CC4-5D6E-409C-BE32-E72D297353CC}">
              <c16:uniqueId val="{00000004-CFE9-419A-9341-7CC0D6C2DD40}"/>
            </c:ext>
          </c:extLst>
        </c:ser>
        <c:ser>
          <c:idx val="3"/>
          <c:order val="3"/>
          <c:tx>
            <c:strRef>
              <c:f>Sheet1!$A$5</c:f>
              <c:strCache>
                <c:ptCount val="1"/>
                <c:pt idx="0">
                  <c:v>Not very concerned</c:v>
                </c:pt>
              </c:strCache>
            </c:strRef>
          </c:tx>
          <c:spPr>
            <a:solidFill>
              <a:srgbClr val="E50158">
                <a:lumMod val="40000"/>
                <a:lumOff val="60000"/>
              </a:srgbClr>
            </a:solidFill>
            <a:ln>
              <a:solidFill>
                <a:schemeClr val="bg1"/>
              </a:solidFill>
            </a:ln>
          </c:spPr>
          <c:invertIfNegative val="0"/>
          <c:dLbls>
            <c:dLbl>
              <c:idx val="0"/>
              <c:layout>
                <c:manualLayout>
                  <c:x val="1.9068993048117929E-2"/>
                  <c:y val="3.394345874305383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FE9-419A-9341-7CC0D6C2DD40}"/>
                </c:ext>
              </c:extLst>
            </c:dLbl>
            <c:numFmt formatCode="#&quot;%&quot;" sourceLinked="0"/>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c:v>
                </c:pt>
                <c:pt idx="2">
                  <c:v>Community Activists</c:v>
                </c:pt>
                <c:pt idx="3">
                  <c:v>Disengaged Nationalists</c:v>
                </c:pt>
                <c:pt idx="4">
                  <c:v>Empathetic Reactionaries</c:v>
                </c:pt>
              </c:strCache>
            </c:strRef>
          </c:cat>
          <c:val>
            <c:numRef>
              <c:f>Sheet1!$B$5:$F$5</c:f>
              <c:numCache>
                <c:formatCode>0</c:formatCode>
                <c:ptCount val="5"/>
                <c:pt idx="0">
                  <c:v>4</c:v>
                </c:pt>
                <c:pt idx="1">
                  <c:v>4</c:v>
                </c:pt>
                <c:pt idx="2">
                  <c:v>5</c:v>
                </c:pt>
                <c:pt idx="3">
                  <c:v>4</c:v>
                </c:pt>
                <c:pt idx="4">
                  <c:v>5</c:v>
                </c:pt>
              </c:numCache>
            </c:numRef>
          </c:val>
          <c:extLst>
            <c:ext xmlns:c16="http://schemas.microsoft.com/office/drawing/2014/chart" uri="{C3380CC4-5D6E-409C-BE32-E72D297353CC}">
              <c16:uniqueId val="{00000006-CFE9-419A-9341-7CC0D6C2DD40}"/>
            </c:ext>
          </c:extLst>
        </c:ser>
        <c:ser>
          <c:idx val="4"/>
          <c:order val="4"/>
          <c:tx>
            <c:strRef>
              <c:f>Sheet1!$A$6</c:f>
              <c:strCache>
                <c:ptCount val="1"/>
                <c:pt idx="0">
                  <c:v>Not at all concerned</c:v>
                </c:pt>
              </c:strCache>
            </c:strRef>
          </c:tx>
          <c:spPr>
            <a:solidFill>
              <a:srgbClr val="E50158"/>
            </a:solidFill>
            <a:ln>
              <a:solidFill>
                <a:schemeClr val="bg1"/>
              </a:solidFill>
            </a:ln>
          </c:spPr>
          <c:invertIfNegative val="0"/>
          <c:dLbls>
            <c:dLbl>
              <c:idx val="0"/>
              <c:layout>
                <c:manualLayout>
                  <c:x val="2.3185110899071135E-2"/>
                  <c:y val="8.0162462590850789E-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FE9-419A-9341-7CC0D6C2DD40}"/>
                </c:ext>
              </c:extLst>
            </c:dLbl>
            <c:numFmt formatCode="#&quot;%&quot;" sourceLinked="0"/>
            <c:spPr>
              <a:noFill/>
              <a:ln>
                <a:noFill/>
              </a:ln>
              <a:effectLst/>
            </c:spPr>
            <c:txPr>
              <a:bodyPr/>
              <a:lstStyle/>
              <a:p>
                <a:pPr algn="ct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Total</c:v>
                </c:pt>
                <c:pt idx="2">
                  <c:v>Community Activists</c:v>
                </c:pt>
                <c:pt idx="3">
                  <c:v>Disengaged Nationalists</c:v>
                </c:pt>
                <c:pt idx="4">
                  <c:v>Empathetic Reactionaries</c:v>
                </c:pt>
              </c:strCache>
            </c:strRef>
          </c:cat>
          <c:val>
            <c:numRef>
              <c:f>Sheet1!$B$6:$F$6</c:f>
              <c:numCache>
                <c:formatCode>0</c:formatCode>
                <c:ptCount val="5"/>
                <c:pt idx="0">
                  <c:v>2</c:v>
                </c:pt>
                <c:pt idx="1">
                  <c:v>2</c:v>
                </c:pt>
                <c:pt idx="2">
                  <c:v>2</c:v>
                </c:pt>
                <c:pt idx="3">
                  <c:v>2</c:v>
                </c:pt>
                <c:pt idx="4">
                  <c:v>2</c:v>
                </c:pt>
              </c:numCache>
            </c:numRef>
          </c:val>
          <c:extLst>
            <c:ext xmlns:c16="http://schemas.microsoft.com/office/drawing/2014/chart" uri="{C3380CC4-5D6E-409C-BE32-E72D297353CC}">
              <c16:uniqueId val="{00000008-CFE9-419A-9341-7CC0D6C2DD40}"/>
            </c:ext>
          </c:extLst>
        </c:ser>
        <c:dLbls>
          <c:showLegendKey val="0"/>
          <c:showVal val="0"/>
          <c:showCatName val="0"/>
          <c:showSerName val="0"/>
          <c:showPercent val="0"/>
          <c:showBubbleSize val="0"/>
        </c:dLbls>
        <c:gapWidth val="146"/>
        <c:overlap val="100"/>
        <c:axId val="60448128"/>
        <c:axId val="60458112"/>
      </c:barChart>
      <c:catAx>
        <c:axId val="60448128"/>
        <c:scaling>
          <c:orientation val="minMax"/>
        </c:scaling>
        <c:delete val="1"/>
        <c:axPos val="t"/>
        <c:numFmt formatCode="General" sourceLinked="1"/>
        <c:majorTickMark val="out"/>
        <c:minorTickMark val="none"/>
        <c:tickLblPos val="none"/>
        <c:crossAx val="60458112"/>
        <c:crosses val="autoZero"/>
        <c:auto val="1"/>
        <c:lblAlgn val="ctr"/>
        <c:lblOffset val="100"/>
        <c:noMultiLvlLbl val="0"/>
      </c:catAx>
      <c:valAx>
        <c:axId val="60458112"/>
        <c:scaling>
          <c:orientation val="maxMin"/>
        </c:scaling>
        <c:delete val="1"/>
        <c:axPos val="l"/>
        <c:numFmt formatCode="0%" sourceLinked="1"/>
        <c:majorTickMark val="out"/>
        <c:minorTickMark val="none"/>
        <c:tickLblPos val="none"/>
        <c:crossAx val="60448128"/>
        <c:crosses val="autoZero"/>
        <c:crossBetween val="between"/>
      </c:valAx>
    </c:plotArea>
    <c:plotVisOnly val="1"/>
    <c:dispBlanksAs val="gap"/>
    <c:showDLblsOverMax val="0"/>
  </c:chart>
  <c:txPr>
    <a:bodyPr/>
    <a:lstStyle/>
    <a:p>
      <a:pPr>
        <a:defRPr sz="1400" b="1">
          <a:solidFill>
            <a:schemeClr val="bg1"/>
          </a:solidFill>
          <a:latin typeface="Barlow" panose="00000500000000000000" pitchFamily="2"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63523245501182568"/>
          <c:y val="3.3727307340229912E-2"/>
          <c:w val="0.42246480412242449"/>
          <c:h val="0.9633333333333336"/>
        </c:manualLayout>
      </c:layout>
      <c:barChart>
        <c:barDir val="bar"/>
        <c:grouping val="clustered"/>
        <c:varyColors val="0"/>
        <c:ser>
          <c:idx val="0"/>
          <c:order val="0"/>
          <c:tx>
            <c:strRef>
              <c:f>Sheet1!$B$1</c:f>
              <c:strCache>
                <c:ptCount val="1"/>
                <c:pt idx="0">
                  <c:v>Nov-44</c:v>
                </c:pt>
              </c:strCache>
            </c:strRef>
          </c:tx>
          <c:spPr>
            <a:solidFill>
              <a:srgbClr val="68C3CD"/>
            </a:solidFill>
            <a:ln w="28575">
              <a:solidFill>
                <a:srgbClr val="FFFFFF"/>
              </a:solidFill>
            </a:ln>
          </c:spPr>
          <c:invertIfNegative val="0"/>
          <c:dLbls>
            <c:numFmt formatCode="#&quot;%&quot;" sourceLinked="0"/>
            <c:spPr>
              <a:noFill/>
              <a:ln w="25399">
                <a:noFill/>
              </a:ln>
            </c:spPr>
            <c:txPr>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Sheet1!$A$2:$A$17</c:f>
              <c:strCache>
                <c:ptCount val="16"/>
                <c:pt idx="0">
                  <c:v>Government and private sector corruption in those countries</c:v>
                </c:pt>
                <c:pt idx="1">
                  <c:v>War and conflict</c:v>
                </c:pt>
                <c:pt idx="2">
                  <c:v>Government inefficiency or incompetence</c:v>
                </c:pt>
                <c:pt idx="3">
                  <c:v>Rich countries tend to exploit developing countries</c:v>
                </c:pt>
                <c:pt idx="4">
                  <c:v>Weak institutions in those countries (Judiciary, Parliament, Opposition Parties, Free Press, etc.) means there is little accountability</c:v>
                </c:pt>
                <c:pt idx="5">
                  <c:v>The global economic system favours richer countries</c:v>
                </c:pt>
                <c:pt idx="6">
                  <c:v>Wealthy countries support authoritarian regimes for their own political interests</c:v>
                </c:pt>
                <c:pt idx="7">
                  <c:v>High debt burden for developing countries</c:v>
                </c:pt>
                <c:pt idx="8">
                  <c:v>Legacy of colonialism</c:v>
                </c:pt>
                <c:pt idx="9">
                  <c:v>Poor levels of health in general</c:v>
                </c:pt>
                <c:pt idx="10">
                  <c:v>High prevalence of disease</c:v>
                </c:pt>
                <c:pt idx="11">
                  <c:v>Insufficient spend on services such as health and education</c:v>
                </c:pt>
                <c:pt idx="12">
                  <c:v>Land and climate isn’t suitable for agriculture</c:v>
                </c:pt>
                <c:pt idx="13">
                  <c:v>Not enough investment by corporations who prefer to invest in more developed countries</c:v>
                </c:pt>
                <c:pt idx="14">
                  <c:v>People in these countries keep having too many children</c:v>
                </c:pt>
                <c:pt idx="15">
                  <c:v>Laziness and the lack of a work ethic</c:v>
                </c:pt>
              </c:strCache>
            </c:strRef>
          </c:cat>
          <c:val>
            <c:numRef>
              <c:f>Sheet1!$B$2:$B$17</c:f>
              <c:numCache>
                <c:formatCode>0</c:formatCode>
                <c:ptCount val="16"/>
                <c:pt idx="0">
                  <c:v>44</c:v>
                </c:pt>
                <c:pt idx="1">
                  <c:v>41</c:v>
                </c:pt>
                <c:pt idx="2">
                  <c:v>28</c:v>
                </c:pt>
                <c:pt idx="3">
                  <c:v>28</c:v>
                </c:pt>
                <c:pt idx="4">
                  <c:v>20</c:v>
                </c:pt>
                <c:pt idx="5">
                  <c:v>16</c:v>
                </c:pt>
                <c:pt idx="6">
                  <c:v>16</c:v>
                </c:pt>
                <c:pt idx="7">
                  <c:v>15</c:v>
                </c:pt>
                <c:pt idx="8">
                  <c:v>13</c:v>
                </c:pt>
                <c:pt idx="9">
                  <c:v>13</c:v>
                </c:pt>
                <c:pt idx="10">
                  <c:v>12</c:v>
                </c:pt>
                <c:pt idx="11">
                  <c:v>11</c:v>
                </c:pt>
                <c:pt idx="12">
                  <c:v>11</c:v>
                </c:pt>
                <c:pt idx="13">
                  <c:v>11</c:v>
                </c:pt>
                <c:pt idx="14">
                  <c:v>9</c:v>
                </c:pt>
                <c:pt idx="15">
                  <c:v>5</c:v>
                </c:pt>
              </c:numCache>
            </c:numRef>
          </c:val>
          <c:extLst>
            <c:ext xmlns:c16="http://schemas.microsoft.com/office/drawing/2014/chart" uri="{C3380CC4-5D6E-409C-BE32-E72D297353CC}">
              <c16:uniqueId val="{00000000-8428-460C-954B-6741A862642C}"/>
            </c:ext>
          </c:extLst>
        </c:ser>
        <c:dLbls>
          <c:showLegendKey val="0"/>
          <c:showVal val="0"/>
          <c:showCatName val="0"/>
          <c:showSerName val="0"/>
          <c:showPercent val="0"/>
          <c:showBubbleSize val="0"/>
        </c:dLbls>
        <c:gapWidth val="20"/>
        <c:axId val="170970112"/>
        <c:axId val="170971904"/>
      </c:barChart>
      <c:catAx>
        <c:axId val="170970112"/>
        <c:scaling>
          <c:orientation val="maxMin"/>
        </c:scaling>
        <c:delete val="0"/>
        <c:axPos val="l"/>
        <c:numFmt formatCode="General" sourceLinked="1"/>
        <c:majorTickMark val="out"/>
        <c:minorTickMark val="none"/>
        <c:tickLblPos val="nextTo"/>
        <c:spPr>
          <a:ln w="9525">
            <a:noFill/>
          </a:ln>
        </c:spPr>
        <c:txPr>
          <a:bodyPr rot="0" vert="horz"/>
          <a:lstStyle/>
          <a:p>
            <a:pPr>
              <a:defRPr/>
            </a:pPr>
            <a:endParaRPr lang="en-US"/>
          </a:p>
        </c:txPr>
        <c:crossAx val="170971904"/>
        <c:crosses val="autoZero"/>
        <c:auto val="1"/>
        <c:lblAlgn val="ctr"/>
        <c:lblOffset val="100"/>
        <c:tickLblSkip val="1"/>
        <c:tickMarkSkip val="1"/>
        <c:noMultiLvlLbl val="0"/>
      </c:catAx>
      <c:valAx>
        <c:axId val="170971904"/>
        <c:scaling>
          <c:orientation val="minMax"/>
          <c:max val="80"/>
        </c:scaling>
        <c:delete val="1"/>
        <c:axPos val="t"/>
        <c:numFmt formatCode="0" sourceLinked="1"/>
        <c:majorTickMark val="out"/>
        <c:minorTickMark val="none"/>
        <c:tickLblPos val="nextTo"/>
        <c:crossAx val="170970112"/>
        <c:crosses val="autoZero"/>
        <c:crossBetween val="between"/>
      </c:valAx>
      <c:spPr>
        <a:noFill/>
        <a:ln w="25399">
          <a:noFill/>
        </a:ln>
      </c:spPr>
    </c:plotArea>
    <c:plotVisOnly val="1"/>
    <c:dispBlanksAs val="gap"/>
    <c:showDLblsOverMax val="0"/>
  </c:chart>
  <c:spPr>
    <a:noFill/>
    <a:ln>
      <a:noFill/>
    </a:ln>
  </c:spPr>
  <c:txPr>
    <a:bodyPr/>
    <a:lstStyle/>
    <a:p>
      <a:pPr>
        <a:defRPr sz="1050" b="0" i="0" u="none" strike="noStrike" baseline="0">
          <a:solidFill>
            <a:schemeClr val="tx1"/>
          </a:solidFill>
          <a:latin typeface="Barlow" panose="00000500000000000000" pitchFamily="2" charset="0"/>
          <a:ea typeface="Arial"/>
          <a:cs typeface="Arial" panose="020B0604020202020204" pitchFamily="34" charset="0"/>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3640724507312809"/>
          <c:y val="3.3727307340229912E-2"/>
          <c:w val="0.45204822672032857"/>
          <c:h val="0.9633333333333336"/>
        </c:manualLayout>
      </c:layout>
      <c:barChart>
        <c:barDir val="bar"/>
        <c:grouping val="clustered"/>
        <c:varyColors val="0"/>
        <c:ser>
          <c:idx val="0"/>
          <c:order val="0"/>
          <c:tx>
            <c:strRef>
              <c:f>Sheet1!$B$1</c:f>
              <c:strCache>
                <c:ptCount val="1"/>
                <c:pt idx="0">
                  <c:v>Feb-21</c:v>
                </c:pt>
              </c:strCache>
            </c:strRef>
          </c:tx>
          <c:spPr>
            <a:solidFill>
              <a:srgbClr val="103C50">
                <a:lumMod val="25000"/>
                <a:lumOff val="75000"/>
              </a:srgbClr>
            </a:solidFill>
            <a:ln w="12700">
              <a:solidFill>
                <a:srgbClr val="FFFFFF"/>
              </a:solidFill>
            </a:ln>
          </c:spPr>
          <c:invertIfNegative val="0"/>
          <c:dLbls>
            <c:numFmt formatCode="#&quot;%&quot;" sourceLinked="0"/>
            <c:spPr>
              <a:noFill/>
              <a:ln w="25399">
                <a:noFill/>
              </a:ln>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TV (either traditional or online TV)</c:v>
                </c:pt>
                <c:pt idx="1">
                  <c:v>Newspapers/press (either traditional print or online)</c:v>
                </c:pt>
                <c:pt idx="2">
                  <c:v>Radio (either traditional or online radio)</c:v>
                </c:pt>
                <c:pt idx="3">
                  <c:v>Social media sites/platforms (Facebook, Twitter, etc.)</c:v>
                </c:pt>
                <c:pt idx="4">
                  <c:v>Podcasts</c:v>
                </c:pt>
              </c:strCache>
            </c:strRef>
          </c:cat>
          <c:val>
            <c:numRef>
              <c:f>Sheet1!$B$2:$B$6</c:f>
              <c:numCache>
                <c:formatCode>0</c:formatCode>
                <c:ptCount val="5"/>
                <c:pt idx="0">
                  <c:v>66</c:v>
                </c:pt>
                <c:pt idx="1">
                  <c:v>45</c:v>
                </c:pt>
                <c:pt idx="2">
                  <c:v>40</c:v>
                </c:pt>
                <c:pt idx="3">
                  <c:v>39</c:v>
                </c:pt>
                <c:pt idx="4">
                  <c:v>8</c:v>
                </c:pt>
              </c:numCache>
            </c:numRef>
          </c:val>
          <c:extLst>
            <c:ext xmlns:c16="http://schemas.microsoft.com/office/drawing/2014/chart" uri="{C3380CC4-5D6E-409C-BE32-E72D297353CC}">
              <c16:uniqueId val="{00000000-6A15-4477-BC7A-A886C05A9BB7}"/>
            </c:ext>
          </c:extLst>
        </c:ser>
        <c:ser>
          <c:idx val="1"/>
          <c:order val="1"/>
          <c:tx>
            <c:strRef>
              <c:f>Sheet1!$C$1</c:f>
              <c:strCache>
                <c:ptCount val="1"/>
                <c:pt idx="0">
                  <c:v>Dec-21</c:v>
                </c:pt>
              </c:strCache>
            </c:strRef>
          </c:tx>
          <c:spPr>
            <a:solidFill>
              <a:srgbClr val="103C50">
                <a:lumMod val="50000"/>
                <a:lumOff val="50000"/>
              </a:srgbClr>
            </a:solidFill>
            <a:ln>
              <a:solidFill>
                <a:srgbClr val="FFFFFF"/>
              </a:solidFill>
            </a:ln>
          </c:spPr>
          <c:invertIfNegative val="0"/>
          <c:dLbls>
            <c:numFmt formatCode="#&quot;%&quot;"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TV (either traditional or online TV)</c:v>
                </c:pt>
                <c:pt idx="1">
                  <c:v>Newspapers/press (either traditional print or online)</c:v>
                </c:pt>
                <c:pt idx="2">
                  <c:v>Radio (either traditional or online radio)</c:v>
                </c:pt>
                <c:pt idx="3">
                  <c:v>Social media sites/platforms (Facebook, Twitter, etc.)</c:v>
                </c:pt>
                <c:pt idx="4">
                  <c:v>Podcasts</c:v>
                </c:pt>
              </c:strCache>
            </c:strRef>
          </c:cat>
          <c:val>
            <c:numRef>
              <c:f>Sheet1!$C$2:$C$6</c:f>
              <c:numCache>
                <c:formatCode>0</c:formatCode>
                <c:ptCount val="5"/>
                <c:pt idx="0">
                  <c:v>66</c:v>
                </c:pt>
                <c:pt idx="1">
                  <c:v>49</c:v>
                </c:pt>
                <c:pt idx="2">
                  <c:v>47</c:v>
                </c:pt>
                <c:pt idx="3">
                  <c:v>35</c:v>
                </c:pt>
                <c:pt idx="4">
                  <c:v>10</c:v>
                </c:pt>
              </c:numCache>
            </c:numRef>
          </c:val>
          <c:extLst>
            <c:ext xmlns:c16="http://schemas.microsoft.com/office/drawing/2014/chart" uri="{C3380CC4-5D6E-409C-BE32-E72D297353CC}">
              <c16:uniqueId val="{00000001-6A15-4477-BC7A-A886C05A9BB7}"/>
            </c:ext>
          </c:extLst>
        </c:ser>
        <c:ser>
          <c:idx val="2"/>
          <c:order val="2"/>
          <c:tx>
            <c:strRef>
              <c:f>Sheet1!$D$1</c:f>
              <c:strCache>
                <c:ptCount val="1"/>
                <c:pt idx="0">
                  <c:v>Nov-22</c:v>
                </c:pt>
              </c:strCache>
            </c:strRef>
          </c:tx>
          <c:spPr>
            <a:solidFill>
              <a:srgbClr val="103C50">
                <a:lumMod val="75000"/>
                <a:lumOff val="25000"/>
              </a:srgbClr>
            </a:solidFill>
            <a:ln>
              <a:solidFill>
                <a:srgbClr val="FFFFFF"/>
              </a:solidFill>
            </a:ln>
          </c:spPr>
          <c:invertIfNegative val="0"/>
          <c:dLbls>
            <c:numFmt formatCode="#&quot;%&quot;"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TV (either traditional or online TV)</c:v>
                </c:pt>
                <c:pt idx="1">
                  <c:v>Newspapers/press (either traditional print or online)</c:v>
                </c:pt>
                <c:pt idx="2">
                  <c:v>Radio (either traditional or online radio)</c:v>
                </c:pt>
                <c:pt idx="3">
                  <c:v>Social media sites/platforms (Facebook, Twitter, etc.)</c:v>
                </c:pt>
                <c:pt idx="4">
                  <c:v>Podcasts</c:v>
                </c:pt>
              </c:strCache>
            </c:strRef>
          </c:cat>
          <c:val>
            <c:numRef>
              <c:f>Sheet1!$D$2:$D$6</c:f>
              <c:numCache>
                <c:formatCode>General</c:formatCode>
                <c:ptCount val="5"/>
                <c:pt idx="0">
                  <c:v>63</c:v>
                </c:pt>
                <c:pt idx="1">
                  <c:v>49</c:v>
                </c:pt>
                <c:pt idx="2">
                  <c:v>45</c:v>
                </c:pt>
                <c:pt idx="3">
                  <c:v>42</c:v>
                </c:pt>
                <c:pt idx="4">
                  <c:v>10</c:v>
                </c:pt>
              </c:numCache>
            </c:numRef>
          </c:val>
          <c:extLst>
            <c:ext xmlns:c16="http://schemas.microsoft.com/office/drawing/2014/chart" uri="{C3380CC4-5D6E-409C-BE32-E72D297353CC}">
              <c16:uniqueId val="{00000002-6A15-4477-BC7A-A886C05A9BB7}"/>
            </c:ext>
          </c:extLst>
        </c:ser>
        <c:ser>
          <c:idx val="3"/>
          <c:order val="3"/>
          <c:tx>
            <c:strRef>
              <c:f>Sheet1!$E$1</c:f>
              <c:strCache>
                <c:ptCount val="1"/>
                <c:pt idx="0">
                  <c:v>Nov-23</c:v>
                </c:pt>
              </c:strCache>
            </c:strRef>
          </c:tx>
          <c:spPr>
            <a:solidFill>
              <a:srgbClr val="103C50">
                <a:lumMod val="90000"/>
                <a:lumOff val="10000"/>
              </a:srgbClr>
            </a:solidFill>
            <a:ln>
              <a:solidFill>
                <a:srgbClr val="FFFFFF"/>
              </a:solidFill>
            </a:ln>
          </c:spPr>
          <c:invertIfNegative val="0"/>
          <c:dLbls>
            <c:numFmt formatCode="#&quot;%&quot;" sourceLinked="0"/>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TV (either traditional or online TV)</c:v>
                </c:pt>
                <c:pt idx="1">
                  <c:v>Newspapers/press (either traditional print or online)</c:v>
                </c:pt>
                <c:pt idx="2">
                  <c:v>Radio (either traditional or online radio)</c:v>
                </c:pt>
                <c:pt idx="3">
                  <c:v>Social media sites/platforms (Facebook, Twitter, etc.)</c:v>
                </c:pt>
                <c:pt idx="4">
                  <c:v>Podcasts</c:v>
                </c:pt>
              </c:strCache>
            </c:strRef>
          </c:cat>
          <c:val>
            <c:numRef>
              <c:f>Sheet1!$E$2:$E$6</c:f>
              <c:numCache>
                <c:formatCode>General</c:formatCode>
                <c:ptCount val="5"/>
                <c:pt idx="0">
                  <c:v>63</c:v>
                </c:pt>
                <c:pt idx="1">
                  <c:v>49</c:v>
                </c:pt>
                <c:pt idx="2">
                  <c:v>44</c:v>
                </c:pt>
                <c:pt idx="3">
                  <c:v>42</c:v>
                </c:pt>
                <c:pt idx="4">
                  <c:v>12</c:v>
                </c:pt>
              </c:numCache>
            </c:numRef>
          </c:val>
          <c:extLst>
            <c:ext xmlns:c16="http://schemas.microsoft.com/office/drawing/2014/chart" uri="{C3380CC4-5D6E-409C-BE32-E72D297353CC}">
              <c16:uniqueId val="{00000000-ED80-4305-BF30-6441ED6A9DA7}"/>
            </c:ext>
          </c:extLst>
        </c:ser>
        <c:ser>
          <c:idx val="4"/>
          <c:order val="4"/>
          <c:tx>
            <c:strRef>
              <c:f>Sheet1!$F$1</c:f>
              <c:strCache>
                <c:ptCount val="1"/>
                <c:pt idx="0">
                  <c:v>Aug-24</c:v>
                </c:pt>
              </c:strCache>
            </c:strRef>
          </c:tx>
          <c:spPr>
            <a:solidFill>
              <a:srgbClr val="103C50"/>
            </a:solidFill>
            <a:ln>
              <a:solidFill>
                <a:srgbClr val="FFFFFF"/>
              </a:solidFill>
            </a:ln>
          </c:spPr>
          <c:invertIfNegative val="0"/>
          <c:dLbls>
            <c:numFmt formatCode="#&quot;%&quot;"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Sheet1!$A$2:$A$6</c:f>
              <c:strCache>
                <c:ptCount val="5"/>
                <c:pt idx="0">
                  <c:v>TV (either traditional or online TV)</c:v>
                </c:pt>
                <c:pt idx="1">
                  <c:v>Newspapers/press (either traditional print or online)</c:v>
                </c:pt>
                <c:pt idx="2">
                  <c:v>Radio (either traditional or online radio)</c:v>
                </c:pt>
                <c:pt idx="3">
                  <c:v>Social media sites/platforms (Facebook, Twitter, etc.)</c:v>
                </c:pt>
                <c:pt idx="4">
                  <c:v>Podcasts</c:v>
                </c:pt>
              </c:strCache>
            </c:strRef>
          </c:cat>
          <c:val>
            <c:numRef>
              <c:f>Sheet1!$F$2:$F$6</c:f>
              <c:numCache>
                <c:formatCode>General</c:formatCode>
                <c:ptCount val="5"/>
                <c:pt idx="0">
                  <c:v>61</c:v>
                </c:pt>
                <c:pt idx="1">
                  <c:v>48</c:v>
                </c:pt>
                <c:pt idx="2">
                  <c:v>44</c:v>
                </c:pt>
                <c:pt idx="3">
                  <c:v>45</c:v>
                </c:pt>
                <c:pt idx="4">
                  <c:v>12</c:v>
                </c:pt>
              </c:numCache>
            </c:numRef>
          </c:val>
          <c:extLst>
            <c:ext xmlns:c16="http://schemas.microsoft.com/office/drawing/2014/chart" uri="{C3380CC4-5D6E-409C-BE32-E72D297353CC}">
              <c16:uniqueId val="{00000000-215B-4EE0-93AB-9655F2AE75DC}"/>
            </c:ext>
          </c:extLst>
        </c:ser>
        <c:dLbls>
          <c:showLegendKey val="0"/>
          <c:showVal val="0"/>
          <c:showCatName val="0"/>
          <c:showSerName val="0"/>
          <c:showPercent val="0"/>
          <c:showBubbleSize val="0"/>
        </c:dLbls>
        <c:gapWidth val="20"/>
        <c:axId val="170970112"/>
        <c:axId val="170971904"/>
      </c:barChart>
      <c:catAx>
        <c:axId val="170970112"/>
        <c:scaling>
          <c:orientation val="maxMin"/>
        </c:scaling>
        <c:delete val="0"/>
        <c:axPos val="l"/>
        <c:numFmt formatCode="General" sourceLinked="1"/>
        <c:majorTickMark val="out"/>
        <c:minorTickMark val="none"/>
        <c:tickLblPos val="nextTo"/>
        <c:spPr>
          <a:ln w="9525">
            <a:noFill/>
          </a:ln>
        </c:spPr>
        <c:txPr>
          <a:bodyPr rot="0" vert="horz"/>
          <a:lstStyle/>
          <a:p>
            <a:pPr>
              <a:defRPr sz="1100" b="0"/>
            </a:pPr>
            <a:endParaRPr lang="en-US"/>
          </a:p>
        </c:txPr>
        <c:crossAx val="170971904"/>
        <c:crosses val="autoZero"/>
        <c:auto val="1"/>
        <c:lblAlgn val="ctr"/>
        <c:lblOffset val="100"/>
        <c:tickLblSkip val="1"/>
        <c:tickMarkSkip val="1"/>
        <c:noMultiLvlLbl val="0"/>
      </c:catAx>
      <c:valAx>
        <c:axId val="170971904"/>
        <c:scaling>
          <c:orientation val="minMax"/>
        </c:scaling>
        <c:delete val="1"/>
        <c:axPos val="t"/>
        <c:numFmt formatCode="0" sourceLinked="1"/>
        <c:majorTickMark val="out"/>
        <c:minorTickMark val="none"/>
        <c:tickLblPos val="none"/>
        <c:crossAx val="170970112"/>
        <c:crosses val="autoZero"/>
        <c:crossBetween val="between"/>
      </c:valAx>
      <c:spPr>
        <a:noFill/>
        <a:ln w="25399">
          <a:noFill/>
        </a:ln>
      </c:spPr>
    </c:plotArea>
    <c:legend>
      <c:legendPos val="r"/>
      <c:legendEntry>
        <c:idx val="0"/>
        <c:txPr>
          <a:bodyPr/>
          <a:lstStyle/>
          <a:p>
            <a:pPr>
              <a:defRPr b="0"/>
            </a:pPr>
            <a:endParaRPr lang="en-US"/>
          </a:p>
        </c:txPr>
      </c:legendEntry>
      <c:layout>
        <c:manualLayout>
          <c:xMode val="edge"/>
          <c:yMode val="edge"/>
          <c:x val="0.92431571032578808"/>
          <c:y val="0.50115651563173946"/>
          <c:w val="7.4229899668093083E-2"/>
          <c:h val="0.31189029183434108"/>
        </c:manualLayout>
      </c:layout>
      <c:overlay val="0"/>
      <c:txPr>
        <a:bodyPr/>
        <a:lstStyle/>
        <a:p>
          <a:pPr>
            <a:defRPr b="0"/>
          </a:pPr>
          <a:endParaRPr lang="en-US"/>
        </a:p>
      </c:txPr>
    </c:legend>
    <c:plotVisOnly val="1"/>
    <c:dispBlanksAs val="gap"/>
    <c:showDLblsOverMax val="0"/>
  </c:chart>
  <c:spPr>
    <a:noFill/>
    <a:ln>
      <a:noFill/>
    </a:ln>
  </c:spPr>
  <c:txPr>
    <a:bodyPr/>
    <a:lstStyle/>
    <a:p>
      <a:pPr>
        <a:defRPr sz="1050" b="1" i="0" u="none" strike="noStrike" baseline="0">
          <a:solidFill>
            <a:schemeClr val="tx1"/>
          </a:solidFill>
          <a:latin typeface="Barlow" panose="00000500000000000000" pitchFamily="2" charset="0"/>
          <a:ea typeface="Arial"/>
          <a:cs typeface="Arial" panose="020B0604020202020204" pitchFamily="34"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59560344536613052"/>
          <c:y val="3.3727307340229912E-2"/>
          <c:w val="0.39285210288522893"/>
          <c:h val="0.9633333333333336"/>
        </c:manualLayout>
      </c:layout>
      <c:barChart>
        <c:barDir val="bar"/>
        <c:grouping val="clustered"/>
        <c:varyColors val="0"/>
        <c:ser>
          <c:idx val="0"/>
          <c:order val="0"/>
          <c:tx>
            <c:strRef>
              <c:f>Sheet1!$B$1</c:f>
              <c:strCache>
                <c:ptCount val="1"/>
                <c:pt idx="0">
                  <c:v>Nov-23</c:v>
                </c:pt>
              </c:strCache>
            </c:strRef>
          </c:tx>
          <c:spPr>
            <a:solidFill>
              <a:srgbClr val="7030A0"/>
            </a:solidFill>
            <a:ln w="12700">
              <a:solidFill>
                <a:srgbClr val="FFFFFF"/>
              </a:solidFill>
            </a:ln>
          </c:spPr>
          <c:invertIfNegative val="0"/>
          <c:dLbls>
            <c:numFmt formatCode="#&quot;%&quot;" sourceLinked="0"/>
            <c:spPr>
              <a:noFill/>
              <a:ln w="25399">
                <a:noFill/>
              </a:ln>
            </c:spPr>
            <c:txPr>
              <a:bodyPr/>
              <a:lstStyle/>
              <a:p>
                <a:pPr>
                  <a:defRPr sz="1200" b="1"/>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TV (either traditional or online TV)</c:v>
                </c:pt>
                <c:pt idx="1">
                  <c:v>Newspapers/press (either traditional print or online)</c:v>
                </c:pt>
                <c:pt idx="2">
                  <c:v>Social media sites/platforms (Facebook, X (Twitter), etc.)</c:v>
                </c:pt>
                <c:pt idx="3">
                  <c:v>Radio (either traditional or online radio)</c:v>
                </c:pt>
                <c:pt idx="4">
                  <c:v>Podcasts</c:v>
                </c:pt>
              </c:strCache>
            </c:strRef>
          </c:cat>
          <c:val>
            <c:numRef>
              <c:f>Sheet1!$B$2:$B$6</c:f>
              <c:numCache>
                <c:formatCode>0</c:formatCode>
                <c:ptCount val="5"/>
                <c:pt idx="0">
                  <c:v>61</c:v>
                </c:pt>
                <c:pt idx="1">
                  <c:v>48</c:v>
                </c:pt>
                <c:pt idx="2">
                  <c:v>45</c:v>
                </c:pt>
                <c:pt idx="3">
                  <c:v>44</c:v>
                </c:pt>
                <c:pt idx="4">
                  <c:v>12</c:v>
                </c:pt>
              </c:numCache>
            </c:numRef>
          </c:val>
          <c:extLst>
            <c:ext xmlns:c16="http://schemas.microsoft.com/office/drawing/2014/chart" uri="{C3380CC4-5D6E-409C-BE32-E72D297353CC}">
              <c16:uniqueId val="{00000000-6A15-4477-BC7A-A886C05A9BB7}"/>
            </c:ext>
          </c:extLst>
        </c:ser>
        <c:dLbls>
          <c:showLegendKey val="0"/>
          <c:showVal val="0"/>
          <c:showCatName val="0"/>
          <c:showSerName val="0"/>
          <c:showPercent val="0"/>
          <c:showBubbleSize val="0"/>
        </c:dLbls>
        <c:gapWidth val="80"/>
        <c:axId val="170970112"/>
        <c:axId val="170971904"/>
      </c:barChart>
      <c:catAx>
        <c:axId val="170970112"/>
        <c:scaling>
          <c:orientation val="maxMin"/>
        </c:scaling>
        <c:delete val="0"/>
        <c:axPos val="l"/>
        <c:numFmt formatCode="General" sourceLinked="1"/>
        <c:majorTickMark val="out"/>
        <c:minorTickMark val="none"/>
        <c:tickLblPos val="nextTo"/>
        <c:spPr>
          <a:ln w="9525">
            <a:noFill/>
          </a:ln>
        </c:spPr>
        <c:txPr>
          <a:bodyPr rot="0" vert="horz"/>
          <a:lstStyle/>
          <a:p>
            <a:pPr>
              <a:defRPr sz="1200"/>
            </a:pPr>
            <a:endParaRPr lang="en-US"/>
          </a:p>
        </c:txPr>
        <c:crossAx val="170971904"/>
        <c:crosses val="autoZero"/>
        <c:auto val="1"/>
        <c:lblAlgn val="ctr"/>
        <c:lblOffset val="100"/>
        <c:tickLblSkip val="1"/>
        <c:tickMarkSkip val="1"/>
        <c:noMultiLvlLbl val="0"/>
      </c:catAx>
      <c:valAx>
        <c:axId val="170971904"/>
        <c:scaling>
          <c:orientation val="minMax"/>
        </c:scaling>
        <c:delete val="1"/>
        <c:axPos val="t"/>
        <c:numFmt formatCode="0" sourceLinked="1"/>
        <c:majorTickMark val="out"/>
        <c:minorTickMark val="none"/>
        <c:tickLblPos val="none"/>
        <c:crossAx val="170970112"/>
        <c:crosses val="autoZero"/>
        <c:crossBetween val="between"/>
      </c:valAx>
      <c:spPr>
        <a:noFill/>
        <a:ln w="25399">
          <a:noFill/>
        </a:ln>
      </c:spPr>
    </c:plotArea>
    <c:plotVisOnly val="1"/>
    <c:dispBlanksAs val="gap"/>
    <c:showDLblsOverMax val="0"/>
  </c:chart>
  <c:spPr>
    <a:noFill/>
    <a:ln>
      <a:noFill/>
    </a:ln>
  </c:spPr>
  <c:txPr>
    <a:bodyPr/>
    <a:lstStyle/>
    <a:p>
      <a:pPr>
        <a:defRPr sz="900" b="0" i="0" u="none" strike="noStrike" baseline="0">
          <a:solidFill>
            <a:schemeClr val="tx1"/>
          </a:solidFill>
          <a:latin typeface="Barlow" panose="00000500000000000000" pitchFamily="2" charset="0"/>
          <a:ea typeface="Arial"/>
          <a:cs typeface="Arial" panose="020B0604020202020204" pitchFamily="34" charset="0"/>
        </a:defRPr>
      </a:pPr>
      <a:endParaRPr lang="en-US"/>
    </a:p>
  </c:txPr>
  <c:externalData r:id="rId2">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drawings/drawing1.xml><?xml version="1.0" encoding="utf-8"?>
<c:userShapes xmlns:c="http://schemas.openxmlformats.org/drawingml/2006/chart">
  <cdr:relSizeAnchor xmlns:cdr="http://schemas.openxmlformats.org/drawingml/2006/chartDrawing">
    <cdr:from>
      <cdr:x>0.8875</cdr:x>
      <cdr:y>0.12877</cdr:y>
    </cdr:from>
    <cdr:to>
      <cdr:x>0.88751</cdr:x>
      <cdr:y>0.22261</cdr:y>
    </cdr:to>
    <cdr:sp macro="" textlink="">
      <cdr:nvSpPr>
        <cdr:cNvPr id="2" name="TextBox 1">
          <a:extLst xmlns:a="http://schemas.openxmlformats.org/drawingml/2006/main">
            <a:ext uri="{FF2B5EF4-FFF2-40B4-BE49-F238E27FC236}">
              <a16:creationId xmlns:a16="http://schemas.microsoft.com/office/drawing/2014/main" id="{F1347E01-900F-F61E-C6DD-C98ACAE4DE1A}"/>
            </a:ext>
          </a:extLst>
        </cdr:cNvPr>
        <cdr:cNvSpPr txBox="1"/>
      </cdr:nvSpPr>
      <cdr:spPr>
        <a:xfrm xmlns:a="http://schemas.openxmlformats.org/drawingml/2006/main">
          <a:off x="7213600" y="521625"/>
          <a:ext cx="65" cy="380169"/>
        </a:xfrm>
        <a:prstGeom xmlns:a="http://schemas.openxmlformats.org/drawingml/2006/main" prst="rect">
          <a:avLst/>
        </a:prstGeom>
        <a:noFill xmlns:a="http://schemas.openxmlformats.org/drawingml/2006/main"/>
      </cdr:spPr>
      <cdr:txBody>
        <a:bodyPr xmlns:a="http://schemas.openxmlformats.org/drawingml/2006/main" vertOverflow="clip" wrap="none" lIns="0" tIns="0" rIns="0" bIns="0" rtlCol="0">
          <a:spAutoFit/>
        </a:bodyPr>
        <a:lstStyle xmlns:a="http://schemas.openxmlformats.org/drawingml/2006/main"/>
        <a:p xmlns:a="http://schemas.openxmlformats.org/drawingml/2006/main">
          <a:pPr algn="l">
            <a:lnSpc>
              <a:spcPct val="115000"/>
            </a:lnSpc>
            <a:spcBef>
              <a:spcPts val="400"/>
            </a:spcBef>
            <a:spcAft>
              <a:spcPts val="400"/>
            </a:spcAft>
          </a:pPr>
          <a:endParaRPr lang="en-IE" sz="2400" dirty="0" err="1">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A789325-1B2E-7466-61ED-1087EB5C7E7E}"/>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IE">
              <a:latin typeface="Barlow" panose="00000500000000000000" pitchFamily="2" charset="0"/>
            </a:endParaRPr>
          </a:p>
        </p:txBody>
      </p:sp>
      <p:sp>
        <p:nvSpPr>
          <p:cNvPr id="3" name="Date Placeholder 2">
            <a:extLst>
              <a:ext uri="{FF2B5EF4-FFF2-40B4-BE49-F238E27FC236}">
                <a16:creationId xmlns:a16="http://schemas.microsoft.com/office/drawing/2014/main" id="{DDE1DC70-0F41-0C0F-1FBD-59A552E13383}"/>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209C5E0-7239-4DF2-B13B-C07A305E63AB}" type="datetimeFigureOut">
              <a:rPr lang="en-IE" smtClean="0">
                <a:latin typeface="Barlow" panose="00000500000000000000" pitchFamily="2" charset="0"/>
              </a:rPr>
              <a:t>20/01/2025</a:t>
            </a:fld>
            <a:endParaRPr lang="en-IE">
              <a:latin typeface="Barlow" panose="00000500000000000000" pitchFamily="2" charset="0"/>
            </a:endParaRPr>
          </a:p>
        </p:txBody>
      </p:sp>
      <p:sp>
        <p:nvSpPr>
          <p:cNvPr id="4" name="Footer Placeholder 3">
            <a:extLst>
              <a:ext uri="{FF2B5EF4-FFF2-40B4-BE49-F238E27FC236}">
                <a16:creationId xmlns:a16="http://schemas.microsoft.com/office/drawing/2014/main" id="{BBDF0F28-067A-A3A2-5CBF-79DC500F19E4}"/>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IE">
              <a:latin typeface="Barlow" panose="00000500000000000000" pitchFamily="2" charset="0"/>
            </a:endParaRPr>
          </a:p>
        </p:txBody>
      </p:sp>
      <p:sp>
        <p:nvSpPr>
          <p:cNvPr id="5" name="Slide Number Placeholder 4">
            <a:extLst>
              <a:ext uri="{FF2B5EF4-FFF2-40B4-BE49-F238E27FC236}">
                <a16:creationId xmlns:a16="http://schemas.microsoft.com/office/drawing/2014/main" id="{63CF5652-445A-4D4F-8C8A-4E06D2AEDBF8}"/>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A595D22B-DB49-49AC-83B0-450854671FA3}" type="slidenum">
              <a:rPr lang="en-IE" smtClean="0">
                <a:latin typeface="Barlow" panose="00000500000000000000" pitchFamily="2" charset="0"/>
              </a:rPr>
              <a:t>‹#›</a:t>
            </a:fld>
            <a:endParaRPr lang="en-IE">
              <a:latin typeface="Barlow" panose="00000500000000000000" pitchFamily="2" charset="0"/>
            </a:endParaRPr>
          </a:p>
        </p:txBody>
      </p:sp>
    </p:spTree>
    <p:extLst>
      <p:ext uri="{BB962C8B-B14F-4D97-AF65-F5344CB8AC3E}">
        <p14:creationId xmlns:p14="http://schemas.microsoft.com/office/powerpoint/2010/main" val="471407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Barlow" panose="00000500000000000000" pitchFamily="2" charset="0"/>
              </a:defRPr>
            </a:lvl1pPr>
          </a:lstStyle>
          <a:p>
            <a:endParaRPr lang="en-IE"/>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Barlow" panose="00000500000000000000" pitchFamily="2" charset="0"/>
              </a:defRPr>
            </a:lvl1pPr>
          </a:lstStyle>
          <a:p>
            <a:fld id="{D4E5DF37-2544-4FEE-90B0-EE655F13E8BB}" type="datetimeFigureOut">
              <a:rPr lang="en-IE" smtClean="0"/>
              <a:pPr/>
              <a:t>20/01/2025</a:t>
            </a:fld>
            <a:endParaRPr lang="en-IE"/>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Barlow" panose="00000500000000000000" pitchFamily="2" charset="0"/>
              </a:defRPr>
            </a:lvl1pPr>
          </a:lstStyle>
          <a:p>
            <a:endParaRPr lang="en-IE"/>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Barlow" panose="00000500000000000000" pitchFamily="2" charset="0"/>
              </a:defRPr>
            </a:lvl1pPr>
          </a:lstStyle>
          <a:p>
            <a:fld id="{C5B785ED-84AC-430E-8E94-07438CFB5F0D}" type="slidenum">
              <a:rPr lang="en-IE" smtClean="0"/>
              <a:pPr/>
              <a:t>‹#›</a:t>
            </a:fld>
            <a:endParaRPr lang="en-IE"/>
          </a:p>
        </p:txBody>
      </p:sp>
    </p:spTree>
    <p:extLst>
      <p:ext uri="{BB962C8B-B14F-4D97-AF65-F5344CB8AC3E}">
        <p14:creationId xmlns:p14="http://schemas.microsoft.com/office/powerpoint/2010/main" val="17341832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Barlow" panose="00000500000000000000" pitchFamily="2" charset="0"/>
        <a:ea typeface="+mn-ea"/>
        <a:cs typeface="+mn-cs"/>
      </a:defRPr>
    </a:lvl1pPr>
    <a:lvl2pPr marL="457200" algn="l" defTabSz="914400" rtl="0" eaLnBrk="1" latinLnBrk="0" hangingPunct="1">
      <a:defRPr sz="1200" kern="1200">
        <a:solidFill>
          <a:schemeClr val="tx1"/>
        </a:solidFill>
        <a:latin typeface="Barlow" panose="00000500000000000000" pitchFamily="2" charset="0"/>
        <a:ea typeface="+mn-ea"/>
        <a:cs typeface="+mn-cs"/>
      </a:defRPr>
    </a:lvl2pPr>
    <a:lvl3pPr marL="914400" algn="l" defTabSz="914400" rtl="0" eaLnBrk="1" latinLnBrk="0" hangingPunct="1">
      <a:defRPr sz="1200" kern="1200">
        <a:solidFill>
          <a:schemeClr val="tx1"/>
        </a:solidFill>
        <a:latin typeface="Barlow" panose="00000500000000000000" pitchFamily="2" charset="0"/>
        <a:ea typeface="+mn-ea"/>
        <a:cs typeface="+mn-cs"/>
      </a:defRPr>
    </a:lvl3pPr>
    <a:lvl4pPr marL="1371600" algn="l" defTabSz="914400" rtl="0" eaLnBrk="1" latinLnBrk="0" hangingPunct="1">
      <a:defRPr sz="1200" kern="1200">
        <a:solidFill>
          <a:schemeClr val="tx1"/>
        </a:solidFill>
        <a:latin typeface="Barlow" panose="00000500000000000000" pitchFamily="2" charset="0"/>
        <a:ea typeface="+mn-ea"/>
        <a:cs typeface="+mn-cs"/>
      </a:defRPr>
    </a:lvl4pPr>
    <a:lvl5pPr marL="1828800" algn="l" defTabSz="914400" rtl="0" eaLnBrk="1" latinLnBrk="0" hangingPunct="1">
      <a:defRPr sz="1200" kern="1200">
        <a:solidFill>
          <a:schemeClr val="tx1"/>
        </a:solidFill>
        <a:latin typeface="Barlow" panose="00000500000000000000" pitchFamily="2"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225" y="152400"/>
            <a:ext cx="6569075" cy="36957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3B8578AD-0529-46A5-84EB-6338160D5A7D}" type="slidenum">
              <a:rPr kumimoji="0" lang="en-GB" sz="800" b="1" i="0" u="none" strike="noStrike" kern="1200" cap="none" spc="0" normalizeH="0" baseline="0" noProof="0" smtClean="0">
                <a:ln>
                  <a:noFill/>
                </a:ln>
                <a:solidFill>
                  <a:prstClr val="black"/>
                </a:solidFill>
                <a:effectLst/>
                <a:uLnTx/>
                <a:uFillTx/>
                <a:latin typeface="Barlow"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en-GB" sz="800" b="1" i="0" u="none" strike="noStrike" kern="1200" cap="none" spc="0" normalizeH="0" baseline="0" noProof="0">
              <a:ln>
                <a:noFill/>
              </a:ln>
              <a:solidFill>
                <a:prstClr val="black"/>
              </a:solidFill>
              <a:effectLst/>
              <a:uLnTx/>
              <a:uFillTx/>
              <a:latin typeface="Barlow" panose="020B0604020202020204" pitchFamily="34" charset="0"/>
              <a:ea typeface="+mn-ea"/>
              <a:cs typeface="+mn-cs"/>
            </a:endParaRPr>
          </a:p>
        </p:txBody>
      </p:sp>
    </p:spTree>
    <p:extLst>
      <p:ext uri="{BB962C8B-B14F-4D97-AF65-F5344CB8AC3E}">
        <p14:creationId xmlns:p14="http://schemas.microsoft.com/office/powerpoint/2010/main" val="459115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B640E189-99FA-AA7A-782B-701BE1D3ABF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dirty="0"/>
              <a:t>Disengaged segment (1 in 4) attributes much lower importance to ODA compared to other segments – 4 in 5 note importance across all other segments.</a:t>
            </a:r>
          </a:p>
          <a:p>
            <a:endParaRPr lang="en-IE" dirty="0"/>
          </a:p>
        </p:txBody>
      </p:sp>
    </p:spTree>
    <p:extLst>
      <p:ext uri="{BB962C8B-B14F-4D97-AF65-F5344CB8AC3E}">
        <p14:creationId xmlns:p14="http://schemas.microsoft.com/office/powerpoint/2010/main" val="3257277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9112C580-850F-4497-A255-BB758B76233E}"/>
              </a:ext>
            </a:extLst>
          </p:cNvPr>
          <p:cNvSpPr>
            <a:spLocks noGrp="1"/>
          </p:cNvSpPr>
          <p:nvPr>
            <p:ph type="body" idx="1"/>
          </p:nvPr>
        </p:nvSpPr>
        <p:spPr/>
        <p:txBody>
          <a:bodyPr/>
          <a:lstStyle/>
          <a:p>
            <a:r>
              <a:rPr lang="en-IE" dirty="0"/>
              <a:t>Minimal difference among segments, with the exception of disengaged – 38% agree, compared to a low of 80% agreeing among the other segments.</a:t>
            </a:r>
          </a:p>
        </p:txBody>
      </p:sp>
    </p:spTree>
    <p:extLst>
      <p:ext uri="{BB962C8B-B14F-4D97-AF65-F5344CB8AC3E}">
        <p14:creationId xmlns:p14="http://schemas.microsoft.com/office/powerpoint/2010/main" val="1522807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9112C580-850F-4497-A255-BB758B76233E}"/>
              </a:ext>
            </a:extLst>
          </p:cNvPr>
          <p:cNvSpPr>
            <a:spLocks noGrp="1"/>
          </p:cNvSpPr>
          <p:nvPr>
            <p:ph type="body" idx="1"/>
          </p:nvPr>
        </p:nvSpPr>
        <p:spPr/>
        <p:txBody>
          <a:bodyPr/>
          <a:lstStyle/>
          <a:p>
            <a:endParaRPr lang="en-IE"/>
          </a:p>
        </p:txBody>
      </p:sp>
    </p:spTree>
    <p:extLst>
      <p:ext uri="{BB962C8B-B14F-4D97-AF65-F5344CB8AC3E}">
        <p14:creationId xmlns:p14="http://schemas.microsoft.com/office/powerpoint/2010/main" val="14339767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3000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054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2D74E7-9AAA-02E7-E27C-9F0E3083D89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D20D322-0337-ACE5-810D-7CEAA17A23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586A01-3B94-8CF5-356B-3356ADFF5D4E}"/>
              </a:ext>
            </a:extLst>
          </p:cNvPr>
          <p:cNvSpPr>
            <a:spLocks noGrp="1"/>
          </p:cNvSpPr>
          <p:nvPr>
            <p:ph type="body" idx="1"/>
          </p:nvPr>
        </p:nvSpPr>
        <p:spPr/>
        <p:txBody>
          <a:bodyPr/>
          <a:lstStyle/>
          <a:p>
            <a:endParaRPr lang="en-IE"/>
          </a:p>
        </p:txBody>
      </p:sp>
      <p:sp>
        <p:nvSpPr>
          <p:cNvPr id="4" name="Slide Number Placeholder 3">
            <a:extLst>
              <a:ext uri="{FF2B5EF4-FFF2-40B4-BE49-F238E27FC236}">
                <a16:creationId xmlns:a16="http://schemas.microsoft.com/office/drawing/2014/main" id="{0F4FFE02-3AC9-825B-AE1F-D929FA6688A6}"/>
              </a:ext>
            </a:extLst>
          </p:cNvPr>
          <p:cNvSpPr>
            <a:spLocks noGrp="1"/>
          </p:cNvSpPr>
          <p:nvPr>
            <p:ph type="sldNum" sz="quarter" idx="5"/>
          </p:nvPr>
        </p:nvSpPr>
        <p:spPr/>
        <p:txBody>
          <a:bodyPr/>
          <a:lstStyle/>
          <a:p>
            <a:fld id="{C5B785ED-84AC-430E-8E94-07438CFB5F0D}" type="slidenum">
              <a:rPr lang="en-IE" smtClean="0"/>
              <a:pPr/>
              <a:t>15</a:t>
            </a:fld>
            <a:endParaRPr lang="en-IE"/>
          </a:p>
        </p:txBody>
      </p:sp>
    </p:spTree>
    <p:extLst>
      <p:ext uri="{BB962C8B-B14F-4D97-AF65-F5344CB8AC3E}">
        <p14:creationId xmlns:p14="http://schemas.microsoft.com/office/powerpoint/2010/main" val="12200541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1A5729D3-9514-1103-1744-055C9EC94F00}"/>
              </a:ext>
            </a:extLst>
          </p:cNvPr>
          <p:cNvSpPr>
            <a:spLocks noGrp="1"/>
          </p:cNvSpPr>
          <p:nvPr>
            <p:ph type="body" idx="1"/>
          </p:nvPr>
        </p:nvSpPr>
        <p:spPr/>
        <p:txBody>
          <a:bodyPr/>
          <a:lstStyle/>
          <a:p>
            <a:r>
              <a:rPr lang="en-US" dirty="0"/>
              <a:t>Multi-pronged communications remains vital in order to target our key segments, with a role to play for all platforms – community champions show more reliance on traditional media (radio &amp; newspaper), global citizens rely more so on podcasts, and half of both segments cite social media. </a:t>
            </a:r>
          </a:p>
          <a:p>
            <a:endParaRPr lang="en-IE" dirty="0"/>
          </a:p>
        </p:txBody>
      </p:sp>
    </p:spTree>
    <p:extLst>
      <p:ext uri="{BB962C8B-B14F-4D97-AF65-F5344CB8AC3E}">
        <p14:creationId xmlns:p14="http://schemas.microsoft.com/office/powerpoint/2010/main" val="31835951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74257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17CE7-CE68-655E-EBB0-4A430FFD682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0543D5D-0050-72B0-3050-C2083E14232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2A1FD93-315A-9268-9C7A-6C607DE018EA}"/>
              </a:ext>
            </a:extLst>
          </p:cNvPr>
          <p:cNvSpPr>
            <a:spLocks noGrp="1"/>
          </p:cNvSpPr>
          <p:nvPr>
            <p:ph type="body" idx="1"/>
          </p:nvPr>
        </p:nvSpPr>
        <p:spPr/>
        <p:txBody>
          <a:bodyPr/>
          <a:lstStyle/>
          <a:p>
            <a:endParaRPr lang="en-IE"/>
          </a:p>
        </p:txBody>
      </p:sp>
      <p:sp>
        <p:nvSpPr>
          <p:cNvPr id="4" name="Slide Number Placeholder 3">
            <a:extLst>
              <a:ext uri="{FF2B5EF4-FFF2-40B4-BE49-F238E27FC236}">
                <a16:creationId xmlns:a16="http://schemas.microsoft.com/office/drawing/2014/main" id="{29792452-14A5-6B8F-80D3-167895FDF943}"/>
              </a:ext>
            </a:extLst>
          </p:cNvPr>
          <p:cNvSpPr>
            <a:spLocks noGrp="1"/>
          </p:cNvSpPr>
          <p:nvPr>
            <p:ph type="sldNum" sz="quarter" idx="5"/>
          </p:nvPr>
        </p:nvSpPr>
        <p:spPr/>
        <p:txBody>
          <a:bodyPr/>
          <a:lstStyle/>
          <a:p>
            <a:fld id="{C5B785ED-84AC-430E-8E94-07438CFB5F0D}" type="slidenum">
              <a:rPr lang="en-IE" smtClean="0"/>
              <a:pPr/>
              <a:t>18</a:t>
            </a:fld>
            <a:endParaRPr lang="en-IE"/>
          </a:p>
        </p:txBody>
      </p:sp>
    </p:spTree>
    <p:extLst>
      <p:ext uri="{BB962C8B-B14F-4D97-AF65-F5344CB8AC3E}">
        <p14:creationId xmlns:p14="http://schemas.microsoft.com/office/powerpoint/2010/main" val="4621999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Immigration also a matter of personal concern – Most cited issue with 46% citing immigration as a top three personal concern. </a:t>
            </a:r>
          </a:p>
          <a:p>
            <a:r>
              <a:rPr lang="en-IE" dirty="0"/>
              <a:t>Disengaged </a:t>
            </a:r>
            <a:r>
              <a:rPr lang="en-US" dirty="0"/>
              <a:t>continue to be the driving factor in the rise of immigration concern (33% in ‘23 to 48% in ‘24)</a:t>
            </a:r>
            <a:endParaRPr lang="en-IE" dirty="0"/>
          </a:p>
        </p:txBody>
      </p:sp>
      <p:sp>
        <p:nvSpPr>
          <p:cNvPr id="4" name="Slide Number Placeholder 3"/>
          <p:cNvSpPr>
            <a:spLocks noGrp="1"/>
          </p:cNvSpPr>
          <p:nvPr>
            <p:ph type="sldNum" sz="quarter" idx="5"/>
          </p:nvPr>
        </p:nvSpPr>
        <p:spPr/>
        <p:txBody>
          <a:bodyPr/>
          <a:lstStyle/>
          <a:p>
            <a:fld id="{C5B785ED-84AC-430E-8E94-07438CFB5F0D}" type="slidenum">
              <a:rPr lang="en-IE" smtClean="0"/>
              <a:pPr/>
              <a:t>19</a:t>
            </a:fld>
            <a:endParaRPr lang="en-IE"/>
          </a:p>
        </p:txBody>
      </p:sp>
    </p:spTree>
    <p:extLst>
      <p:ext uri="{BB962C8B-B14F-4D97-AF65-F5344CB8AC3E}">
        <p14:creationId xmlns:p14="http://schemas.microsoft.com/office/powerpoint/2010/main" val="1211500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a:xfrm>
            <a:off x="130175" y="1347788"/>
            <a:ext cx="6478588" cy="3644900"/>
          </a:xfrm>
        </p:spPr>
      </p:sp>
      <p:sp>
        <p:nvSpPr>
          <p:cNvPr id="3" name="Espaço Reservado para Anotações 2"/>
          <p:cNvSpPr>
            <a:spLocks noGrp="1"/>
          </p:cNvSpPr>
          <p:nvPr>
            <p:ph type="body" idx="1"/>
          </p:nvPr>
        </p:nvSpPr>
        <p:spPr/>
        <p:txBody>
          <a:bodyPr/>
          <a:lstStyle/>
          <a:p>
            <a:pPr defTabSz="907470">
              <a:defRPr/>
            </a:pPr>
            <a:endParaRPr lang="en-US"/>
          </a:p>
        </p:txBody>
      </p:sp>
      <p:sp>
        <p:nvSpPr>
          <p:cNvPr id="4" name="Espaço Reservado para Número de Slide 3"/>
          <p:cNvSpPr>
            <a:spLocks noGrp="1"/>
          </p:cNvSpPr>
          <p:nvPr>
            <p:ph type="sldNum" sz="quarter" idx="10"/>
          </p:nvPr>
        </p:nvSpPr>
        <p:spPr/>
        <p:txBody>
          <a:bodyPr/>
          <a:lstStyle/>
          <a:p>
            <a:pPr defTabSz="498023">
              <a:defRPr/>
            </a:pPr>
            <a:fld id="{F553A74E-C5C1-DF42-BCD6-4D981EFAD523}" type="slidenum">
              <a:rPr lang="en-IE">
                <a:solidFill>
                  <a:prstClr val="black"/>
                </a:solidFill>
              </a:rPr>
              <a:pPr defTabSz="498023">
                <a:defRPr/>
              </a:pPr>
              <a:t>2</a:t>
            </a:fld>
            <a:endParaRPr lang="en-IE">
              <a:solidFill>
                <a:prstClr val="black"/>
              </a:solidFill>
            </a:endParaRPr>
          </a:p>
        </p:txBody>
      </p:sp>
    </p:spTree>
    <p:extLst>
      <p:ext uri="{BB962C8B-B14F-4D97-AF65-F5344CB8AC3E}">
        <p14:creationId xmlns:p14="http://schemas.microsoft.com/office/powerpoint/2010/main" val="364474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focusing on personal concern, 73% of disengaged note immigration as a personal concern; 56% of </a:t>
            </a:r>
            <a:r>
              <a:rPr lang="en-US" dirty="0" err="1"/>
              <a:t>empathisers</a:t>
            </a:r>
            <a:r>
              <a:rPr lang="en-US" dirty="0"/>
              <a:t> note immigration as a personal concern. </a:t>
            </a:r>
            <a:endParaRPr lang="en-IE" dirty="0"/>
          </a:p>
        </p:txBody>
      </p:sp>
      <p:sp>
        <p:nvSpPr>
          <p:cNvPr id="4" name="Slide Number Placeholder 3"/>
          <p:cNvSpPr>
            <a:spLocks noGrp="1"/>
          </p:cNvSpPr>
          <p:nvPr>
            <p:ph type="sldNum" sz="quarter" idx="5"/>
          </p:nvPr>
        </p:nvSpPr>
        <p:spPr/>
        <p:txBody>
          <a:bodyPr/>
          <a:lstStyle/>
          <a:p>
            <a:fld id="{C5B785ED-84AC-430E-8E94-07438CFB5F0D}" type="slidenum">
              <a:rPr lang="en-IE" smtClean="0"/>
              <a:pPr/>
              <a:t>20</a:t>
            </a:fld>
            <a:endParaRPr lang="en-IE"/>
          </a:p>
        </p:txBody>
      </p:sp>
    </p:spTree>
    <p:extLst>
      <p:ext uri="{BB962C8B-B14F-4D97-AF65-F5344CB8AC3E}">
        <p14:creationId xmlns:p14="http://schemas.microsoft.com/office/powerpoint/2010/main" val="23304061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79768" y="4715154"/>
            <a:ext cx="5438140" cy="4466987"/>
          </a:xfrm>
          <a:prstGeom prst="rect">
            <a:avLst/>
          </a:prstGeom>
        </p:spPr>
        <p:txBody>
          <a:bodyPr spcFirstLastPara="1" wrap="square" lIns="95548" tIns="95548" rIns="95548" bIns="95548" anchor="t" anchorCtr="0">
            <a:noAutofit/>
          </a:bodyPr>
          <a:lstStyle/>
          <a:p>
            <a:pPr marL="0" indent="0">
              <a:buNone/>
            </a:pPr>
            <a:endParaRPr/>
          </a:p>
        </p:txBody>
      </p:sp>
      <p:sp>
        <p:nvSpPr>
          <p:cNvPr id="88" name="Google Shape;88;p2: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5458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fld id="{C5B785ED-84AC-430E-8E94-07438CFB5F0D}" type="slidenum">
              <a:rPr lang="en-IE" smtClean="0"/>
              <a:pPr/>
              <a:t>3</a:t>
            </a:fld>
            <a:endParaRPr lang="en-IE"/>
          </a:p>
        </p:txBody>
      </p:sp>
    </p:spTree>
    <p:extLst>
      <p:ext uri="{BB962C8B-B14F-4D97-AF65-F5344CB8AC3E}">
        <p14:creationId xmlns:p14="http://schemas.microsoft.com/office/powerpoint/2010/main" val="2390794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E85B5C65-DEFA-8C13-7559-96F6D4052D54}"/>
              </a:ext>
            </a:extLst>
          </p:cNvPr>
          <p:cNvSpPr>
            <a:spLocks noGrp="1"/>
          </p:cNvSpPr>
          <p:nvPr>
            <p:ph type="body" idx="1"/>
          </p:nvPr>
        </p:nvSpPr>
        <p:spPr/>
        <p:txBody>
          <a:bodyPr/>
          <a:lstStyle/>
          <a:p>
            <a:endParaRPr lang="en-IE"/>
          </a:p>
        </p:txBody>
      </p:sp>
    </p:spTree>
    <p:extLst>
      <p:ext uri="{BB962C8B-B14F-4D97-AF65-F5344CB8AC3E}">
        <p14:creationId xmlns:p14="http://schemas.microsoft.com/office/powerpoint/2010/main" val="2165359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65857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5"/>
          </p:nvPr>
        </p:nvSpPr>
        <p:spPr/>
        <p:txBody>
          <a:bodyPr/>
          <a:lstStyle/>
          <a:p>
            <a:fld id="{C5B785ED-84AC-430E-8E94-07438CFB5F0D}" type="slidenum">
              <a:rPr lang="en-IE" smtClean="0"/>
              <a:pPr/>
              <a:t>6</a:t>
            </a:fld>
            <a:endParaRPr lang="en-IE"/>
          </a:p>
        </p:txBody>
      </p:sp>
    </p:spTree>
    <p:extLst>
      <p:ext uri="{BB962C8B-B14F-4D97-AF65-F5344CB8AC3E}">
        <p14:creationId xmlns:p14="http://schemas.microsoft.com/office/powerpoint/2010/main" val="3944623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5B49EFE8-4E74-575A-BFEA-80C13CA15A26}"/>
              </a:ext>
            </a:extLst>
          </p:cNvPr>
          <p:cNvSpPr>
            <a:spLocks noGrp="1"/>
          </p:cNvSpPr>
          <p:nvPr>
            <p:ph type="body" idx="1"/>
          </p:nvPr>
        </p:nvSpPr>
        <p:spPr/>
        <p:txBody>
          <a:bodyPr/>
          <a:lstStyle/>
          <a:p>
            <a:r>
              <a:rPr lang="en-IE" dirty="0"/>
              <a:t>Disengaged (12%) show least concern by far, with pragmatists (66%) also showing lower levels of concern compared to other segments (</a:t>
            </a:r>
          </a:p>
        </p:txBody>
      </p:sp>
    </p:spTree>
    <p:extLst>
      <p:ext uri="{BB962C8B-B14F-4D97-AF65-F5344CB8AC3E}">
        <p14:creationId xmlns:p14="http://schemas.microsoft.com/office/powerpoint/2010/main" val="14270110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7956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B640E189-99FA-AA7A-782B-701BE1D3ABF7}"/>
              </a:ext>
            </a:extLst>
          </p:cNvPr>
          <p:cNvSpPr>
            <a:spLocks noGrp="1"/>
          </p:cNvSpPr>
          <p:nvPr>
            <p:ph type="body" idx="1"/>
          </p:nvPr>
        </p:nvSpPr>
        <p:spPr/>
        <p:txBody>
          <a:bodyPr/>
          <a:lstStyle/>
          <a:p>
            <a:endParaRPr lang="en-IE" dirty="0"/>
          </a:p>
        </p:txBody>
      </p:sp>
    </p:spTree>
    <p:extLst>
      <p:ext uri="{BB962C8B-B14F-4D97-AF65-F5344CB8AC3E}">
        <p14:creationId xmlns:p14="http://schemas.microsoft.com/office/powerpoint/2010/main" val="1119403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tags" Target="../tags/tag2.xml"/><Relationship Id="rId7" Type="http://schemas.openxmlformats.org/officeDocument/2006/relationships/image" Target="../media/image7.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6.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cSld name="Cover1">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D97C3-1B7F-5C9F-E63F-96F1A14B6253}"/>
              </a:ext>
            </a:extLst>
          </p:cNvPr>
          <p:cNvSpPr>
            <a:spLocks noGrp="1"/>
          </p:cNvSpPr>
          <p:nvPr>
            <p:ph type="title" hasCustomPrompt="1"/>
          </p:nvPr>
        </p:nvSpPr>
        <p:spPr>
          <a:xfrm>
            <a:off x="432000" y="1350000"/>
            <a:ext cx="5791000" cy="715669"/>
          </a:xfrm>
        </p:spPr>
        <p:txBody>
          <a:bodyPr/>
          <a:lstStyle>
            <a:lvl1pPr>
              <a:defRPr sz="4800" cap="all" baseline="0">
                <a:solidFill>
                  <a:schemeClr val="bg1"/>
                </a:solidFill>
                <a:latin typeface="+mj-lt"/>
              </a:defRPr>
            </a:lvl1pPr>
          </a:lstStyle>
          <a:p>
            <a:r>
              <a:rPr lang="en-US"/>
              <a:t>Click to edit master title style</a:t>
            </a:r>
            <a:endParaRPr lang="en-GB"/>
          </a:p>
        </p:txBody>
      </p:sp>
      <p:sp>
        <p:nvSpPr>
          <p:cNvPr id="7" name="Picture Placeholder 6">
            <a:extLst>
              <a:ext uri="{FF2B5EF4-FFF2-40B4-BE49-F238E27FC236}">
                <a16:creationId xmlns:a16="http://schemas.microsoft.com/office/drawing/2014/main" id="{67F8163F-D370-5C4C-500A-7D576C590BB1}"/>
              </a:ext>
              <a:ext uri="{C183D7F6-B498-43B3-948B-1728B52AA6E4}">
                <adec:decorative xmlns:adec="http://schemas.microsoft.com/office/drawing/2017/decorative" val="1"/>
              </a:ext>
            </a:extLst>
          </p:cNvPr>
          <p:cNvSpPr>
            <a:spLocks noGrp="1"/>
          </p:cNvSpPr>
          <p:nvPr>
            <p:ph type="pic" sz="quarter" idx="11" hasCustomPrompt="1"/>
          </p:nvPr>
        </p:nvSpPr>
        <p:spPr>
          <a:xfrm>
            <a:off x="1905000" y="0"/>
            <a:ext cx="10300263" cy="6870700"/>
          </a:xfrm>
          <a:custGeom>
            <a:avLst/>
            <a:gdLst>
              <a:gd name="connsiteX0" fmla="*/ 6858000 w 10287001"/>
              <a:gd name="connsiteY0" fmla="*/ 0 h 6858000"/>
              <a:gd name="connsiteX1" fmla="*/ 10287001 w 10287001"/>
              <a:gd name="connsiteY1" fmla="*/ 0 h 6858000"/>
              <a:gd name="connsiteX2" fmla="*/ 10287001 w 10287001"/>
              <a:gd name="connsiteY2" fmla="*/ 3467099 h 6858000"/>
              <a:gd name="connsiteX3" fmla="*/ 6896100 w 10287001"/>
              <a:gd name="connsiteY3" fmla="*/ 6858000 h 6858000"/>
              <a:gd name="connsiteX4" fmla="*/ 0 w 10287001"/>
              <a:gd name="connsiteY4" fmla="*/ 6858000 h 6858000"/>
              <a:gd name="connsiteX0" fmla="*/ 6858000 w 10287001"/>
              <a:gd name="connsiteY0" fmla="*/ 0 h 6858000"/>
              <a:gd name="connsiteX1" fmla="*/ 10287001 w 10287001"/>
              <a:gd name="connsiteY1" fmla="*/ 0 h 6858000"/>
              <a:gd name="connsiteX2" fmla="*/ 10287001 w 10287001"/>
              <a:gd name="connsiteY2" fmla="*/ 3467099 h 6858000"/>
              <a:gd name="connsiteX3" fmla="*/ 8636000 w 10287001"/>
              <a:gd name="connsiteY3" fmla="*/ 5080000 h 6858000"/>
              <a:gd name="connsiteX4" fmla="*/ 6896100 w 10287001"/>
              <a:gd name="connsiteY4" fmla="*/ 6858000 h 6858000"/>
              <a:gd name="connsiteX5" fmla="*/ 0 w 10287001"/>
              <a:gd name="connsiteY5" fmla="*/ 6858000 h 6858000"/>
              <a:gd name="connsiteX6" fmla="*/ 6858000 w 10287001"/>
              <a:gd name="connsiteY6" fmla="*/ 0 h 6858000"/>
              <a:gd name="connsiteX0" fmla="*/ 6858000 w 10287001"/>
              <a:gd name="connsiteY0" fmla="*/ 0 h 6870700"/>
              <a:gd name="connsiteX1" fmla="*/ 10287001 w 10287001"/>
              <a:gd name="connsiteY1" fmla="*/ 0 h 6870700"/>
              <a:gd name="connsiteX2" fmla="*/ 10287001 w 10287001"/>
              <a:gd name="connsiteY2" fmla="*/ 3467099 h 6870700"/>
              <a:gd name="connsiteX3" fmla="*/ 10274300 w 10287001"/>
              <a:gd name="connsiteY3" fmla="*/ 6870700 h 6870700"/>
              <a:gd name="connsiteX4" fmla="*/ 6896100 w 10287001"/>
              <a:gd name="connsiteY4" fmla="*/ 6858000 h 6870700"/>
              <a:gd name="connsiteX5" fmla="*/ 0 w 10287001"/>
              <a:gd name="connsiteY5" fmla="*/ 6858000 h 6870700"/>
              <a:gd name="connsiteX6" fmla="*/ 6858000 w 10287001"/>
              <a:gd name="connsiteY6" fmla="*/ 0 h 6870700"/>
              <a:gd name="connsiteX0" fmla="*/ 6858000 w 10300263"/>
              <a:gd name="connsiteY0" fmla="*/ 0 h 6870700"/>
              <a:gd name="connsiteX1" fmla="*/ 10287001 w 10300263"/>
              <a:gd name="connsiteY1" fmla="*/ 0 h 6870700"/>
              <a:gd name="connsiteX2" fmla="*/ 10287001 w 10300263"/>
              <a:gd name="connsiteY2" fmla="*/ 3467099 h 6870700"/>
              <a:gd name="connsiteX3" fmla="*/ 10299700 w 10300263"/>
              <a:gd name="connsiteY3" fmla="*/ 6870700 h 6870700"/>
              <a:gd name="connsiteX4" fmla="*/ 6896100 w 10300263"/>
              <a:gd name="connsiteY4" fmla="*/ 6858000 h 6870700"/>
              <a:gd name="connsiteX5" fmla="*/ 0 w 10300263"/>
              <a:gd name="connsiteY5" fmla="*/ 6858000 h 6870700"/>
              <a:gd name="connsiteX6" fmla="*/ 6858000 w 10300263"/>
              <a:gd name="connsiteY6" fmla="*/ 0 h 6870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00263" h="6870700">
                <a:moveTo>
                  <a:pt x="6858000" y="0"/>
                </a:moveTo>
                <a:lnTo>
                  <a:pt x="10287001" y="0"/>
                </a:lnTo>
                <a:lnTo>
                  <a:pt x="10287001" y="3467099"/>
                </a:lnTo>
                <a:cubicBezTo>
                  <a:pt x="10282767" y="4601633"/>
                  <a:pt x="10303934" y="5736166"/>
                  <a:pt x="10299700" y="6870700"/>
                </a:cubicBezTo>
                <a:lnTo>
                  <a:pt x="6896100" y="6858000"/>
                </a:lnTo>
                <a:lnTo>
                  <a:pt x="0" y="6858000"/>
                </a:lnTo>
                <a:lnTo>
                  <a:pt x="6858000" y="0"/>
                </a:lnTo>
                <a:close/>
              </a:path>
            </a:pathLst>
          </a:custGeom>
          <a:pattFill prst="dkUpDiag">
            <a:fgClr>
              <a:schemeClr val="bg1">
                <a:lumMod val="85000"/>
              </a:schemeClr>
            </a:fgClr>
            <a:bgClr>
              <a:schemeClr val="bg1"/>
            </a:bgClr>
          </a:pattFill>
        </p:spPr>
        <p:txBody>
          <a:bodyPr vert="horz" wrap="square" lIns="0" tIns="0" rIns="0" bIns="0" rtlCol="0" anchor="ctr">
            <a:noAutofit/>
          </a:bodyPr>
          <a:lstStyle>
            <a:lvl1pPr algn="ctr">
              <a:defRPr lang="en-GB"/>
            </a:lvl1pPr>
          </a:lstStyle>
          <a:p>
            <a:pPr lvl="0"/>
            <a:br>
              <a:rPr lang="en-US"/>
            </a:br>
            <a:br>
              <a:rPr lang="en-US"/>
            </a:br>
            <a:br>
              <a:rPr lang="en-US"/>
            </a:br>
            <a:br>
              <a:rPr lang="en-US"/>
            </a:br>
            <a:r>
              <a:rPr lang="en-US"/>
              <a:t>Click icon </a:t>
            </a:r>
            <a:br>
              <a:rPr lang="en-US"/>
            </a:br>
            <a:r>
              <a:rPr lang="en-US"/>
              <a:t>to add picture</a:t>
            </a:r>
            <a:endParaRPr lang="en-GB"/>
          </a:p>
        </p:txBody>
      </p:sp>
      <p:sp>
        <p:nvSpPr>
          <p:cNvPr id="4" name="Text Placeholder 16">
            <a:extLst>
              <a:ext uri="{FF2B5EF4-FFF2-40B4-BE49-F238E27FC236}">
                <a16:creationId xmlns:a16="http://schemas.microsoft.com/office/drawing/2014/main" id="{2B307F84-45B4-FBB4-1E6C-CD4B241E73D1}"/>
              </a:ext>
            </a:extLst>
          </p:cNvPr>
          <p:cNvSpPr>
            <a:spLocks noGrp="1"/>
          </p:cNvSpPr>
          <p:nvPr>
            <p:ph type="body" sz="quarter" idx="12" hasCustomPrompt="1"/>
          </p:nvPr>
        </p:nvSpPr>
        <p:spPr>
          <a:xfrm>
            <a:off x="431800" y="3132139"/>
            <a:ext cx="3851275" cy="1274763"/>
          </a:xfrm>
        </p:spPr>
        <p:txBody>
          <a:bodyPr/>
          <a:lstStyle>
            <a:lvl1pPr>
              <a:defRPr sz="2400">
                <a:solidFill>
                  <a:schemeClr val="bg1"/>
                </a:solidFill>
              </a:defRPr>
            </a:lvl1pPr>
            <a:lvl2pPr marL="0" indent="0">
              <a:buNone/>
              <a:defRPr/>
            </a:lvl2pPr>
          </a:lstStyle>
          <a:p>
            <a:pPr lvl="0"/>
            <a:r>
              <a:rPr lang="en-US"/>
              <a:t>Optional additional information</a:t>
            </a:r>
          </a:p>
        </p:txBody>
      </p:sp>
      <p:pic>
        <p:nvPicPr>
          <p:cNvPr id="5" name="Graphic 5">
            <a:extLst>
              <a:ext uri="{FF2B5EF4-FFF2-40B4-BE49-F238E27FC236}">
                <a16:creationId xmlns:a16="http://schemas.microsoft.com/office/drawing/2014/main" id="{B4C446A2-A5CA-CD71-107A-3877AC1A3F32}"/>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
        <p:nvSpPr>
          <p:cNvPr id="6" name="Classification">
            <a:extLst>
              <a:ext uri="{FF2B5EF4-FFF2-40B4-BE49-F238E27FC236}">
                <a16:creationId xmlns:a16="http://schemas.microsoft.com/office/drawing/2014/main" id="{71BA09EF-196E-15DE-A3CE-7A9E5C47A401}"/>
              </a:ext>
              <a:ext uri="{C183D7F6-B498-43B3-948B-1728B52AA6E4}">
                <adec:decorative xmlns:adec="http://schemas.microsoft.com/office/drawing/2017/decorative" val="1"/>
              </a:ext>
            </a:extLst>
          </p:cNvPr>
          <p:cNvSpPr txBox="1">
            <a:spLocks/>
          </p:cNvSpPr>
          <p:nvPr userDrawn="1"/>
        </p:nvSpPr>
        <p:spPr>
          <a:xfrm>
            <a:off x="440937" y="6251108"/>
            <a:ext cx="1660390"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effectLst/>
              </a:rPr>
              <a:t>© Ipsos B&amp;A | Doc Name | Month Year | Version # | Public | Internal/Client Use Only | Strictly Confidential</a:t>
            </a:r>
          </a:p>
        </p:txBody>
      </p:sp>
    </p:spTree>
    <p:extLst>
      <p:ext uri="{BB962C8B-B14F-4D97-AF65-F5344CB8AC3E}">
        <p14:creationId xmlns:p14="http://schemas.microsoft.com/office/powerpoint/2010/main" val="4104201419"/>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col_clear">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4F419-BE4D-C750-7148-9CE8C43FA619}"/>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3" name="TextBox 12">
            <a:extLst>
              <a:ext uri="{FF2B5EF4-FFF2-40B4-BE49-F238E27FC236}">
                <a16:creationId xmlns:a16="http://schemas.microsoft.com/office/drawing/2014/main" id="{E1CCDBCE-4D82-219C-1461-D5A253117AE4}"/>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15" name="Classification">
            <a:extLst>
              <a:ext uri="{FF2B5EF4-FFF2-40B4-BE49-F238E27FC236}">
                <a16:creationId xmlns:a16="http://schemas.microsoft.com/office/drawing/2014/main" id="{1E7C5A24-A74F-E7F8-8755-0ACC3462B3C8}"/>
              </a:ext>
              <a:ext uri="{C183D7F6-B498-43B3-948B-1728B52AA6E4}">
                <adec:decorative xmlns:adec="http://schemas.microsoft.com/office/drawing/2017/decorative" val="1"/>
              </a:ext>
            </a:extLst>
          </p:cNvPr>
          <p:cNvSpPr txBox="1">
            <a:spLocks/>
          </p:cNvSpPr>
          <p:nvPr userDrawn="1"/>
        </p:nvSpPr>
        <p:spPr>
          <a:xfrm>
            <a:off x="440938" y="6497777"/>
            <a:ext cx="566928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pic>
        <p:nvPicPr>
          <p:cNvPr id="5" name="Picture 4" descr="A blue and black logo&#10;&#10;Description automatically generated">
            <a:extLst>
              <a:ext uri="{FF2B5EF4-FFF2-40B4-BE49-F238E27FC236}">
                <a16:creationId xmlns:a16="http://schemas.microsoft.com/office/drawing/2014/main" id="{CA336890-7B30-AD64-58E8-00B2979A86B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48647" y="6289647"/>
            <a:ext cx="769246" cy="365964"/>
          </a:xfrm>
          <a:prstGeom prst="rect">
            <a:avLst/>
          </a:prstGeom>
        </p:spPr>
      </p:pic>
    </p:spTree>
    <p:extLst>
      <p:ext uri="{BB962C8B-B14F-4D97-AF65-F5344CB8AC3E}">
        <p14:creationId xmlns:p14="http://schemas.microsoft.com/office/powerpoint/2010/main" val="277275532"/>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Hanging box title layou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11884-C2D5-14CD-9848-37C5CB013EB4}"/>
              </a:ext>
            </a:extLst>
          </p:cNvPr>
          <p:cNvSpPr>
            <a:spLocks noGrp="1"/>
          </p:cNvSpPr>
          <p:nvPr>
            <p:ph type="title"/>
          </p:nvPr>
        </p:nvSpPr>
        <p:spPr>
          <a:xfrm>
            <a:off x="653142" y="701874"/>
            <a:ext cx="3149601" cy="2398773"/>
          </a:xfrm>
        </p:spPr>
        <p:txBody>
          <a:bodyPr/>
          <a:lstStyle>
            <a:lvl1pPr>
              <a:defRPr>
                <a:solidFill>
                  <a:schemeClr val="bg1"/>
                </a:solidFill>
              </a:defRPr>
            </a:lvl1pPr>
          </a:lstStyle>
          <a:p>
            <a:r>
              <a:rPr lang="en-US"/>
              <a:t>Click to edit Master title style</a:t>
            </a:r>
            <a:endParaRPr lang="en-GB"/>
          </a:p>
        </p:txBody>
      </p:sp>
    </p:spTree>
    <p:extLst>
      <p:ext uri="{BB962C8B-B14F-4D97-AF65-F5344CB8AC3E}">
        <p14:creationId xmlns:p14="http://schemas.microsoft.com/office/powerpoint/2010/main" val="3040880689"/>
      </p:ext>
    </p:extLst>
  </p:cSld>
  <p:clrMapOvr>
    <a:masterClrMapping/>
  </p:clrMapOvr>
  <p:extLst>
    <p:ext uri="{DCECCB84-F9BA-43D5-87BE-67443E8EF086}">
      <p15:sldGuideLst xmlns:p15="http://schemas.microsoft.com/office/powerpoint/2012/main"/>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anging box title and text">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11884-C2D5-14CD-9848-37C5CB013EB4}"/>
              </a:ext>
            </a:extLst>
          </p:cNvPr>
          <p:cNvSpPr>
            <a:spLocks noGrp="1"/>
          </p:cNvSpPr>
          <p:nvPr>
            <p:ph type="title"/>
          </p:nvPr>
        </p:nvSpPr>
        <p:spPr>
          <a:xfrm>
            <a:off x="653142" y="701874"/>
            <a:ext cx="3149601" cy="1825195"/>
          </a:xfrm>
        </p:spPr>
        <p:txBody>
          <a:bodyPr vert="horz" wrap="square" lIns="0" tIns="0" rIns="0" bIns="0" rtlCol="0" anchor="t">
            <a:noAutofit/>
          </a:bodyPr>
          <a:lstStyle>
            <a:lvl1pPr>
              <a:defRPr lang="en-GB" dirty="0">
                <a:solidFill>
                  <a:schemeClr val="bg1"/>
                </a:solidFill>
              </a:defRPr>
            </a:lvl1pPr>
          </a:lstStyle>
          <a:p>
            <a:pPr lvl="0"/>
            <a:r>
              <a:rPr lang="en-US"/>
              <a:t>Click to edit Master title style</a:t>
            </a:r>
            <a:endParaRPr lang="en-GB"/>
          </a:p>
        </p:txBody>
      </p:sp>
      <p:sp>
        <p:nvSpPr>
          <p:cNvPr id="3" name="Text Placeholder 3">
            <a:extLst>
              <a:ext uri="{FF2B5EF4-FFF2-40B4-BE49-F238E27FC236}">
                <a16:creationId xmlns:a16="http://schemas.microsoft.com/office/drawing/2014/main" id="{A73E53EB-3CF7-23AB-A106-C20DD2520CBC}"/>
              </a:ext>
            </a:extLst>
          </p:cNvPr>
          <p:cNvSpPr>
            <a:spLocks noGrp="1"/>
          </p:cNvSpPr>
          <p:nvPr>
            <p:ph type="body" sz="quarter" idx="10"/>
          </p:nvPr>
        </p:nvSpPr>
        <p:spPr>
          <a:xfrm>
            <a:off x="4332288" y="701675"/>
            <a:ext cx="7416800" cy="4959350"/>
          </a:xfrm>
        </p:spPr>
        <p:txBody>
          <a:bodyPr numCol="1" spcCol="288000"/>
          <a:lstStyle>
            <a:lvl1pPr>
              <a:lnSpc>
                <a:spcPct val="120000"/>
              </a:lnSpc>
              <a:spcBef>
                <a:spcPts val="400"/>
              </a:spcBef>
              <a:spcAft>
                <a:spcPts val="400"/>
              </a:spcAft>
              <a:defRPr sz="1600"/>
            </a:lvl1pPr>
            <a:lvl2pPr>
              <a:lnSpc>
                <a:spcPct val="120000"/>
              </a:lnSpc>
              <a:spcBef>
                <a:spcPts val="400"/>
              </a:spcBef>
              <a:spcAft>
                <a:spcPts val="400"/>
              </a:spcAft>
              <a:defRPr sz="1600"/>
            </a:lvl2pPr>
            <a:lvl3pPr>
              <a:lnSpc>
                <a:spcPct val="120000"/>
              </a:lnSpc>
              <a:spcBef>
                <a:spcPts val="400"/>
              </a:spcBef>
              <a:spcAft>
                <a:spcPts val="400"/>
              </a:spcAft>
              <a:defRPr sz="1600"/>
            </a:lvl3pPr>
            <a:lvl4pPr>
              <a:lnSpc>
                <a:spcPct val="120000"/>
              </a:lnSpc>
              <a:spcBef>
                <a:spcPts val="400"/>
              </a:spcBef>
              <a:spcAft>
                <a:spcPts val="400"/>
              </a:spcAft>
              <a:defRPr sz="1600"/>
            </a:lvl4pPr>
            <a:lvl5pPr>
              <a:lnSpc>
                <a:spcPct val="120000"/>
              </a:lnSpc>
              <a:spcBef>
                <a:spcPts val="400"/>
              </a:spcBef>
              <a:spcAft>
                <a:spcPts val="4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0723119"/>
      </p:ext>
    </p:extLst>
  </p:cSld>
  <p:clrMapOvr>
    <a:masterClrMapping/>
  </p:clrMapOvr>
  <p:extLst>
    <p:ext uri="{DCECCB84-F9BA-43D5-87BE-67443E8EF086}">
      <p15:sldGuideLst xmlns:p15="http://schemas.microsoft.com/office/powerpoint/2012/main"/>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3_images_3_summaries">
    <p:bg>
      <p:bgPr>
        <a:solidFill>
          <a:schemeClr val="accent1"/>
        </a:solidFill>
        <a:effectLst/>
      </p:bgPr>
    </p:bg>
    <p:spTree>
      <p:nvGrpSpPr>
        <p:cNvPr id="1" name=""/>
        <p:cNvGrpSpPr/>
        <p:nvPr/>
      </p:nvGrpSpPr>
      <p:grpSpPr>
        <a:xfrm>
          <a:off x="0" y="0"/>
          <a:ext cx="0" cy="0"/>
          <a:chOff x="0" y="0"/>
          <a:chExt cx="0" cy="0"/>
        </a:xfrm>
      </p:grpSpPr>
      <p:sp>
        <p:nvSpPr>
          <p:cNvPr id="25" name="Picture Placeholder 24">
            <a:extLst>
              <a:ext uri="{FF2B5EF4-FFF2-40B4-BE49-F238E27FC236}">
                <a16:creationId xmlns:a16="http://schemas.microsoft.com/office/drawing/2014/main" id="{F7598694-721D-C499-32B8-2559553463B9}"/>
              </a:ext>
              <a:ext uri="{C183D7F6-B498-43B3-948B-1728B52AA6E4}">
                <adec:decorative xmlns:adec="http://schemas.microsoft.com/office/drawing/2017/decorative" val="1"/>
              </a:ext>
            </a:extLst>
          </p:cNvPr>
          <p:cNvSpPr>
            <a:spLocks noGrp="1"/>
          </p:cNvSpPr>
          <p:nvPr>
            <p:ph type="pic" sz="quarter" idx="21" hasCustomPrompt="1"/>
          </p:nvPr>
        </p:nvSpPr>
        <p:spPr>
          <a:xfrm>
            <a:off x="450000" y="1792702"/>
            <a:ext cx="3524250" cy="2140354"/>
          </a:xfrm>
          <a:custGeom>
            <a:avLst/>
            <a:gdLst>
              <a:gd name="connsiteX0" fmla="*/ 0 w 3524250"/>
              <a:gd name="connsiteY0" fmla="*/ 0 h 2140354"/>
              <a:gd name="connsiteX1" fmla="*/ 3524250 w 3524250"/>
              <a:gd name="connsiteY1" fmla="*/ 0 h 2140354"/>
              <a:gd name="connsiteX2" fmla="*/ 3524250 w 3524250"/>
              <a:gd name="connsiteY2" fmla="*/ 1669718 h 2140354"/>
              <a:gd name="connsiteX3" fmla="*/ 3053614 w 3524250"/>
              <a:gd name="connsiteY3" fmla="*/ 2140354 h 2140354"/>
              <a:gd name="connsiteX4" fmla="*/ 0 w 3524250"/>
              <a:gd name="connsiteY4" fmla="*/ 2140354 h 2140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4250" h="2140354">
                <a:moveTo>
                  <a:pt x="0" y="0"/>
                </a:moveTo>
                <a:lnTo>
                  <a:pt x="3524250" y="0"/>
                </a:lnTo>
                <a:lnTo>
                  <a:pt x="3524250" y="1669718"/>
                </a:lnTo>
                <a:lnTo>
                  <a:pt x="3053614" y="2140354"/>
                </a:lnTo>
                <a:lnTo>
                  <a:pt x="0" y="2140354"/>
                </a:lnTo>
                <a:close/>
              </a:path>
            </a:pathLst>
          </a:custGeom>
          <a:pattFill prst="wdUpDiag">
            <a:fgClr>
              <a:schemeClr val="bg1">
                <a:lumMod val="95000"/>
              </a:schemeClr>
            </a:fgClr>
            <a:bgClr>
              <a:schemeClr val="bg1"/>
            </a:bgClr>
          </a:pattFill>
        </p:spPr>
        <p:txBody>
          <a:bodyPr wrap="square">
            <a:noAutofit/>
          </a:bodyPr>
          <a:lstStyle>
            <a:lvl1pPr>
              <a:defRPr/>
            </a:lvl1pPr>
          </a:lstStyle>
          <a:p>
            <a:r>
              <a:rPr lang="en-GB"/>
              <a:t>Insert image here</a:t>
            </a:r>
          </a:p>
        </p:txBody>
      </p:sp>
      <p:sp>
        <p:nvSpPr>
          <p:cNvPr id="3" name="Placeholder 1">
            <a:extLst>
              <a:ext uri="{FF2B5EF4-FFF2-40B4-BE49-F238E27FC236}">
                <a16:creationId xmlns:a16="http://schemas.microsoft.com/office/drawing/2014/main" id="{1703231E-4063-4D72-A4F3-5BF19050C303}"/>
              </a:ext>
            </a:extLst>
          </p:cNvPr>
          <p:cNvSpPr>
            <a:spLocks noGrp="1"/>
          </p:cNvSpPr>
          <p:nvPr>
            <p:ph idx="1" hasCustomPrompt="1"/>
          </p:nvPr>
        </p:nvSpPr>
        <p:spPr>
          <a:xfrm>
            <a:off x="450000" y="4113075"/>
            <a:ext cx="3524400" cy="1835288"/>
          </a:xfrm>
        </p:spPr>
        <p:txBody>
          <a:bodyPr>
            <a:noAutofit/>
          </a:bodyPr>
          <a:lstStyle>
            <a:lvl1pPr>
              <a:spcBef>
                <a:spcPts val="400"/>
              </a:spcBef>
              <a:defRPr sz="1600">
                <a:solidFill>
                  <a:schemeClr val="bg1"/>
                </a:solidFill>
              </a:defRPr>
            </a:lvl1pPr>
            <a:lvl2pPr>
              <a:spcBef>
                <a:spcPts val="400"/>
              </a:spcBef>
              <a:defRPr sz="1600">
                <a:solidFill>
                  <a:schemeClr val="bg1"/>
                </a:solidFill>
              </a:defRPr>
            </a:lvl2pPr>
            <a:lvl3pPr>
              <a:spcBef>
                <a:spcPts val="400"/>
              </a:spcBef>
              <a:defRPr sz="1600">
                <a:solidFill>
                  <a:schemeClr val="bg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2z</a:t>
            </a:r>
          </a:p>
        </p:txBody>
      </p:sp>
      <p:sp>
        <p:nvSpPr>
          <p:cNvPr id="26" name="Picture Placeholder 25">
            <a:extLst>
              <a:ext uri="{FF2B5EF4-FFF2-40B4-BE49-F238E27FC236}">
                <a16:creationId xmlns:a16="http://schemas.microsoft.com/office/drawing/2014/main" id="{D497C279-EB05-83B6-CAFE-F19E9494173D}"/>
              </a:ext>
              <a:ext uri="{C183D7F6-B498-43B3-948B-1728B52AA6E4}">
                <adec:decorative xmlns:adec="http://schemas.microsoft.com/office/drawing/2017/decorative" val="1"/>
              </a:ext>
            </a:extLst>
          </p:cNvPr>
          <p:cNvSpPr>
            <a:spLocks noGrp="1"/>
          </p:cNvSpPr>
          <p:nvPr>
            <p:ph type="pic" sz="quarter" idx="22" hasCustomPrompt="1"/>
          </p:nvPr>
        </p:nvSpPr>
        <p:spPr>
          <a:xfrm>
            <a:off x="4336915" y="1792702"/>
            <a:ext cx="3524250" cy="2140354"/>
          </a:xfrm>
          <a:custGeom>
            <a:avLst/>
            <a:gdLst>
              <a:gd name="connsiteX0" fmla="*/ 0 w 3524250"/>
              <a:gd name="connsiteY0" fmla="*/ 0 h 2140354"/>
              <a:gd name="connsiteX1" fmla="*/ 3524250 w 3524250"/>
              <a:gd name="connsiteY1" fmla="*/ 0 h 2140354"/>
              <a:gd name="connsiteX2" fmla="*/ 3524250 w 3524250"/>
              <a:gd name="connsiteY2" fmla="*/ 1669718 h 2140354"/>
              <a:gd name="connsiteX3" fmla="*/ 3053614 w 3524250"/>
              <a:gd name="connsiteY3" fmla="*/ 2140354 h 2140354"/>
              <a:gd name="connsiteX4" fmla="*/ 0 w 3524250"/>
              <a:gd name="connsiteY4" fmla="*/ 2140354 h 2140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4250" h="2140354">
                <a:moveTo>
                  <a:pt x="0" y="0"/>
                </a:moveTo>
                <a:lnTo>
                  <a:pt x="3524250" y="0"/>
                </a:lnTo>
                <a:lnTo>
                  <a:pt x="3524250" y="1669718"/>
                </a:lnTo>
                <a:lnTo>
                  <a:pt x="3053614" y="2140354"/>
                </a:lnTo>
                <a:lnTo>
                  <a:pt x="0" y="2140354"/>
                </a:lnTo>
                <a:close/>
              </a:path>
            </a:pathLst>
          </a:custGeom>
          <a:pattFill prst="wdUpDiag">
            <a:fgClr>
              <a:schemeClr val="bg1">
                <a:lumMod val="95000"/>
              </a:schemeClr>
            </a:fgClr>
            <a:bgClr>
              <a:schemeClr val="bg1"/>
            </a:bgClr>
          </a:pattFill>
        </p:spPr>
        <p:txBody>
          <a:bodyPr wrap="square">
            <a:noAutofit/>
          </a:bodyPr>
          <a:lstStyle>
            <a:lvl1pPr>
              <a:defRPr/>
            </a:lvl1pPr>
          </a:lstStyle>
          <a:p>
            <a:r>
              <a:rPr lang="en-GB"/>
              <a:t>Insert image here</a:t>
            </a:r>
          </a:p>
        </p:txBody>
      </p:sp>
      <p:sp>
        <p:nvSpPr>
          <p:cNvPr id="15" name="Placeholder 2">
            <a:extLst>
              <a:ext uri="{FF2B5EF4-FFF2-40B4-BE49-F238E27FC236}">
                <a16:creationId xmlns:a16="http://schemas.microsoft.com/office/drawing/2014/main" id="{2D6D46A2-3813-48AC-B44F-11FED09C9607}"/>
              </a:ext>
            </a:extLst>
          </p:cNvPr>
          <p:cNvSpPr>
            <a:spLocks noGrp="1"/>
          </p:cNvSpPr>
          <p:nvPr>
            <p:ph idx="24" hasCustomPrompt="1"/>
          </p:nvPr>
        </p:nvSpPr>
        <p:spPr>
          <a:xfrm>
            <a:off x="4336840" y="4113075"/>
            <a:ext cx="3524400" cy="1835288"/>
          </a:xfrm>
        </p:spPr>
        <p:txBody>
          <a:bodyPr>
            <a:noAutofit/>
          </a:bodyPr>
          <a:lstStyle>
            <a:lvl1pPr>
              <a:spcBef>
                <a:spcPts val="400"/>
              </a:spcBef>
              <a:defRPr sz="1600">
                <a:solidFill>
                  <a:schemeClr val="bg1"/>
                </a:solidFill>
              </a:defRPr>
            </a:lvl1pPr>
            <a:lvl2pPr>
              <a:spcBef>
                <a:spcPts val="400"/>
              </a:spcBef>
              <a:defRPr sz="1600">
                <a:solidFill>
                  <a:schemeClr val="bg1"/>
                </a:solidFill>
              </a:defRPr>
            </a:lvl2pPr>
            <a:lvl3pPr>
              <a:spcBef>
                <a:spcPts val="400"/>
              </a:spcBef>
              <a:defRPr sz="1600">
                <a:solidFill>
                  <a:schemeClr val="bg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7" name="Picture Placeholder 26">
            <a:extLst>
              <a:ext uri="{FF2B5EF4-FFF2-40B4-BE49-F238E27FC236}">
                <a16:creationId xmlns:a16="http://schemas.microsoft.com/office/drawing/2014/main" id="{436747DF-926E-3B9F-54BC-14918175083E}"/>
              </a:ext>
              <a:ext uri="{C183D7F6-B498-43B3-948B-1728B52AA6E4}">
                <adec:decorative xmlns:adec="http://schemas.microsoft.com/office/drawing/2017/decorative" val="1"/>
              </a:ext>
            </a:extLst>
          </p:cNvPr>
          <p:cNvSpPr>
            <a:spLocks noGrp="1"/>
          </p:cNvSpPr>
          <p:nvPr>
            <p:ph type="pic" sz="quarter" idx="23" hasCustomPrompt="1"/>
          </p:nvPr>
        </p:nvSpPr>
        <p:spPr>
          <a:xfrm>
            <a:off x="8224838" y="1792702"/>
            <a:ext cx="3524250" cy="2140354"/>
          </a:xfrm>
          <a:custGeom>
            <a:avLst/>
            <a:gdLst>
              <a:gd name="connsiteX0" fmla="*/ 0 w 3524250"/>
              <a:gd name="connsiteY0" fmla="*/ 0 h 2140354"/>
              <a:gd name="connsiteX1" fmla="*/ 3524250 w 3524250"/>
              <a:gd name="connsiteY1" fmla="*/ 0 h 2140354"/>
              <a:gd name="connsiteX2" fmla="*/ 3524250 w 3524250"/>
              <a:gd name="connsiteY2" fmla="*/ 1669718 h 2140354"/>
              <a:gd name="connsiteX3" fmla="*/ 3053614 w 3524250"/>
              <a:gd name="connsiteY3" fmla="*/ 2140354 h 2140354"/>
              <a:gd name="connsiteX4" fmla="*/ 0 w 3524250"/>
              <a:gd name="connsiteY4" fmla="*/ 2140354 h 21403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24250" h="2140354">
                <a:moveTo>
                  <a:pt x="0" y="0"/>
                </a:moveTo>
                <a:lnTo>
                  <a:pt x="3524250" y="0"/>
                </a:lnTo>
                <a:lnTo>
                  <a:pt x="3524250" y="1669718"/>
                </a:lnTo>
                <a:lnTo>
                  <a:pt x="3053614" y="2140354"/>
                </a:lnTo>
                <a:lnTo>
                  <a:pt x="0" y="2140354"/>
                </a:lnTo>
                <a:close/>
              </a:path>
            </a:pathLst>
          </a:custGeom>
          <a:pattFill prst="wdUpDiag">
            <a:fgClr>
              <a:schemeClr val="bg1">
                <a:lumMod val="95000"/>
              </a:schemeClr>
            </a:fgClr>
            <a:bgClr>
              <a:schemeClr val="bg1"/>
            </a:bgClr>
          </a:pattFill>
        </p:spPr>
        <p:txBody>
          <a:bodyPr wrap="square">
            <a:noAutofit/>
          </a:bodyPr>
          <a:lstStyle>
            <a:lvl1pPr>
              <a:defRPr/>
            </a:lvl1pPr>
          </a:lstStyle>
          <a:p>
            <a:r>
              <a:rPr lang="en-GB"/>
              <a:t>Insert image here</a:t>
            </a:r>
          </a:p>
        </p:txBody>
      </p:sp>
      <p:sp>
        <p:nvSpPr>
          <p:cNvPr id="16" name="Placeholder 3">
            <a:extLst>
              <a:ext uri="{FF2B5EF4-FFF2-40B4-BE49-F238E27FC236}">
                <a16:creationId xmlns:a16="http://schemas.microsoft.com/office/drawing/2014/main" id="{912710EB-D5BC-4555-8C11-D849D8A58199}"/>
              </a:ext>
            </a:extLst>
          </p:cNvPr>
          <p:cNvSpPr>
            <a:spLocks noGrp="1"/>
          </p:cNvSpPr>
          <p:nvPr>
            <p:ph idx="25" hasCustomPrompt="1"/>
          </p:nvPr>
        </p:nvSpPr>
        <p:spPr>
          <a:xfrm>
            <a:off x="8224838" y="4113075"/>
            <a:ext cx="3524400" cy="1835288"/>
          </a:xfrm>
        </p:spPr>
        <p:txBody>
          <a:bodyPr>
            <a:noAutofit/>
          </a:bodyPr>
          <a:lstStyle>
            <a:lvl1pPr>
              <a:spcBef>
                <a:spcPts val="400"/>
              </a:spcBef>
              <a:defRPr sz="1600">
                <a:solidFill>
                  <a:schemeClr val="bg1"/>
                </a:solidFill>
              </a:defRPr>
            </a:lvl1pPr>
            <a:lvl2pPr>
              <a:spcBef>
                <a:spcPts val="400"/>
              </a:spcBef>
              <a:defRPr sz="1600">
                <a:solidFill>
                  <a:schemeClr val="bg1"/>
                </a:solidFill>
              </a:defRPr>
            </a:lvl2pPr>
            <a:lvl3pPr>
              <a:spcBef>
                <a:spcPts val="400"/>
              </a:spcBef>
              <a:defRPr sz="1600">
                <a:solidFill>
                  <a:schemeClr val="bg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1">
            <a:extLst>
              <a:ext uri="{FF2B5EF4-FFF2-40B4-BE49-F238E27FC236}">
                <a16:creationId xmlns:a16="http://schemas.microsoft.com/office/drawing/2014/main" id="{B9379921-B222-AEF2-4C24-F79AEBA1BF84}"/>
              </a:ext>
            </a:extLst>
          </p:cNvPr>
          <p:cNvSpPr>
            <a:spLocks noGrp="1"/>
          </p:cNvSpPr>
          <p:nvPr>
            <p:ph type="title"/>
          </p:nvPr>
        </p:nvSpPr>
        <p:spPr/>
        <p:txBody>
          <a:bodyPr vert="horz" wrap="square" lIns="0" tIns="0" rIns="0" bIns="0" rtlCol="0" anchor="b">
            <a:noAutofit/>
          </a:bodyPr>
          <a:lstStyle>
            <a:lvl1pPr>
              <a:defRPr lang="en-GB" dirty="0">
                <a:solidFill>
                  <a:schemeClr val="bg1"/>
                </a:solidFill>
              </a:defRPr>
            </a:lvl1pPr>
          </a:lstStyle>
          <a:p>
            <a:pPr lvl="0"/>
            <a:r>
              <a:rPr lang="en-US"/>
              <a:t>Click to edit Master title style</a:t>
            </a:r>
            <a:endParaRPr lang="en-GB"/>
          </a:p>
        </p:txBody>
      </p:sp>
      <p:sp>
        <p:nvSpPr>
          <p:cNvPr id="18" name="TextBox 17">
            <a:extLst>
              <a:ext uri="{FF2B5EF4-FFF2-40B4-BE49-F238E27FC236}">
                <a16:creationId xmlns:a16="http://schemas.microsoft.com/office/drawing/2014/main" id="{CDC93700-768F-F0BD-FFA2-5E2889AAB11B}"/>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4" name="Classification">
            <a:extLst>
              <a:ext uri="{FF2B5EF4-FFF2-40B4-BE49-F238E27FC236}">
                <a16:creationId xmlns:a16="http://schemas.microsoft.com/office/drawing/2014/main" id="{7BC3E079-CD4E-AFD3-AEB4-D1848C22C062}"/>
              </a:ext>
              <a:ext uri="{C183D7F6-B498-43B3-948B-1728B52AA6E4}">
                <adec:decorative xmlns:adec="http://schemas.microsoft.com/office/drawing/2017/decorative" val="1"/>
              </a:ext>
            </a:extLst>
          </p:cNvPr>
          <p:cNvSpPr txBox="1">
            <a:spLocks/>
          </p:cNvSpPr>
          <p:nvPr userDrawn="1"/>
        </p:nvSpPr>
        <p:spPr>
          <a:xfrm>
            <a:off x="440938" y="6488640"/>
            <a:ext cx="566928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pic>
        <p:nvPicPr>
          <p:cNvPr id="9" name="Picture 8" descr="A blue and black logo&#10;&#10;Description automatically generated">
            <a:extLst>
              <a:ext uri="{FF2B5EF4-FFF2-40B4-BE49-F238E27FC236}">
                <a16:creationId xmlns:a16="http://schemas.microsoft.com/office/drawing/2014/main" id="{D586BCB2-5E4B-C80B-0985-C35798308C0A}"/>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48647" y="6289647"/>
            <a:ext cx="769246" cy="365964"/>
          </a:xfrm>
          <a:prstGeom prst="rect">
            <a:avLst/>
          </a:prstGeom>
        </p:spPr>
      </p:pic>
    </p:spTree>
    <p:extLst>
      <p:ext uri="{BB962C8B-B14F-4D97-AF65-F5344CB8AC3E}">
        <p14:creationId xmlns:p14="http://schemas.microsoft.com/office/powerpoint/2010/main" val="2763795101"/>
      </p:ext>
    </p:extLst>
  </p:cSld>
  <p:clrMapOvr>
    <a:masterClrMapping/>
  </p:clrMapOvr>
  <p:extLst>
    <p:ext uri="{DCECCB84-F9BA-43D5-87BE-67443E8EF086}">
      <p15:sldGuideLst xmlns:p15="http://schemas.microsoft.com/office/powerpoint/2012/main">
        <p15:guide id="8" orient="horz" pos="4320">
          <p15:clr>
            <a:srgbClr val="F26B43"/>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4_col_4_images_with commentary">
    <p:bg>
      <p:bgPr>
        <a:solidFill>
          <a:schemeClr val="accent1"/>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855C23FA-A39C-47E2-B32E-D31B7F81F736}"/>
              </a:ext>
            </a:extLst>
          </p:cNvPr>
          <p:cNvSpPr>
            <a:spLocks noGrp="1"/>
          </p:cNvSpPr>
          <p:nvPr>
            <p:ph type="title"/>
          </p:nvPr>
        </p:nvSpPr>
        <p:spPr/>
        <p:txBody>
          <a:bodyPr vert="horz" wrap="square" lIns="0" tIns="0" rIns="0" bIns="0" rtlCol="0" anchor="b">
            <a:noAutofit/>
          </a:bodyPr>
          <a:lstStyle>
            <a:lvl1pPr>
              <a:defRPr lang="en-GB" dirty="0">
                <a:solidFill>
                  <a:schemeClr val="bg1"/>
                </a:solidFill>
              </a:defRPr>
            </a:lvl1pPr>
          </a:lstStyle>
          <a:p>
            <a:pPr lvl="0"/>
            <a:r>
              <a:rPr lang="en-US"/>
              <a:t>Click to edit Master title style</a:t>
            </a:r>
            <a:endParaRPr lang="en-GB"/>
          </a:p>
        </p:txBody>
      </p:sp>
      <p:sp>
        <p:nvSpPr>
          <p:cNvPr id="20" name="Picture Placeholder 19">
            <a:extLst>
              <a:ext uri="{FF2B5EF4-FFF2-40B4-BE49-F238E27FC236}">
                <a16:creationId xmlns:a16="http://schemas.microsoft.com/office/drawing/2014/main" id="{BD5D8EA5-7317-FA5E-316E-1D3D71DF6AAB}"/>
              </a:ext>
              <a:ext uri="{C183D7F6-B498-43B3-948B-1728B52AA6E4}">
                <adec:decorative xmlns:adec="http://schemas.microsoft.com/office/drawing/2017/decorative" val="1"/>
              </a:ext>
            </a:extLst>
          </p:cNvPr>
          <p:cNvSpPr>
            <a:spLocks noGrp="1"/>
          </p:cNvSpPr>
          <p:nvPr>
            <p:ph type="pic" sz="quarter" idx="21" hasCustomPrompt="1"/>
          </p:nvPr>
        </p:nvSpPr>
        <p:spPr>
          <a:xfrm>
            <a:off x="457635" y="1827015"/>
            <a:ext cx="2563200" cy="2183266"/>
          </a:xfrm>
          <a:custGeom>
            <a:avLst/>
            <a:gdLst>
              <a:gd name="connsiteX0" fmla="*/ 0 w 2563200"/>
              <a:gd name="connsiteY0" fmla="*/ 0 h 2183266"/>
              <a:gd name="connsiteX1" fmla="*/ 2563200 w 2563200"/>
              <a:gd name="connsiteY1" fmla="*/ 0 h 2183266"/>
              <a:gd name="connsiteX2" fmla="*/ 2563200 w 2563200"/>
              <a:gd name="connsiteY2" fmla="*/ 1868011 h 2183266"/>
              <a:gd name="connsiteX3" fmla="*/ 2247945 w 2563200"/>
              <a:gd name="connsiteY3" fmla="*/ 2183266 h 2183266"/>
              <a:gd name="connsiteX4" fmla="*/ 0 w 2563200"/>
              <a:gd name="connsiteY4" fmla="*/ 2183266 h 2183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200" h="2183266">
                <a:moveTo>
                  <a:pt x="0" y="0"/>
                </a:moveTo>
                <a:lnTo>
                  <a:pt x="2563200" y="0"/>
                </a:lnTo>
                <a:lnTo>
                  <a:pt x="2563200" y="1868011"/>
                </a:lnTo>
                <a:lnTo>
                  <a:pt x="2247945" y="2183266"/>
                </a:lnTo>
                <a:lnTo>
                  <a:pt x="0" y="2183266"/>
                </a:lnTo>
                <a:close/>
              </a:path>
            </a:pathLst>
          </a:custGeom>
          <a:pattFill prst="wdUpDiag">
            <a:fgClr>
              <a:schemeClr val="bg1">
                <a:lumMod val="95000"/>
              </a:schemeClr>
            </a:fgClr>
            <a:bgClr>
              <a:schemeClr val="bg1"/>
            </a:bgClr>
          </a:pattFill>
        </p:spPr>
        <p:txBody>
          <a:bodyPr wrap="square">
            <a:noAutofit/>
          </a:bodyPr>
          <a:lstStyle>
            <a:lvl1pPr>
              <a:defRPr>
                <a:solidFill>
                  <a:schemeClr val="tx1"/>
                </a:solidFill>
                <a:latin typeface="+mn-lt"/>
              </a:defRPr>
            </a:lvl1pPr>
          </a:lstStyle>
          <a:p>
            <a:r>
              <a:rPr lang="en-GB"/>
              <a:t> </a:t>
            </a:r>
          </a:p>
        </p:txBody>
      </p:sp>
      <p:sp>
        <p:nvSpPr>
          <p:cNvPr id="28" name="Text Box 1">
            <a:extLst>
              <a:ext uri="{FF2B5EF4-FFF2-40B4-BE49-F238E27FC236}">
                <a16:creationId xmlns:a16="http://schemas.microsoft.com/office/drawing/2014/main" id="{A4FE8203-E4D0-7D71-9DAB-DCD79DF29458}"/>
              </a:ext>
            </a:extLst>
          </p:cNvPr>
          <p:cNvSpPr>
            <a:spLocks noGrp="1"/>
          </p:cNvSpPr>
          <p:nvPr>
            <p:ph type="body" sz="quarter" idx="26"/>
          </p:nvPr>
        </p:nvSpPr>
        <p:spPr>
          <a:xfrm>
            <a:off x="490148" y="4165598"/>
            <a:ext cx="2563812" cy="1495427"/>
          </a:xfrm>
        </p:spPr>
        <p:txBody>
          <a:bodyPr/>
          <a:lstStyle>
            <a:lvl1pPr>
              <a:lnSpc>
                <a:spcPct val="100000"/>
              </a:lnSpc>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29" name="Text Box 2">
            <a:extLst>
              <a:ext uri="{FF2B5EF4-FFF2-40B4-BE49-F238E27FC236}">
                <a16:creationId xmlns:a16="http://schemas.microsoft.com/office/drawing/2014/main" id="{3893695E-4514-8C5C-A541-ACC2C0140DD6}"/>
              </a:ext>
            </a:extLst>
          </p:cNvPr>
          <p:cNvSpPr>
            <a:spLocks noGrp="1"/>
          </p:cNvSpPr>
          <p:nvPr>
            <p:ph type="body" sz="quarter" idx="27"/>
          </p:nvPr>
        </p:nvSpPr>
        <p:spPr>
          <a:xfrm>
            <a:off x="3388265" y="4165598"/>
            <a:ext cx="2563812" cy="1495427"/>
          </a:xfrm>
        </p:spPr>
        <p:txBody>
          <a:bodyPr/>
          <a:lstStyle>
            <a:lvl1pPr>
              <a:lnSpc>
                <a:spcPct val="100000"/>
              </a:lnSpc>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30" name="Text Box 3">
            <a:extLst>
              <a:ext uri="{FF2B5EF4-FFF2-40B4-BE49-F238E27FC236}">
                <a16:creationId xmlns:a16="http://schemas.microsoft.com/office/drawing/2014/main" id="{E6E126AC-28F0-4A7D-DC28-46188F46FAA7}"/>
              </a:ext>
            </a:extLst>
          </p:cNvPr>
          <p:cNvSpPr>
            <a:spLocks noGrp="1"/>
          </p:cNvSpPr>
          <p:nvPr>
            <p:ph type="body" sz="quarter" idx="28"/>
          </p:nvPr>
        </p:nvSpPr>
        <p:spPr>
          <a:xfrm>
            <a:off x="6284913" y="4165598"/>
            <a:ext cx="2563812" cy="1495427"/>
          </a:xfrm>
        </p:spPr>
        <p:txBody>
          <a:bodyPr/>
          <a:lstStyle>
            <a:lvl1pPr>
              <a:lnSpc>
                <a:spcPct val="100000"/>
              </a:lnSpc>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31" name="Text Box 4">
            <a:extLst>
              <a:ext uri="{FF2B5EF4-FFF2-40B4-BE49-F238E27FC236}">
                <a16:creationId xmlns:a16="http://schemas.microsoft.com/office/drawing/2014/main" id="{9A2242AD-0A81-133A-985E-D1CF4585102C}"/>
              </a:ext>
            </a:extLst>
          </p:cNvPr>
          <p:cNvSpPr>
            <a:spLocks noGrp="1"/>
          </p:cNvSpPr>
          <p:nvPr>
            <p:ph type="body" sz="quarter" idx="29"/>
          </p:nvPr>
        </p:nvSpPr>
        <p:spPr>
          <a:xfrm>
            <a:off x="9170020" y="4151084"/>
            <a:ext cx="2563812" cy="1495427"/>
          </a:xfrm>
        </p:spPr>
        <p:txBody>
          <a:bodyPr/>
          <a:lstStyle>
            <a:lvl1pPr>
              <a:lnSpc>
                <a:spcPct val="100000"/>
              </a:lnSpc>
              <a:defRPr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Click to edit Master text styles</a:t>
            </a:r>
          </a:p>
        </p:txBody>
      </p:sp>
      <p:sp>
        <p:nvSpPr>
          <p:cNvPr id="16" name="TextBox 15">
            <a:extLst>
              <a:ext uri="{FF2B5EF4-FFF2-40B4-BE49-F238E27FC236}">
                <a16:creationId xmlns:a16="http://schemas.microsoft.com/office/drawing/2014/main" id="{0B10E05C-FACD-735A-D8B6-65B787A7C515}"/>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18" name="Classification">
            <a:extLst>
              <a:ext uri="{FF2B5EF4-FFF2-40B4-BE49-F238E27FC236}">
                <a16:creationId xmlns:a16="http://schemas.microsoft.com/office/drawing/2014/main" id="{2155CA54-02B7-79F0-5516-A0D416D045E4}"/>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sp>
        <p:nvSpPr>
          <p:cNvPr id="21" name="Picture Placeholder 20">
            <a:extLst>
              <a:ext uri="{FF2B5EF4-FFF2-40B4-BE49-F238E27FC236}">
                <a16:creationId xmlns:a16="http://schemas.microsoft.com/office/drawing/2014/main" id="{4216BF9A-6BA6-35A3-FAD8-E4C7E65B2AA3}"/>
              </a:ext>
              <a:ext uri="{C183D7F6-B498-43B3-948B-1728B52AA6E4}">
                <adec:decorative xmlns:adec="http://schemas.microsoft.com/office/drawing/2017/decorative" val="1"/>
              </a:ext>
            </a:extLst>
          </p:cNvPr>
          <p:cNvSpPr>
            <a:spLocks noGrp="1"/>
          </p:cNvSpPr>
          <p:nvPr>
            <p:ph type="pic" sz="quarter" idx="30" hasCustomPrompt="1"/>
          </p:nvPr>
        </p:nvSpPr>
        <p:spPr>
          <a:xfrm>
            <a:off x="3361349" y="1827015"/>
            <a:ext cx="2563200" cy="2183266"/>
          </a:xfrm>
          <a:custGeom>
            <a:avLst/>
            <a:gdLst>
              <a:gd name="connsiteX0" fmla="*/ 0 w 2563200"/>
              <a:gd name="connsiteY0" fmla="*/ 0 h 2183266"/>
              <a:gd name="connsiteX1" fmla="*/ 2563200 w 2563200"/>
              <a:gd name="connsiteY1" fmla="*/ 0 h 2183266"/>
              <a:gd name="connsiteX2" fmla="*/ 2563200 w 2563200"/>
              <a:gd name="connsiteY2" fmla="*/ 1868011 h 2183266"/>
              <a:gd name="connsiteX3" fmla="*/ 2247945 w 2563200"/>
              <a:gd name="connsiteY3" fmla="*/ 2183266 h 2183266"/>
              <a:gd name="connsiteX4" fmla="*/ 0 w 2563200"/>
              <a:gd name="connsiteY4" fmla="*/ 2183266 h 2183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200" h="2183266">
                <a:moveTo>
                  <a:pt x="0" y="0"/>
                </a:moveTo>
                <a:lnTo>
                  <a:pt x="2563200" y="0"/>
                </a:lnTo>
                <a:lnTo>
                  <a:pt x="2563200" y="1868011"/>
                </a:lnTo>
                <a:lnTo>
                  <a:pt x="2247945" y="2183266"/>
                </a:lnTo>
                <a:lnTo>
                  <a:pt x="0" y="2183266"/>
                </a:lnTo>
                <a:close/>
              </a:path>
            </a:pathLst>
          </a:custGeom>
          <a:pattFill prst="wdUpDiag">
            <a:fgClr>
              <a:schemeClr val="bg1">
                <a:lumMod val="95000"/>
              </a:schemeClr>
            </a:fgClr>
            <a:bgClr>
              <a:schemeClr val="bg1"/>
            </a:bgClr>
          </a:pattFill>
        </p:spPr>
        <p:txBody>
          <a:bodyPr wrap="square">
            <a:noAutofit/>
          </a:bodyPr>
          <a:lstStyle>
            <a:lvl1pPr>
              <a:defRPr>
                <a:solidFill>
                  <a:schemeClr val="tx1"/>
                </a:solidFill>
                <a:latin typeface="+mn-lt"/>
              </a:defRPr>
            </a:lvl1pPr>
          </a:lstStyle>
          <a:p>
            <a:r>
              <a:rPr lang="en-GB"/>
              <a:t> </a:t>
            </a:r>
          </a:p>
        </p:txBody>
      </p:sp>
      <p:sp>
        <p:nvSpPr>
          <p:cNvPr id="22" name="Picture Placeholder 21">
            <a:extLst>
              <a:ext uri="{FF2B5EF4-FFF2-40B4-BE49-F238E27FC236}">
                <a16:creationId xmlns:a16="http://schemas.microsoft.com/office/drawing/2014/main" id="{FC92A1A9-8935-05F9-478C-509E31A7C350}"/>
              </a:ext>
              <a:ext uri="{C183D7F6-B498-43B3-948B-1728B52AA6E4}">
                <adec:decorative xmlns:adec="http://schemas.microsoft.com/office/drawing/2017/decorative" val="1"/>
              </a:ext>
            </a:extLst>
          </p:cNvPr>
          <p:cNvSpPr>
            <a:spLocks noGrp="1"/>
          </p:cNvSpPr>
          <p:nvPr>
            <p:ph type="pic" sz="quarter" idx="31" hasCustomPrompt="1"/>
          </p:nvPr>
        </p:nvSpPr>
        <p:spPr>
          <a:xfrm>
            <a:off x="6265063" y="1827015"/>
            <a:ext cx="2563200" cy="2183266"/>
          </a:xfrm>
          <a:custGeom>
            <a:avLst/>
            <a:gdLst>
              <a:gd name="connsiteX0" fmla="*/ 0 w 2563200"/>
              <a:gd name="connsiteY0" fmla="*/ 0 h 2183266"/>
              <a:gd name="connsiteX1" fmla="*/ 2563200 w 2563200"/>
              <a:gd name="connsiteY1" fmla="*/ 0 h 2183266"/>
              <a:gd name="connsiteX2" fmla="*/ 2563200 w 2563200"/>
              <a:gd name="connsiteY2" fmla="*/ 1868011 h 2183266"/>
              <a:gd name="connsiteX3" fmla="*/ 2247945 w 2563200"/>
              <a:gd name="connsiteY3" fmla="*/ 2183266 h 2183266"/>
              <a:gd name="connsiteX4" fmla="*/ 0 w 2563200"/>
              <a:gd name="connsiteY4" fmla="*/ 2183266 h 2183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200" h="2183266">
                <a:moveTo>
                  <a:pt x="0" y="0"/>
                </a:moveTo>
                <a:lnTo>
                  <a:pt x="2563200" y="0"/>
                </a:lnTo>
                <a:lnTo>
                  <a:pt x="2563200" y="1868011"/>
                </a:lnTo>
                <a:lnTo>
                  <a:pt x="2247945" y="2183266"/>
                </a:lnTo>
                <a:lnTo>
                  <a:pt x="0" y="2183266"/>
                </a:lnTo>
                <a:close/>
              </a:path>
            </a:pathLst>
          </a:custGeom>
          <a:pattFill prst="wdUpDiag">
            <a:fgClr>
              <a:schemeClr val="bg1">
                <a:lumMod val="95000"/>
              </a:schemeClr>
            </a:fgClr>
            <a:bgClr>
              <a:schemeClr val="bg1"/>
            </a:bgClr>
          </a:pattFill>
        </p:spPr>
        <p:txBody>
          <a:bodyPr wrap="square">
            <a:noAutofit/>
          </a:bodyPr>
          <a:lstStyle>
            <a:lvl1pPr>
              <a:defRPr>
                <a:solidFill>
                  <a:schemeClr val="tx1"/>
                </a:solidFill>
                <a:latin typeface="+mn-lt"/>
              </a:defRPr>
            </a:lvl1pPr>
          </a:lstStyle>
          <a:p>
            <a:r>
              <a:rPr lang="en-GB"/>
              <a:t> </a:t>
            </a:r>
          </a:p>
        </p:txBody>
      </p:sp>
      <p:sp>
        <p:nvSpPr>
          <p:cNvPr id="23" name="Picture Placeholder 22">
            <a:extLst>
              <a:ext uri="{FF2B5EF4-FFF2-40B4-BE49-F238E27FC236}">
                <a16:creationId xmlns:a16="http://schemas.microsoft.com/office/drawing/2014/main" id="{C90786FC-B649-5DE3-D2C4-49F260FE2D9B}"/>
              </a:ext>
              <a:ext uri="{C183D7F6-B498-43B3-948B-1728B52AA6E4}">
                <adec:decorative xmlns:adec="http://schemas.microsoft.com/office/drawing/2017/decorative" val="1"/>
              </a:ext>
            </a:extLst>
          </p:cNvPr>
          <p:cNvSpPr>
            <a:spLocks noGrp="1"/>
          </p:cNvSpPr>
          <p:nvPr>
            <p:ph type="pic" sz="quarter" idx="32" hasCustomPrompt="1"/>
          </p:nvPr>
        </p:nvSpPr>
        <p:spPr>
          <a:xfrm>
            <a:off x="9168776" y="1827015"/>
            <a:ext cx="2563200" cy="2183266"/>
          </a:xfrm>
          <a:custGeom>
            <a:avLst/>
            <a:gdLst>
              <a:gd name="connsiteX0" fmla="*/ 0 w 2563200"/>
              <a:gd name="connsiteY0" fmla="*/ 0 h 2183266"/>
              <a:gd name="connsiteX1" fmla="*/ 2563200 w 2563200"/>
              <a:gd name="connsiteY1" fmla="*/ 0 h 2183266"/>
              <a:gd name="connsiteX2" fmla="*/ 2563200 w 2563200"/>
              <a:gd name="connsiteY2" fmla="*/ 1868011 h 2183266"/>
              <a:gd name="connsiteX3" fmla="*/ 2247945 w 2563200"/>
              <a:gd name="connsiteY3" fmla="*/ 2183266 h 2183266"/>
              <a:gd name="connsiteX4" fmla="*/ 0 w 2563200"/>
              <a:gd name="connsiteY4" fmla="*/ 2183266 h 218326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3200" h="2183266">
                <a:moveTo>
                  <a:pt x="0" y="0"/>
                </a:moveTo>
                <a:lnTo>
                  <a:pt x="2563200" y="0"/>
                </a:lnTo>
                <a:lnTo>
                  <a:pt x="2563200" y="1868011"/>
                </a:lnTo>
                <a:lnTo>
                  <a:pt x="2247945" y="2183266"/>
                </a:lnTo>
                <a:lnTo>
                  <a:pt x="0" y="2183266"/>
                </a:lnTo>
                <a:close/>
              </a:path>
            </a:pathLst>
          </a:custGeom>
          <a:pattFill prst="wdUpDiag">
            <a:fgClr>
              <a:schemeClr val="bg1">
                <a:lumMod val="95000"/>
              </a:schemeClr>
            </a:fgClr>
            <a:bgClr>
              <a:schemeClr val="bg1"/>
            </a:bgClr>
          </a:pattFill>
        </p:spPr>
        <p:txBody>
          <a:bodyPr wrap="square">
            <a:noAutofit/>
          </a:bodyPr>
          <a:lstStyle>
            <a:lvl1pPr>
              <a:defRPr>
                <a:solidFill>
                  <a:schemeClr val="tx1"/>
                </a:solidFill>
                <a:latin typeface="+mn-lt"/>
              </a:defRPr>
            </a:lvl1pPr>
          </a:lstStyle>
          <a:p>
            <a:r>
              <a:rPr lang="en-GB"/>
              <a:t> </a:t>
            </a:r>
          </a:p>
        </p:txBody>
      </p:sp>
      <p:pic>
        <p:nvPicPr>
          <p:cNvPr id="6" name="Picture 5" descr="A blue and black logo&#10;&#10;Description automatically generated">
            <a:extLst>
              <a:ext uri="{FF2B5EF4-FFF2-40B4-BE49-F238E27FC236}">
                <a16:creationId xmlns:a16="http://schemas.microsoft.com/office/drawing/2014/main" id="{BC24F385-A3D0-1729-5B80-085E1FC35AD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48647" y="6289647"/>
            <a:ext cx="769246" cy="365964"/>
          </a:xfrm>
          <a:prstGeom prst="rect">
            <a:avLst/>
          </a:prstGeom>
        </p:spPr>
      </p:pic>
    </p:spTree>
    <p:extLst>
      <p:ext uri="{BB962C8B-B14F-4D97-AF65-F5344CB8AC3E}">
        <p14:creationId xmlns:p14="http://schemas.microsoft.com/office/powerpoint/2010/main" val="3261358349"/>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1_Single column layout">
    <p:bg>
      <p:bgPr>
        <a:solidFill>
          <a:schemeClr val="accent1"/>
        </a:solidFill>
        <a:effectLst/>
      </p:bgPr>
    </p:bg>
    <p:spTree>
      <p:nvGrpSpPr>
        <p:cNvPr id="1" name=""/>
        <p:cNvGrpSpPr/>
        <p:nvPr/>
      </p:nvGrpSpPr>
      <p:grpSpPr>
        <a:xfrm>
          <a:off x="0" y="0"/>
          <a:ext cx="0" cy="0"/>
          <a:chOff x="0" y="0"/>
          <a:chExt cx="0" cy="0"/>
        </a:xfrm>
      </p:grpSpPr>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450000" y="1808163"/>
            <a:ext cx="11299088" cy="3861312"/>
          </a:xfrm>
        </p:spPr>
        <p:txBody>
          <a:bodyPr numCol="1" spcCol="288000">
            <a:noAutofit/>
          </a:bodyPr>
          <a:lstStyle>
            <a:lvl1pPr>
              <a:spcBef>
                <a:spcPts val="400"/>
              </a:spcBef>
              <a:defRPr sz="1800">
                <a:solidFill>
                  <a:schemeClr val="bg1"/>
                </a:solidFill>
              </a:defRPr>
            </a:lvl1pPr>
            <a:lvl2pPr>
              <a:spcBef>
                <a:spcPts val="400"/>
              </a:spcBef>
              <a:defRPr sz="1800">
                <a:solidFill>
                  <a:schemeClr val="bg1"/>
                </a:solidFill>
              </a:defRPr>
            </a:lvl2pPr>
            <a:lvl3pPr>
              <a:spcBef>
                <a:spcPts val="400"/>
              </a:spcBef>
              <a:defRPr sz="1800">
                <a:solidFill>
                  <a:schemeClr val="bg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1">
            <a:extLst>
              <a:ext uri="{FF2B5EF4-FFF2-40B4-BE49-F238E27FC236}">
                <a16:creationId xmlns:a16="http://schemas.microsoft.com/office/drawing/2014/main" id="{931429DE-4D63-DCEA-0E6E-B1E263115B2B}"/>
              </a:ext>
            </a:extLst>
          </p:cNvPr>
          <p:cNvSpPr>
            <a:spLocks noGrp="1"/>
          </p:cNvSpPr>
          <p:nvPr>
            <p:ph type="title" hasCustomPrompt="1"/>
          </p:nvPr>
        </p:nvSpPr>
        <p:spPr/>
        <p:txBody>
          <a:bodyPr vert="horz" wrap="square" lIns="0" tIns="0" rIns="0" bIns="0" rtlCol="0" anchor="b">
            <a:noAutofit/>
          </a:bodyPr>
          <a:lstStyle>
            <a:lvl1pPr>
              <a:defRPr lang="en-GB" dirty="0">
                <a:solidFill>
                  <a:schemeClr val="bg1"/>
                </a:solidFill>
              </a:defRPr>
            </a:lvl1pPr>
          </a:lstStyle>
          <a:p>
            <a:pPr lvl="0"/>
            <a:r>
              <a:rPr lang="en-US"/>
              <a:t>Single column layout</a:t>
            </a:r>
            <a:endParaRPr lang="en-GB"/>
          </a:p>
        </p:txBody>
      </p:sp>
      <p:sp>
        <p:nvSpPr>
          <p:cNvPr id="13" name="TextBox 12">
            <a:extLst>
              <a:ext uri="{FF2B5EF4-FFF2-40B4-BE49-F238E27FC236}">
                <a16:creationId xmlns:a16="http://schemas.microsoft.com/office/drawing/2014/main" id="{33AA7685-C79C-C21F-A344-32CC624F8F20}"/>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4" name="Classification">
            <a:extLst>
              <a:ext uri="{FF2B5EF4-FFF2-40B4-BE49-F238E27FC236}">
                <a16:creationId xmlns:a16="http://schemas.microsoft.com/office/drawing/2014/main" id="{50F97186-9DC6-76C8-D496-77920798F0EB}"/>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pic>
        <p:nvPicPr>
          <p:cNvPr id="7" name="Picture 6" descr="A blue and black logo&#10;&#10;Description automatically generated">
            <a:extLst>
              <a:ext uri="{FF2B5EF4-FFF2-40B4-BE49-F238E27FC236}">
                <a16:creationId xmlns:a16="http://schemas.microsoft.com/office/drawing/2014/main" id="{450F9072-0FD6-81F3-76D3-7F95C2AB7EC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48647" y="6289647"/>
            <a:ext cx="769246" cy="365964"/>
          </a:xfrm>
          <a:prstGeom prst="rect">
            <a:avLst/>
          </a:prstGeom>
        </p:spPr>
      </p:pic>
    </p:spTree>
    <p:extLst>
      <p:ext uri="{BB962C8B-B14F-4D97-AF65-F5344CB8AC3E}">
        <p14:creationId xmlns:p14="http://schemas.microsoft.com/office/powerpoint/2010/main" val="3622597120"/>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Hanging side pan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8339B-491C-FFB1-1D03-FBEC566DAE79}"/>
              </a:ext>
            </a:extLst>
          </p:cNvPr>
          <p:cNvSpPr>
            <a:spLocks noGrp="1"/>
          </p:cNvSpPr>
          <p:nvPr>
            <p:ph type="title"/>
          </p:nvPr>
        </p:nvSpPr>
        <p:spPr>
          <a:xfrm>
            <a:off x="442913" y="701874"/>
            <a:ext cx="2598737" cy="2872599"/>
          </a:xfrm>
        </p:spPr>
        <p:txBody>
          <a:bodyPr/>
          <a:lstStyle/>
          <a:p>
            <a:r>
              <a:rPr lang="en-US"/>
              <a:t>Click to edit Master title style</a:t>
            </a:r>
            <a:endParaRPr lang="en-GB"/>
          </a:p>
        </p:txBody>
      </p:sp>
      <p:sp>
        <p:nvSpPr>
          <p:cNvPr id="4" name="Text Placeholder 3">
            <a:extLst>
              <a:ext uri="{FF2B5EF4-FFF2-40B4-BE49-F238E27FC236}">
                <a16:creationId xmlns:a16="http://schemas.microsoft.com/office/drawing/2014/main" id="{C52FEDE2-F5A1-7181-F7EE-8B93838D0D13}"/>
              </a:ext>
            </a:extLst>
          </p:cNvPr>
          <p:cNvSpPr>
            <a:spLocks noGrp="1"/>
          </p:cNvSpPr>
          <p:nvPr>
            <p:ph type="body" sz="quarter" idx="10"/>
          </p:nvPr>
        </p:nvSpPr>
        <p:spPr>
          <a:xfrm>
            <a:off x="3355975" y="701675"/>
            <a:ext cx="8393113" cy="4959350"/>
          </a:xfrm>
        </p:spPr>
        <p:txBody>
          <a:bodyPr numCol="1" spcCol="288000"/>
          <a:lstStyle>
            <a:lvl1pPr>
              <a:lnSpc>
                <a:spcPct val="120000"/>
              </a:lnSpc>
              <a:spcBef>
                <a:spcPts val="400"/>
              </a:spcBef>
              <a:spcAft>
                <a:spcPts val="400"/>
              </a:spcAft>
              <a:defRPr sz="1600"/>
            </a:lvl1pPr>
            <a:lvl2pPr>
              <a:lnSpc>
                <a:spcPct val="120000"/>
              </a:lnSpc>
              <a:spcBef>
                <a:spcPts val="400"/>
              </a:spcBef>
              <a:spcAft>
                <a:spcPts val="400"/>
              </a:spcAft>
              <a:defRPr sz="1600"/>
            </a:lvl2pPr>
            <a:lvl3pPr>
              <a:lnSpc>
                <a:spcPct val="120000"/>
              </a:lnSpc>
              <a:spcBef>
                <a:spcPts val="400"/>
              </a:spcBef>
              <a:spcAft>
                <a:spcPts val="400"/>
              </a:spcAft>
              <a:defRPr sz="1600"/>
            </a:lvl3pPr>
            <a:lvl4pPr>
              <a:lnSpc>
                <a:spcPct val="120000"/>
              </a:lnSpc>
              <a:spcBef>
                <a:spcPts val="400"/>
              </a:spcBef>
              <a:spcAft>
                <a:spcPts val="400"/>
              </a:spcAft>
              <a:defRPr sz="1600"/>
            </a:lvl4pPr>
            <a:lvl5pPr>
              <a:lnSpc>
                <a:spcPct val="120000"/>
              </a:lnSpc>
              <a:spcBef>
                <a:spcPts val="400"/>
              </a:spcBef>
              <a:spcAft>
                <a:spcPts val="400"/>
              </a:spcAft>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9923067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Content x 4 boxes">
    <p:spTree>
      <p:nvGrpSpPr>
        <p:cNvPr id="1" name=""/>
        <p:cNvGrpSpPr/>
        <p:nvPr/>
      </p:nvGrpSpPr>
      <p:grpSpPr>
        <a:xfrm>
          <a:off x="0" y="0"/>
          <a:ext cx="0" cy="0"/>
          <a:chOff x="0" y="0"/>
          <a:chExt cx="0" cy="0"/>
        </a:xfrm>
      </p:grpSpPr>
      <p:sp>
        <p:nvSpPr>
          <p:cNvPr id="7" name="Title" descr="Header">
            <a:extLst>
              <a:ext uri="{FF2B5EF4-FFF2-40B4-BE49-F238E27FC236}">
                <a16:creationId xmlns:a16="http://schemas.microsoft.com/office/drawing/2014/main" id="{5245E30C-ACBC-4426-8962-C03D3DB3F088}"/>
              </a:ext>
            </a:extLst>
          </p:cNvPr>
          <p:cNvSpPr>
            <a:spLocks noGrp="1"/>
          </p:cNvSpPr>
          <p:nvPr>
            <p:ph type="title"/>
          </p:nvPr>
        </p:nvSpPr>
        <p:spPr/>
        <p:txBody>
          <a:bodyPr vert="horz" wrap="square" lIns="0" tIns="0" rIns="0" bIns="0" rtlCol="0" anchor="b">
            <a:noAutofit/>
          </a:bodyPr>
          <a:lstStyle>
            <a:lvl1pPr>
              <a:defRPr lang="en-GB" dirty="0"/>
            </a:lvl1pPr>
          </a:lstStyle>
          <a:p>
            <a:pPr lvl="0"/>
            <a:r>
              <a:rPr lang="en-US"/>
              <a:t>Click to edit Master title style</a:t>
            </a:r>
            <a:endParaRPr lang="en-GB"/>
          </a:p>
        </p:txBody>
      </p:sp>
      <p:sp>
        <p:nvSpPr>
          <p:cNvPr id="3" name="Placeholder 1">
            <a:extLst>
              <a:ext uri="{FF2B5EF4-FFF2-40B4-BE49-F238E27FC236}">
                <a16:creationId xmlns:a16="http://schemas.microsoft.com/office/drawing/2014/main" id="{1703231E-4063-4D72-A4F3-5BF19050C303}"/>
              </a:ext>
            </a:extLst>
          </p:cNvPr>
          <p:cNvSpPr>
            <a:spLocks noGrp="1"/>
          </p:cNvSpPr>
          <p:nvPr>
            <p:ph idx="1" hasCustomPrompt="1"/>
          </p:nvPr>
        </p:nvSpPr>
        <p:spPr>
          <a:xfrm>
            <a:off x="450000" y="1810984"/>
            <a:ext cx="2562696" cy="3850041"/>
          </a:xfrm>
          <a:noFill/>
        </p:spPr>
        <p:txBody>
          <a:bodyPr>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15" name="Placeholder 2">
            <a:extLst>
              <a:ext uri="{FF2B5EF4-FFF2-40B4-BE49-F238E27FC236}">
                <a16:creationId xmlns:a16="http://schemas.microsoft.com/office/drawing/2014/main" id="{FED60B5C-31E2-4ABE-BB94-6CC89A3FD7F2}"/>
              </a:ext>
            </a:extLst>
          </p:cNvPr>
          <p:cNvSpPr>
            <a:spLocks noGrp="1"/>
          </p:cNvSpPr>
          <p:nvPr>
            <p:ph idx="20" hasCustomPrompt="1"/>
          </p:nvPr>
        </p:nvSpPr>
        <p:spPr>
          <a:xfrm>
            <a:off x="3353284" y="1810984"/>
            <a:ext cx="2562696" cy="3850041"/>
          </a:xfrm>
          <a:noFill/>
        </p:spPr>
        <p:txBody>
          <a:bodyPr>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17" name="Placeholder 3">
            <a:extLst>
              <a:ext uri="{FF2B5EF4-FFF2-40B4-BE49-F238E27FC236}">
                <a16:creationId xmlns:a16="http://schemas.microsoft.com/office/drawing/2014/main" id="{F0AC0C8B-24FF-433E-9C4D-B350C449B331}"/>
              </a:ext>
            </a:extLst>
          </p:cNvPr>
          <p:cNvSpPr>
            <a:spLocks noGrp="1"/>
          </p:cNvSpPr>
          <p:nvPr>
            <p:ph idx="21" hasCustomPrompt="1"/>
          </p:nvPr>
        </p:nvSpPr>
        <p:spPr>
          <a:xfrm>
            <a:off x="6276263" y="1810984"/>
            <a:ext cx="2562696" cy="3850041"/>
          </a:xfrm>
          <a:noFill/>
        </p:spPr>
        <p:txBody>
          <a:bodyPr>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18" name="Placeholder 4">
            <a:extLst>
              <a:ext uri="{FF2B5EF4-FFF2-40B4-BE49-F238E27FC236}">
                <a16:creationId xmlns:a16="http://schemas.microsoft.com/office/drawing/2014/main" id="{2293604D-A39C-4151-970A-A0EBEBFE9FBE}"/>
              </a:ext>
            </a:extLst>
          </p:cNvPr>
          <p:cNvSpPr>
            <a:spLocks noGrp="1"/>
          </p:cNvSpPr>
          <p:nvPr>
            <p:ph idx="22" hasCustomPrompt="1"/>
          </p:nvPr>
        </p:nvSpPr>
        <p:spPr>
          <a:xfrm>
            <a:off x="9174577" y="1810984"/>
            <a:ext cx="2562696" cy="3850041"/>
          </a:xfrm>
          <a:noFill/>
        </p:spPr>
        <p:txBody>
          <a:bodyPr>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Tree>
    <p:extLst>
      <p:ext uri="{BB962C8B-B14F-4D97-AF65-F5344CB8AC3E}">
        <p14:creationId xmlns:p14="http://schemas.microsoft.com/office/powerpoint/2010/main" val="993040502"/>
      </p:ext>
    </p:extLst>
  </p:cSld>
  <p:clrMapOvr>
    <a:masterClrMapping/>
  </p:clrMapOvr>
  <p:hf hdr="0" ftr="0" dt="0"/>
  <p:extLst>
    <p:ext uri="{DCECCB84-F9BA-43D5-87BE-67443E8EF086}">
      <p15:sldGuideLst xmlns:p15="http://schemas.microsoft.com/office/powerpoint/2012/main">
        <p15:guide id="8" orient="horz" pos="4320">
          <p15:clr>
            <a:srgbClr val="F26B43"/>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anging Image Left">
    <p:spTree>
      <p:nvGrpSpPr>
        <p:cNvPr id="1" name=""/>
        <p:cNvGrpSpPr/>
        <p:nvPr/>
      </p:nvGrpSpPr>
      <p:grpSpPr>
        <a:xfrm>
          <a:off x="0" y="0"/>
          <a:ext cx="0" cy="0"/>
          <a:chOff x="0" y="0"/>
          <a:chExt cx="0" cy="0"/>
        </a:xfrm>
      </p:grpSpPr>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6279300" y="2286000"/>
            <a:ext cx="5456880" cy="3662363"/>
          </a:xfrm>
        </p:spPr>
        <p:txBody>
          <a:bodyPr numCol="2" spcCol="288000">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5" name="Title 4">
            <a:extLst>
              <a:ext uri="{FF2B5EF4-FFF2-40B4-BE49-F238E27FC236}">
                <a16:creationId xmlns:a16="http://schemas.microsoft.com/office/drawing/2014/main" id="{0E9919A9-E10C-40B2-4E9E-9822C6505A93}"/>
              </a:ext>
            </a:extLst>
          </p:cNvPr>
          <p:cNvSpPr>
            <a:spLocks noGrp="1"/>
          </p:cNvSpPr>
          <p:nvPr>
            <p:ph type="title"/>
          </p:nvPr>
        </p:nvSpPr>
        <p:spPr>
          <a:xfrm>
            <a:off x="6267452" y="701874"/>
            <a:ext cx="5481636" cy="1203126"/>
          </a:xfrm>
        </p:spPr>
        <p:txBody>
          <a:bodyPr/>
          <a:lstStyle/>
          <a:p>
            <a:r>
              <a:rPr lang="en-US"/>
              <a:t>Click to edit Master title style</a:t>
            </a:r>
            <a:endParaRPr lang="en-GB"/>
          </a:p>
        </p:txBody>
      </p:sp>
      <p:sp>
        <p:nvSpPr>
          <p:cNvPr id="2" name="Picture Placeholder 1">
            <a:extLst>
              <a:ext uri="{FF2B5EF4-FFF2-40B4-BE49-F238E27FC236}">
                <a16:creationId xmlns:a16="http://schemas.microsoft.com/office/drawing/2014/main" id="{C6845480-75B4-4B86-F67E-4E72A366232F}"/>
              </a:ext>
              <a:ext uri="{C183D7F6-B498-43B3-948B-1728B52AA6E4}">
                <adec:decorative xmlns:adec="http://schemas.microsoft.com/office/drawing/2017/decorative" val="1"/>
              </a:ext>
            </a:extLst>
          </p:cNvPr>
          <p:cNvSpPr>
            <a:spLocks noGrp="1"/>
          </p:cNvSpPr>
          <p:nvPr>
            <p:ph type="pic" sz="quarter" idx="21"/>
          </p:nvPr>
        </p:nvSpPr>
        <p:spPr>
          <a:xfrm>
            <a:off x="465203" y="0"/>
            <a:ext cx="5479313" cy="5948363"/>
          </a:xfrm>
          <a:custGeom>
            <a:avLst/>
            <a:gdLst>
              <a:gd name="connsiteX0" fmla="*/ 0 w 5479313"/>
              <a:gd name="connsiteY0" fmla="*/ 0 h 5948363"/>
              <a:gd name="connsiteX1" fmla="*/ 5479313 w 5479313"/>
              <a:gd name="connsiteY1" fmla="*/ 0 h 5948363"/>
              <a:gd name="connsiteX2" fmla="*/ 5479313 w 5479313"/>
              <a:gd name="connsiteY2" fmla="*/ 5233658 h 5948363"/>
              <a:gd name="connsiteX3" fmla="*/ 4764608 w 5479313"/>
              <a:gd name="connsiteY3" fmla="*/ 5948363 h 5948363"/>
              <a:gd name="connsiteX4" fmla="*/ 0 w 5479313"/>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79313" h="5948363">
                <a:moveTo>
                  <a:pt x="0" y="0"/>
                </a:moveTo>
                <a:lnTo>
                  <a:pt x="5479313" y="0"/>
                </a:lnTo>
                <a:lnTo>
                  <a:pt x="5479313" y="5233658"/>
                </a:lnTo>
                <a:lnTo>
                  <a:pt x="4764608" y="5948363"/>
                </a:lnTo>
                <a:lnTo>
                  <a:pt x="0" y="5948363"/>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US"/>
              <a:t>Click icon to add picture</a:t>
            </a:r>
            <a:endParaRPr lang="en-GB"/>
          </a:p>
        </p:txBody>
      </p:sp>
    </p:spTree>
    <p:extLst>
      <p:ext uri="{BB962C8B-B14F-4D97-AF65-F5344CB8AC3E}">
        <p14:creationId xmlns:p14="http://schemas.microsoft.com/office/powerpoint/2010/main" val="298793950"/>
      </p:ext>
    </p:extLst>
  </p:cSld>
  <p:clrMapOvr>
    <a:masterClrMapping/>
  </p:clrMapOvr>
  <p:extLst>
    <p:ext uri="{DCECCB84-F9BA-43D5-87BE-67443E8EF086}">
      <p15:sldGuideLst xmlns:p15="http://schemas.microsoft.com/office/powerpoint/2012/main">
        <p15:guide id="8" orient="horz" pos="4320">
          <p15:clr>
            <a:srgbClr val="F26B43"/>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anging Image Right">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C9D3931C-344A-A16B-9670-84E2DE4A2AED}"/>
              </a:ext>
              <a:ext uri="{C183D7F6-B498-43B3-948B-1728B52AA6E4}">
                <adec:decorative xmlns:adec="http://schemas.microsoft.com/office/drawing/2017/decorative" val="1"/>
              </a:ext>
            </a:extLst>
          </p:cNvPr>
          <p:cNvSpPr>
            <a:spLocks noGrp="1"/>
          </p:cNvSpPr>
          <p:nvPr>
            <p:ph type="pic" sz="quarter" idx="21"/>
          </p:nvPr>
        </p:nvSpPr>
        <p:spPr>
          <a:xfrm>
            <a:off x="6262687" y="-197963"/>
            <a:ext cx="5479313" cy="5948363"/>
          </a:xfrm>
          <a:custGeom>
            <a:avLst/>
            <a:gdLst>
              <a:gd name="connsiteX0" fmla="*/ 0 w 5479313"/>
              <a:gd name="connsiteY0" fmla="*/ 0 h 5948363"/>
              <a:gd name="connsiteX1" fmla="*/ 5479313 w 5479313"/>
              <a:gd name="connsiteY1" fmla="*/ 0 h 5948363"/>
              <a:gd name="connsiteX2" fmla="*/ 5479313 w 5479313"/>
              <a:gd name="connsiteY2" fmla="*/ 5233658 h 5948363"/>
              <a:gd name="connsiteX3" fmla="*/ 4764608 w 5479313"/>
              <a:gd name="connsiteY3" fmla="*/ 5948363 h 5948363"/>
              <a:gd name="connsiteX4" fmla="*/ 0 w 5479313"/>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79313" h="5948363">
                <a:moveTo>
                  <a:pt x="0" y="0"/>
                </a:moveTo>
                <a:lnTo>
                  <a:pt x="5479313" y="0"/>
                </a:lnTo>
                <a:lnTo>
                  <a:pt x="5479313" y="5233658"/>
                </a:lnTo>
                <a:lnTo>
                  <a:pt x="4764608" y="5948363"/>
                </a:lnTo>
                <a:lnTo>
                  <a:pt x="0" y="5948363"/>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US"/>
              <a:t>Click icon to add picture</a:t>
            </a:r>
            <a:endParaRPr lang="en-GB"/>
          </a:p>
        </p:txBody>
      </p:sp>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449999" y="1537855"/>
            <a:ext cx="5498363" cy="4410509"/>
          </a:xfrm>
        </p:spPr>
        <p:txBody>
          <a:bodyPr numCol="1" spcCol="288000">
            <a:noAutofit/>
          </a:bodyPr>
          <a:lstStyle>
            <a:lvl1pPr>
              <a:spcBef>
                <a:spcPts val="400"/>
              </a:spcBef>
              <a:defRPr sz="1600">
                <a:solidFill>
                  <a:schemeClr val="tx1"/>
                </a:solidFill>
              </a:defRPr>
            </a:lvl1pPr>
            <a:lvl2pPr>
              <a:spcBef>
                <a:spcPts val="400"/>
              </a:spcBef>
              <a:defRPr sz="1600">
                <a:solidFill>
                  <a:schemeClr val="tx1"/>
                </a:solidFill>
              </a:defRPr>
            </a:lvl2pPr>
            <a:lvl3pPr>
              <a:spcBef>
                <a:spcPts val="400"/>
              </a:spcBef>
              <a:defRPr sz="16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1">
            <a:extLst>
              <a:ext uri="{FF2B5EF4-FFF2-40B4-BE49-F238E27FC236}">
                <a16:creationId xmlns:a16="http://schemas.microsoft.com/office/drawing/2014/main" id="{88B6D4E6-07B9-1C8D-69DD-712BC77D3CDE}"/>
              </a:ext>
            </a:extLst>
          </p:cNvPr>
          <p:cNvSpPr>
            <a:spLocks noGrp="1"/>
          </p:cNvSpPr>
          <p:nvPr>
            <p:ph type="title"/>
          </p:nvPr>
        </p:nvSpPr>
        <p:spPr>
          <a:xfrm>
            <a:off x="450000" y="207178"/>
            <a:ext cx="5498363" cy="980902"/>
          </a:xfrm>
        </p:spPr>
        <p:txBody>
          <a:bodyPr vert="horz" wrap="square" lIns="0" tIns="0" rIns="0" bIns="0" rtlCol="0" anchor="b">
            <a:noAutofit/>
          </a:bodyPr>
          <a:lstStyle>
            <a:lvl1pPr>
              <a:defRPr lang="en-GB" sz="2800" dirty="0"/>
            </a:lvl1pPr>
          </a:lstStyle>
          <a:p>
            <a:pPr lvl="0"/>
            <a:r>
              <a:rPr lang="en-US"/>
              <a:t>Click to edit Master title style</a:t>
            </a:r>
            <a:endParaRPr lang="en-GB"/>
          </a:p>
        </p:txBody>
      </p:sp>
    </p:spTree>
    <p:extLst>
      <p:ext uri="{BB962C8B-B14F-4D97-AF65-F5344CB8AC3E}">
        <p14:creationId xmlns:p14="http://schemas.microsoft.com/office/powerpoint/2010/main" val="2468300178"/>
      </p:ext>
    </p:extLst>
  </p:cSld>
  <p:clrMapOvr>
    <a:masterClrMapping/>
  </p:clrMapOvr>
  <p:extLst>
    <p:ext uri="{DCECCB84-F9BA-43D5-87BE-67443E8EF086}">
      <p15:sldGuideLst xmlns:p15="http://schemas.microsoft.com/office/powerpoint/2012/main">
        <p15:guide id="8" orient="horz" pos="4320">
          <p15:clr>
            <a:srgbClr val="F26B43"/>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Cover 1 (Whit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D97C3-1B7F-5C9F-E63F-96F1A14B6253}"/>
              </a:ext>
            </a:extLst>
          </p:cNvPr>
          <p:cNvSpPr>
            <a:spLocks noGrp="1"/>
          </p:cNvSpPr>
          <p:nvPr>
            <p:ph type="title" hasCustomPrompt="1"/>
          </p:nvPr>
        </p:nvSpPr>
        <p:spPr>
          <a:xfrm>
            <a:off x="432000" y="1350000"/>
            <a:ext cx="5765600" cy="715669"/>
          </a:xfrm>
        </p:spPr>
        <p:txBody>
          <a:bodyPr/>
          <a:lstStyle>
            <a:lvl1pPr>
              <a:defRPr sz="4800" cap="all" baseline="0">
                <a:solidFill>
                  <a:schemeClr val="tx1"/>
                </a:solidFill>
                <a:latin typeface="+mj-lt"/>
              </a:defRPr>
            </a:lvl1pPr>
          </a:lstStyle>
          <a:p>
            <a:r>
              <a:rPr lang="en-US"/>
              <a:t>CLICK TO EDIT MASTER TITLE STYLE</a:t>
            </a:r>
            <a:endParaRPr lang="en-GB"/>
          </a:p>
        </p:txBody>
      </p:sp>
      <p:sp>
        <p:nvSpPr>
          <p:cNvPr id="7" name="Picture Placeholder 6">
            <a:extLst>
              <a:ext uri="{FF2B5EF4-FFF2-40B4-BE49-F238E27FC236}">
                <a16:creationId xmlns:a16="http://schemas.microsoft.com/office/drawing/2014/main" id="{67F8163F-D370-5C4C-500A-7D576C590BB1}"/>
              </a:ext>
              <a:ext uri="{C183D7F6-B498-43B3-948B-1728B52AA6E4}">
                <adec:decorative xmlns:adec="http://schemas.microsoft.com/office/drawing/2017/decorative" val="1"/>
              </a:ext>
            </a:extLst>
          </p:cNvPr>
          <p:cNvSpPr>
            <a:spLocks noGrp="1"/>
          </p:cNvSpPr>
          <p:nvPr>
            <p:ph type="pic" sz="quarter" idx="11"/>
          </p:nvPr>
        </p:nvSpPr>
        <p:spPr>
          <a:xfrm>
            <a:off x="1905000" y="0"/>
            <a:ext cx="10300263" cy="6870700"/>
          </a:xfrm>
          <a:custGeom>
            <a:avLst/>
            <a:gdLst>
              <a:gd name="connsiteX0" fmla="*/ 6858000 w 10287001"/>
              <a:gd name="connsiteY0" fmla="*/ 0 h 6858000"/>
              <a:gd name="connsiteX1" fmla="*/ 10287001 w 10287001"/>
              <a:gd name="connsiteY1" fmla="*/ 0 h 6858000"/>
              <a:gd name="connsiteX2" fmla="*/ 10287001 w 10287001"/>
              <a:gd name="connsiteY2" fmla="*/ 3467099 h 6858000"/>
              <a:gd name="connsiteX3" fmla="*/ 6896100 w 10287001"/>
              <a:gd name="connsiteY3" fmla="*/ 6858000 h 6858000"/>
              <a:gd name="connsiteX4" fmla="*/ 0 w 10287001"/>
              <a:gd name="connsiteY4" fmla="*/ 6858000 h 6858000"/>
              <a:gd name="connsiteX0" fmla="*/ 6858000 w 10287001"/>
              <a:gd name="connsiteY0" fmla="*/ 0 h 6858000"/>
              <a:gd name="connsiteX1" fmla="*/ 10287001 w 10287001"/>
              <a:gd name="connsiteY1" fmla="*/ 0 h 6858000"/>
              <a:gd name="connsiteX2" fmla="*/ 10287001 w 10287001"/>
              <a:gd name="connsiteY2" fmla="*/ 3467099 h 6858000"/>
              <a:gd name="connsiteX3" fmla="*/ 8636000 w 10287001"/>
              <a:gd name="connsiteY3" fmla="*/ 5080000 h 6858000"/>
              <a:gd name="connsiteX4" fmla="*/ 6896100 w 10287001"/>
              <a:gd name="connsiteY4" fmla="*/ 6858000 h 6858000"/>
              <a:gd name="connsiteX5" fmla="*/ 0 w 10287001"/>
              <a:gd name="connsiteY5" fmla="*/ 6858000 h 6858000"/>
              <a:gd name="connsiteX6" fmla="*/ 6858000 w 10287001"/>
              <a:gd name="connsiteY6" fmla="*/ 0 h 6858000"/>
              <a:gd name="connsiteX0" fmla="*/ 6858000 w 10287001"/>
              <a:gd name="connsiteY0" fmla="*/ 0 h 6870700"/>
              <a:gd name="connsiteX1" fmla="*/ 10287001 w 10287001"/>
              <a:gd name="connsiteY1" fmla="*/ 0 h 6870700"/>
              <a:gd name="connsiteX2" fmla="*/ 10287001 w 10287001"/>
              <a:gd name="connsiteY2" fmla="*/ 3467099 h 6870700"/>
              <a:gd name="connsiteX3" fmla="*/ 10274300 w 10287001"/>
              <a:gd name="connsiteY3" fmla="*/ 6870700 h 6870700"/>
              <a:gd name="connsiteX4" fmla="*/ 6896100 w 10287001"/>
              <a:gd name="connsiteY4" fmla="*/ 6858000 h 6870700"/>
              <a:gd name="connsiteX5" fmla="*/ 0 w 10287001"/>
              <a:gd name="connsiteY5" fmla="*/ 6858000 h 6870700"/>
              <a:gd name="connsiteX6" fmla="*/ 6858000 w 10287001"/>
              <a:gd name="connsiteY6" fmla="*/ 0 h 6870700"/>
              <a:gd name="connsiteX0" fmla="*/ 6858000 w 10300263"/>
              <a:gd name="connsiteY0" fmla="*/ 0 h 6870700"/>
              <a:gd name="connsiteX1" fmla="*/ 10287001 w 10300263"/>
              <a:gd name="connsiteY1" fmla="*/ 0 h 6870700"/>
              <a:gd name="connsiteX2" fmla="*/ 10287001 w 10300263"/>
              <a:gd name="connsiteY2" fmla="*/ 3467099 h 6870700"/>
              <a:gd name="connsiteX3" fmla="*/ 10299700 w 10300263"/>
              <a:gd name="connsiteY3" fmla="*/ 6870700 h 6870700"/>
              <a:gd name="connsiteX4" fmla="*/ 6896100 w 10300263"/>
              <a:gd name="connsiteY4" fmla="*/ 6858000 h 6870700"/>
              <a:gd name="connsiteX5" fmla="*/ 0 w 10300263"/>
              <a:gd name="connsiteY5" fmla="*/ 6858000 h 6870700"/>
              <a:gd name="connsiteX6" fmla="*/ 6858000 w 10300263"/>
              <a:gd name="connsiteY6" fmla="*/ 0 h 6870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300263" h="6870700">
                <a:moveTo>
                  <a:pt x="6858000" y="0"/>
                </a:moveTo>
                <a:lnTo>
                  <a:pt x="10287001" y="0"/>
                </a:lnTo>
                <a:lnTo>
                  <a:pt x="10287001" y="3467099"/>
                </a:lnTo>
                <a:cubicBezTo>
                  <a:pt x="10282767" y="4601633"/>
                  <a:pt x="10303934" y="5736166"/>
                  <a:pt x="10299700" y="6870700"/>
                </a:cubicBezTo>
                <a:lnTo>
                  <a:pt x="6896100" y="6858000"/>
                </a:lnTo>
                <a:lnTo>
                  <a:pt x="0" y="6858000"/>
                </a:lnTo>
                <a:lnTo>
                  <a:pt x="6858000" y="0"/>
                </a:lnTo>
                <a:close/>
              </a:path>
            </a:pathLst>
          </a:custGeom>
          <a:pattFill prst="dkUpDiag">
            <a:fgClr>
              <a:schemeClr val="bg1">
                <a:lumMod val="85000"/>
              </a:schemeClr>
            </a:fgClr>
            <a:bgClr>
              <a:schemeClr val="bg1"/>
            </a:bgClr>
          </a:pattFill>
        </p:spPr>
        <p:txBody>
          <a:bodyPr vert="horz" wrap="square" lIns="0" tIns="0" rIns="0" bIns="0" rtlCol="0" anchor="ctr">
            <a:noAutofit/>
          </a:bodyPr>
          <a:lstStyle>
            <a:lvl1pPr algn="ctr">
              <a:defRPr lang="en-GB"/>
            </a:lvl1pPr>
          </a:lstStyle>
          <a:p>
            <a:pPr lvl="0"/>
            <a:r>
              <a:rPr lang="en-US"/>
              <a:t>Click icon to add picture</a:t>
            </a:r>
            <a:endParaRPr lang="en-GB"/>
          </a:p>
        </p:txBody>
      </p:sp>
      <p:sp>
        <p:nvSpPr>
          <p:cNvPr id="4" name="Text Placeholder 16">
            <a:extLst>
              <a:ext uri="{FF2B5EF4-FFF2-40B4-BE49-F238E27FC236}">
                <a16:creationId xmlns:a16="http://schemas.microsoft.com/office/drawing/2014/main" id="{CCE9AAD8-E91C-C496-B418-A50607DEBA44}"/>
              </a:ext>
            </a:extLst>
          </p:cNvPr>
          <p:cNvSpPr>
            <a:spLocks noGrp="1"/>
          </p:cNvSpPr>
          <p:nvPr>
            <p:ph type="body" sz="quarter" idx="12" hasCustomPrompt="1"/>
          </p:nvPr>
        </p:nvSpPr>
        <p:spPr>
          <a:xfrm>
            <a:off x="431800" y="3132000"/>
            <a:ext cx="3851275" cy="1274763"/>
          </a:xfrm>
        </p:spPr>
        <p:txBody>
          <a:bodyPr/>
          <a:lstStyle>
            <a:lvl1pPr>
              <a:defRPr sz="2400">
                <a:solidFill>
                  <a:schemeClr val="tx1"/>
                </a:solidFill>
              </a:defRPr>
            </a:lvl1pPr>
            <a:lvl2pPr marL="0" indent="0">
              <a:buNone/>
              <a:defRPr/>
            </a:lvl2pPr>
          </a:lstStyle>
          <a:p>
            <a:pPr lvl="0"/>
            <a:r>
              <a:rPr lang="en-US"/>
              <a:t>Optional additional information</a:t>
            </a:r>
          </a:p>
        </p:txBody>
      </p:sp>
      <p:pic>
        <p:nvPicPr>
          <p:cNvPr id="8" name="Graphic 5">
            <a:extLst>
              <a:ext uri="{FF2B5EF4-FFF2-40B4-BE49-F238E27FC236}">
                <a16:creationId xmlns:a16="http://schemas.microsoft.com/office/drawing/2014/main" id="{772666E0-CB0C-4DE0-FD46-15F97A3B409C}"/>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
        <p:nvSpPr>
          <p:cNvPr id="5" name="Classification">
            <a:extLst>
              <a:ext uri="{FF2B5EF4-FFF2-40B4-BE49-F238E27FC236}">
                <a16:creationId xmlns:a16="http://schemas.microsoft.com/office/drawing/2014/main" id="{02E0428C-0042-0DD5-25E7-9ADC6B9DF05F}"/>
              </a:ext>
              <a:ext uri="{C183D7F6-B498-43B3-948B-1728B52AA6E4}">
                <adec:decorative xmlns:adec="http://schemas.microsoft.com/office/drawing/2017/decorative" val="1"/>
              </a:ext>
            </a:extLst>
          </p:cNvPr>
          <p:cNvSpPr txBox="1">
            <a:spLocks/>
          </p:cNvSpPr>
          <p:nvPr userDrawn="1"/>
        </p:nvSpPr>
        <p:spPr>
          <a:xfrm>
            <a:off x="440937" y="6251108"/>
            <a:ext cx="1660390"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800">
                <a:solidFill>
                  <a:schemeClr val="tx1"/>
                </a:solidFill>
                <a:effectLst/>
              </a:rPr>
              <a:t>© Ipsos B&amp;A | Doc Name | Month Year | Version # | Public | Internal/Client Use Only | Strictly Confidential</a:t>
            </a:r>
          </a:p>
        </p:txBody>
      </p:sp>
    </p:spTree>
    <p:extLst>
      <p:ext uri="{BB962C8B-B14F-4D97-AF65-F5344CB8AC3E}">
        <p14:creationId xmlns:p14="http://schemas.microsoft.com/office/powerpoint/2010/main" val="1693427914"/>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eam Biographies">
    <p:spTree>
      <p:nvGrpSpPr>
        <p:cNvPr id="1" name=""/>
        <p:cNvGrpSpPr/>
        <p:nvPr/>
      </p:nvGrpSpPr>
      <p:grpSpPr>
        <a:xfrm>
          <a:off x="0" y="0"/>
          <a:ext cx="0" cy="0"/>
          <a:chOff x="0" y="0"/>
          <a:chExt cx="0" cy="0"/>
        </a:xfrm>
      </p:grpSpPr>
      <p:sp>
        <p:nvSpPr>
          <p:cNvPr id="16" name="Name 1">
            <a:extLst>
              <a:ext uri="{FF2B5EF4-FFF2-40B4-BE49-F238E27FC236}">
                <a16:creationId xmlns:a16="http://schemas.microsoft.com/office/drawing/2014/main" id="{41154020-330A-4307-8B18-1E1750724F82}"/>
              </a:ext>
            </a:extLst>
          </p:cNvPr>
          <p:cNvSpPr>
            <a:spLocks noGrp="1"/>
          </p:cNvSpPr>
          <p:nvPr>
            <p:ph type="body" sz="quarter" idx="22" hasCustomPrompt="1"/>
          </p:nvPr>
        </p:nvSpPr>
        <p:spPr>
          <a:xfrm>
            <a:off x="442913" y="1716405"/>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15" name="Placeholder 1">
            <a:extLst>
              <a:ext uri="{FF2B5EF4-FFF2-40B4-BE49-F238E27FC236}">
                <a16:creationId xmlns:a16="http://schemas.microsoft.com/office/drawing/2014/main" id="{A81DA3D4-EF88-48E1-A722-44D4D0FA10B6}"/>
              </a:ext>
            </a:extLst>
          </p:cNvPr>
          <p:cNvSpPr>
            <a:spLocks noGrp="1"/>
          </p:cNvSpPr>
          <p:nvPr>
            <p:ph type="body" sz="quarter" idx="23" hasCustomPrompt="1"/>
          </p:nvPr>
        </p:nvSpPr>
        <p:spPr>
          <a:xfrm>
            <a:off x="442913" y="4137438"/>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20" name="Name 2">
            <a:extLst>
              <a:ext uri="{FF2B5EF4-FFF2-40B4-BE49-F238E27FC236}">
                <a16:creationId xmlns:a16="http://schemas.microsoft.com/office/drawing/2014/main" id="{71613F17-97E2-4491-9EF3-F01FFDE6E863}"/>
              </a:ext>
            </a:extLst>
          </p:cNvPr>
          <p:cNvSpPr>
            <a:spLocks noGrp="1"/>
          </p:cNvSpPr>
          <p:nvPr>
            <p:ph type="body" sz="quarter" idx="25" hasCustomPrompt="1"/>
          </p:nvPr>
        </p:nvSpPr>
        <p:spPr>
          <a:xfrm>
            <a:off x="2389282" y="1716405"/>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21" name="Placeholder 2">
            <a:extLst>
              <a:ext uri="{FF2B5EF4-FFF2-40B4-BE49-F238E27FC236}">
                <a16:creationId xmlns:a16="http://schemas.microsoft.com/office/drawing/2014/main" id="{6F22912B-7D36-4077-8BFB-FDA6B7BA0EA9}"/>
              </a:ext>
            </a:extLst>
          </p:cNvPr>
          <p:cNvSpPr>
            <a:spLocks noGrp="1"/>
          </p:cNvSpPr>
          <p:nvPr>
            <p:ph type="body" sz="quarter" idx="26" hasCustomPrompt="1"/>
          </p:nvPr>
        </p:nvSpPr>
        <p:spPr>
          <a:xfrm>
            <a:off x="2389282" y="4137438"/>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24" name="Name 3">
            <a:extLst>
              <a:ext uri="{FF2B5EF4-FFF2-40B4-BE49-F238E27FC236}">
                <a16:creationId xmlns:a16="http://schemas.microsoft.com/office/drawing/2014/main" id="{4ACD92D7-D8E5-4F1B-8FF3-A92BC817BD5B}"/>
              </a:ext>
            </a:extLst>
          </p:cNvPr>
          <p:cNvSpPr>
            <a:spLocks noGrp="1"/>
          </p:cNvSpPr>
          <p:nvPr>
            <p:ph type="body" sz="quarter" idx="28" hasCustomPrompt="1"/>
          </p:nvPr>
        </p:nvSpPr>
        <p:spPr>
          <a:xfrm>
            <a:off x="4335651" y="1716405"/>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25" name="Placeholder 3">
            <a:extLst>
              <a:ext uri="{FF2B5EF4-FFF2-40B4-BE49-F238E27FC236}">
                <a16:creationId xmlns:a16="http://schemas.microsoft.com/office/drawing/2014/main" id="{459EAA34-4CBD-4836-8FB9-E4972A4D4702}"/>
              </a:ext>
            </a:extLst>
          </p:cNvPr>
          <p:cNvSpPr>
            <a:spLocks noGrp="1"/>
          </p:cNvSpPr>
          <p:nvPr>
            <p:ph type="body" sz="quarter" idx="29" hasCustomPrompt="1"/>
          </p:nvPr>
        </p:nvSpPr>
        <p:spPr>
          <a:xfrm>
            <a:off x="4324491" y="4137438"/>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27" name="Name 4">
            <a:extLst>
              <a:ext uri="{FF2B5EF4-FFF2-40B4-BE49-F238E27FC236}">
                <a16:creationId xmlns:a16="http://schemas.microsoft.com/office/drawing/2014/main" id="{95119930-DF3D-4F95-9821-DD803BEC06B8}"/>
              </a:ext>
            </a:extLst>
          </p:cNvPr>
          <p:cNvSpPr>
            <a:spLocks noGrp="1"/>
          </p:cNvSpPr>
          <p:nvPr>
            <p:ph type="body" sz="quarter" idx="31" hasCustomPrompt="1"/>
          </p:nvPr>
        </p:nvSpPr>
        <p:spPr>
          <a:xfrm>
            <a:off x="6282020" y="1728407"/>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28" name="Placeholder 4">
            <a:extLst>
              <a:ext uri="{FF2B5EF4-FFF2-40B4-BE49-F238E27FC236}">
                <a16:creationId xmlns:a16="http://schemas.microsoft.com/office/drawing/2014/main" id="{F1EC47F3-3364-4097-9549-A48AAC2F5219}"/>
              </a:ext>
            </a:extLst>
          </p:cNvPr>
          <p:cNvSpPr>
            <a:spLocks noGrp="1"/>
          </p:cNvSpPr>
          <p:nvPr>
            <p:ph type="body" sz="quarter" idx="32" hasCustomPrompt="1"/>
          </p:nvPr>
        </p:nvSpPr>
        <p:spPr>
          <a:xfrm>
            <a:off x="6258930" y="4149440"/>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30" name="Name 5">
            <a:extLst>
              <a:ext uri="{FF2B5EF4-FFF2-40B4-BE49-F238E27FC236}">
                <a16:creationId xmlns:a16="http://schemas.microsoft.com/office/drawing/2014/main" id="{8BC3BB59-8297-4139-8EEB-7AA6A362059C}"/>
              </a:ext>
            </a:extLst>
          </p:cNvPr>
          <p:cNvSpPr>
            <a:spLocks noGrp="1"/>
          </p:cNvSpPr>
          <p:nvPr>
            <p:ph type="body" sz="quarter" idx="34" hasCustomPrompt="1"/>
          </p:nvPr>
        </p:nvSpPr>
        <p:spPr>
          <a:xfrm>
            <a:off x="8228389" y="1728407"/>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31" name="Placeholder 5">
            <a:extLst>
              <a:ext uri="{FF2B5EF4-FFF2-40B4-BE49-F238E27FC236}">
                <a16:creationId xmlns:a16="http://schemas.microsoft.com/office/drawing/2014/main" id="{3539E75B-AA24-4E49-B21A-8AAB8E62C410}"/>
              </a:ext>
            </a:extLst>
          </p:cNvPr>
          <p:cNvSpPr>
            <a:spLocks noGrp="1"/>
          </p:cNvSpPr>
          <p:nvPr>
            <p:ph type="body" sz="quarter" idx="35" hasCustomPrompt="1"/>
          </p:nvPr>
        </p:nvSpPr>
        <p:spPr>
          <a:xfrm>
            <a:off x="8193369" y="4149440"/>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33" name="Name 6">
            <a:extLst>
              <a:ext uri="{FF2B5EF4-FFF2-40B4-BE49-F238E27FC236}">
                <a16:creationId xmlns:a16="http://schemas.microsoft.com/office/drawing/2014/main" id="{3F21806D-0731-464D-A660-3F50C5CAF670}"/>
              </a:ext>
            </a:extLst>
          </p:cNvPr>
          <p:cNvSpPr>
            <a:spLocks noGrp="1"/>
          </p:cNvSpPr>
          <p:nvPr>
            <p:ph type="body" sz="quarter" idx="37" hasCustomPrompt="1"/>
          </p:nvPr>
        </p:nvSpPr>
        <p:spPr>
          <a:xfrm>
            <a:off x="10174757" y="1714892"/>
            <a:ext cx="1573660" cy="589072"/>
          </a:xfrm>
        </p:spPr>
        <p:txBody>
          <a:bodyPr wrap="square" anchor="t">
            <a:spAutoFit/>
          </a:bodyPr>
          <a:lstStyle>
            <a:lvl1pPr>
              <a:spcBef>
                <a:spcPts val="0"/>
              </a:spcBef>
              <a:spcAft>
                <a:spcPts val="0"/>
              </a:spcAft>
              <a:defRPr sz="1800" b="1" cap="none" baseline="0">
                <a:solidFill>
                  <a:schemeClr val="tx1"/>
                </a:solidFill>
              </a:defRPr>
            </a:lvl1pPr>
            <a:lvl2pPr marL="0" indent="0">
              <a:spcBef>
                <a:spcPts val="0"/>
              </a:spcBef>
              <a:spcAft>
                <a:spcPts val="0"/>
              </a:spcAft>
              <a:buFont typeface="Barlow" panose="020B0604020202020204" pitchFamily="34" charset="0"/>
              <a:buNone/>
              <a:defRPr sz="1800" b="1" cap="none" baseline="0">
                <a:solidFill>
                  <a:schemeClr val="tx1"/>
                </a:solidFill>
              </a:defRPr>
            </a:lvl2pPr>
          </a:lstStyle>
          <a:p>
            <a:pPr lvl="0"/>
            <a:r>
              <a:rPr lang="en-GB"/>
              <a:t>First name</a:t>
            </a:r>
          </a:p>
          <a:p>
            <a:pPr lvl="1"/>
            <a:r>
              <a:rPr lang="en-GB"/>
              <a:t>Last name</a:t>
            </a:r>
          </a:p>
        </p:txBody>
      </p:sp>
      <p:sp>
        <p:nvSpPr>
          <p:cNvPr id="34" name="Placeholder 6">
            <a:extLst>
              <a:ext uri="{FF2B5EF4-FFF2-40B4-BE49-F238E27FC236}">
                <a16:creationId xmlns:a16="http://schemas.microsoft.com/office/drawing/2014/main" id="{E534BACD-3BA5-4149-ABE3-6C66E16EC23C}"/>
              </a:ext>
            </a:extLst>
          </p:cNvPr>
          <p:cNvSpPr>
            <a:spLocks noGrp="1"/>
          </p:cNvSpPr>
          <p:nvPr>
            <p:ph type="body" sz="quarter" idx="38" hasCustomPrompt="1"/>
          </p:nvPr>
        </p:nvSpPr>
        <p:spPr>
          <a:xfrm>
            <a:off x="10127809" y="4135925"/>
            <a:ext cx="1573660" cy="1615027"/>
          </a:xfrm>
        </p:spPr>
        <p:txBody>
          <a:bodyPr wrap="square" anchor="t">
            <a:noAutofit/>
          </a:bodyPr>
          <a:lstStyle>
            <a:lvl1pPr>
              <a:spcBef>
                <a:spcPts val="0"/>
              </a:spcBef>
              <a:spcAft>
                <a:spcPts val="0"/>
              </a:spcAft>
              <a:defRPr sz="1600">
                <a:solidFill>
                  <a:schemeClr val="tx1"/>
                </a:solidFill>
              </a:defRPr>
            </a:lvl1pPr>
            <a:lvl2pPr marL="0" indent="0">
              <a:spcBef>
                <a:spcPts val="0"/>
              </a:spcBef>
              <a:spcAft>
                <a:spcPts val="0"/>
              </a:spcAft>
              <a:buFont typeface="Barlow" panose="020B0604020202020204" pitchFamily="34" charset="0"/>
              <a:buNone/>
              <a:defRPr>
                <a:solidFill>
                  <a:schemeClr val="bg1"/>
                </a:solidFill>
              </a:defRPr>
            </a:lvl2pPr>
          </a:lstStyle>
          <a:p>
            <a:pPr lvl="0"/>
            <a:r>
              <a:rPr lang="en-GB"/>
              <a:t>Title and brief role description here</a:t>
            </a:r>
          </a:p>
        </p:txBody>
      </p:sp>
      <p:sp>
        <p:nvSpPr>
          <p:cNvPr id="2" name="Title 1">
            <a:extLst>
              <a:ext uri="{FF2B5EF4-FFF2-40B4-BE49-F238E27FC236}">
                <a16:creationId xmlns:a16="http://schemas.microsoft.com/office/drawing/2014/main" id="{24ADF9F4-0984-90BB-D24E-468E60FF06E5}"/>
              </a:ext>
            </a:extLst>
          </p:cNvPr>
          <p:cNvSpPr>
            <a:spLocks noGrp="1"/>
          </p:cNvSpPr>
          <p:nvPr>
            <p:ph type="title" hasCustomPrompt="1"/>
          </p:nvPr>
        </p:nvSpPr>
        <p:spPr/>
        <p:txBody>
          <a:bodyPr vert="horz" wrap="square" lIns="0" tIns="0" rIns="0" bIns="0" rtlCol="0" anchor="b">
            <a:noAutofit/>
          </a:bodyPr>
          <a:lstStyle>
            <a:lvl1pPr>
              <a:defRPr lang="en-GB" dirty="0"/>
            </a:lvl1pPr>
          </a:lstStyle>
          <a:p>
            <a:pPr lvl="0"/>
            <a:r>
              <a:rPr lang="en-US"/>
              <a:t>Biographies / Team Slide</a:t>
            </a:r>
            <a:endParaRPr lang="en-GB"/>
          </a:p>
        </p:txBody>
      </p:sp>
      <p:sp>
        <p:nvSpPr>
          <p:cNvPr id="3" name="Picture Placeholder 2">
            <a:extLst>
              <a:ext uri="{FF2B5EF4-FFF2-40B4-BE49-F238E27FC236}">
                <a16:creationId xmlns:a16="http://schemas.microsoft.com/office/drawing/2014/main" id="{63AACEFD-B915-0A46-F0D5-18898F9C42EA}"/>
              </a:ext>
              <a:ext uri="{C183D7F6-B498-43B3-948B-1728B52AA6E4}">
                <adec:decorative xmlns:adec="http://schemas.microsoft.com/office/drawing/2017/decorative" val="1"/>
              </a:ext>
            </a:extLst>
          </p:cNvPr>
          <p:cNvSpPr>
            <a:spLocks noGrp="1"/>
          </p:cNvSpPr>
          <p:nvPr>
            <p:ph type="pic" sz="quarter" idx="19"/>
          </p:nvPr>
        </p:nvSpPr>
        <p:spPr>
          <a:xfrm>
            <a:off x="442913" y="242545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
        <p:nvSpPr>
          <p:cNvPr id="4" name="Picture Placeholder 3">
            <a:extLst>
              <a:ext uri="{FF2B5EF4-FFF2-40B4-BE49-F238E27FC236}">
                <a16:creationId xmlns:a16="http://schemas.microsoft.com/office/drawing/2014/main" id="{40929D50-022D-171B-E0D9-189219148AF4}"/>
              </a:ext>
              <a:ext uri="{C183D7F6-B498-43B3-948B-1728B52AA6E4}">
                <adec:decorative xmlns:adec="http://schemas.microsoft.com/office/drawing/2017/decorative" val="1"/>
              </a:ext>
            </a:extLst>
          </p:cNvPr>
          <p:cNvSpPr>
            <a:spLocks noGrp="1"/>
          </p:cNvSpPr>
          <p:nvPr>
            <p:ph type="pic" sz="quarter" idx="39"/>
          </p:nvPr>
        </p:nvSpPr>
        <p:spPr>
          <a:xfrm>
            <a:off x="2389282" y="243546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
        <p:nvSpPr>
          <p:cNvPr id="5" name="Picture Placeholder 4">
            <a:extLst>
              <a:ext uri="{FF2B5EF4-FFF2-40B4-BE49-F238E27FC236}">
                <a16:creationId xmlns:a16="http://schemas.microsoft.com/office/drawing/2014/main" id="{55252DD7-7237-AE6F-A768-127C2A883C8D}"/>
              </a:ext>
              <a:ext uri="{C183D7F6-B498-43B3-948B-1728B52AA6E4}">
                <adec:decorative xmlns:adec="http://schemas.microsoft.com/office/drawing/2017/decorative" val="1"/>
              </a:ext>
            </a:extLst>
          </p:cNvPr>
          <p:cNvSpPr>
            <a:spLocks noGrp="1"/>
          </p:cNvSpPr>
          <p:nvPr>
            <p:ph type="pic" sz="quarter" idx="40"/>
          </p:nvPr>
        </p:nvSpPr>
        <p:spPr>
          <a:xfrm>
            <a:off x="4324491" y="243546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
        <p:nvSpPr>
          <p:cNvPr id="6" name="Picture Placeholder 5">
            <a:extLst>
              <a:ext uri="{FF2B5EF4-FFF2-40B4-BE49-F238E27FC236}">
                <a16:creationId xmlns:a16="http://schemas.microsoft.com/office/drawing/2014/main" id="{254F9465-CEA1-9BEA-65BC-07DE517E4AC6}"/>
              </a:ext>
              <a:ext uri="{C183D7F6-B498-43B3-948B-1728B52AA6E4}">
                <adec:decorative xmlns:adec="http://schemas.microsoft.com/office/drawing/2017/decorative" val="1"/>
              </a:ext>
            </a:extLst>
          </p:cNvPr>
          <p:cNvSpPr>
            <a:spLocks noGrp="1"/>
          </p:cNvSpPr>
          <p:nvPr>
            <p:ph type="pic" sz="quarter" idx="41"/>
          </p:nvPr>
        </p:nvSpPr>
        <p:spPr>
          <a:xfrm>
            <a:off x="6258930" y="243546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
        <p:nvSpPr>
          <p:cNvPr id="7" name="Picture Placeholder 6">
            <a:extLst>
              <a:ext uri="{FF2B5EF4-FFF2-40B4-BE49-F238E27FC236}">
                <a16:creationId xmlns:a16="http://schemas.microsoft.com/office/drawing/2014/main" id="{BC1BCF32-98B4-EADC-44D5-5CEA9370945E}"/>
              </a:ext>
              <a:ext uri="{C183D7F6-B498-43B3-948B-1728B52AA6E4}">
                <adec:decorative xmlns:adec="http://schemas.microsoft.com/office/drawing/2017/decorative" val="1"/>
              </a:ext>
            </a:extLst>
          </p:cNvPr>
          <p:cNvSpPr>
            <a:spLocks noGrp="1"/>
          </p:cNvSpPr>
          <p:nvPr>
            <p:ph type="pic" sz="quarter" idx="42"/>
          </p:nvPr>
        </p:nvSpPr>
        <p:spPr>
          <a:xfrm>
            <a:off x="8193369" y="243546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
        <p:nvSpPr>
          <p:cNvPr id="8" name="Picture Placeholder 7">
            <a:extLst>
              <a:ext uri="{FF2B5EF4-FFF2-40B4-BE49-F238E27FC236}">
                <a16:creationId xmlns:a16="http://schemas.microsoft.com/office/drawing/2014/main" id="{29DEB166-4C7E-A020-1149-92ACB95FF7D1}"/>
              </a:ext>
              <a:ext uri="{C183D7F6-B498-43B3-948B-1728B52AA6E4}">
                <adec:decorative xmlns:adec="http://schemas.microsoft.com/office/drawing/2017/decorative" val="1"/>
              </a:ext>
            </a:extLst>
          </p:cNvPr>
          <p:cNvSpPr>
            <a:spLocks noGrp="1"/>
          </p:cNvSpPr>
          <p:nvPr>
            <p:ph type="pic" sz="quarter" idx="43"/>
          </p:nvPr>
        </p:nvSpPr>
        <p:spPr>
          <a:xfrm>
            <a:off x="10127809" y="2435462"/>
            <a:ext cx="1573660" cy="1573200"/>
          </a:xfrm>
          <a:custGeom>
            <a:avLst/>
            <a:gdLst>
              <a:gd name="connsiteX0" fmla="*/ 0 w 1573660"/>
              <a:gd name="connsiteY0" fmla="*/ 0 h 1573200"/>
              <a:gd name="connsiteX1" fmla="*/ 1573660 w 1573660"/>
              <a:gd name="connsiteY1" fmla="*/ 0 h 1573200"/>
              <a:gd name="connsiteX2" fmla="*/ 1573660 w 1573660"/>
              <a:gd name="connsiteY2" fmla="*/ 1349792 h 1573200"/>
              <a:gd name="connsiteX3" fmla="*/ 1350252 w 1573660"/>
              <a:gd name="connsiteY3" fmla="*/ 1573200 h 1573200"/>
              <a:gd name="connsiteX4" fmla="*/ 0 w 1573660"/>
              <a:gd name="connsiteY4" fmla="*/ 1573200 h 1573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73660" h="1573200">
                <a:moveTo>
                  <a:pt x="0" y="0"/>
                </a:moveTo>
                <a:lnTo>
                  <a:pt x="1573660" y="0"/>
                </a:lnTo>
                <a:lnTo>
                  <a:pt x="1573660" y="1349792"/>
                </a:lnTo>
                <a:lnTo>
                  <a:pt x="1350252" y="1573200"/>
                </a:lnTo>
                <a:lnTo>
                  <a:pt x="0" y="1573200"/>
                </a:lnTo>
                <a:close/>
              </a:path>
            </a:pathLst>
          </a:custGeom>
          <a:pattFill prst="dkUpDiag">
            <a:fgClr>
              <a:schemeClr val="bg1">
                <a:lumMod val="85000"/>
              </a:schemeClr>
            </a:fgClr>
            <a:bgClr>
              <a:schemeClr val="bg1"/>
            </a:bgClr>
          </a:pattFill>
        </p:spPr>
        <p:txBody>
          <a:bodyPr vert="horz" wrap="square" lIns="0" tIns="0" rIns="0" bIns="0" rtlCol="0" anchor="b">
            <a:noAutofit/>
          </a:bodyPr>
          <a:lstStyle>
            <a:lvl1pPr>
              <a:defRPr lang="en-GB" sz="1200" dirty="0"/>
            </a:lvl1pPr>
          </a:lstStyle>
          <a:p>
            <a:pPr lvl="0" algn="ctr"/>
            <a:r>
              <a:rPr lang="en-US"/>
              <a:t>Click icon to add picture</a:t>
            </a:r>
            <a:endParaRPr lang="en-GB"/>
          </a:p>
        </p:txBody>
      </p:sp>
    </p:spTree>
    <p:extLst>
      <p:ext uri="{BB962C8B-B14F-4D97-AF65-F5344CB8AC3E}">
        <p14:creationId xmlns:p14="http://schemas.microsoft.com/office/powerpoint/2010/main" val="2420573335"/>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Quote/Statement slide">
    <p:bg>
      <p:bgPr>
        <a:solidFill>
          <a:schemeClr val="tx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4DFEA-2014-1751-E480-8A66CDCDA552}"/>
              </a:ext>
            </a:extLst>
          </p:cNvPr>
          <p:cNvSpPr>
            <a:spLocks noGrp="1"/>
          </p:cNvSpPr>
          <p:nvPr>
            <p:ph type="title" hasCustomPrompt="1"/>
          </p:nvPr>
        </p:nvSpPr>
        <p:spPr>
          <a:xfrm>
            <a:off x="431999" y="952108"/>
            <a:ext cx="6603801" cy="1662412"/>
          </a:xfrm>
        </p:spPr>
        <p:txBody>
          <a:bodyPr/>
          <a:lstStyle>
            <a:lvl1pPr>
              <a:lnSpc>
                <a:spcPct val="100000"/>
              </a:lnSpc>
              <a:defRPr sz="3200" b="1" cap="none" baseline="0">
                <a:solidFill>
                  <a:schemeClr val="bg1"/>
                </a:solidFill>
                <a:latin typeface="+mn-lt"/>
              </a:defRPr>
            </a:lvl1pPr>
          </a:lstStyle>
          <a:p>
            <a:r>
              <a:rPr lang="en-US"/>
              <a:t>Quote or statement here – </a:t>
            </a:r>
            <a:br>
              <a:rPr lang="en-US"/>
            </a:br>
            <a:r>
              <a:rPr lang="en-US"/>
              <a:t>only black text is fully accessible on teal, green or orange</a:t>
            </a:r>
            <a:endParaRPr lang="en-GB"/>
          </a:p>
        </p:txBody>
      </p:sp>
      <p:sp>
        <p:nvSpPr>
          <p:cNvPr id="3" name="Right Triangle 2">
            <a:extLst>
              <a:ext uri="{FF2B5EF4-FFF2-40B4-BE49-F238E27FC236}">
                <a16:creationId xmlns:a16="http://schemas.microsoft.com/office/drawing/2014/main" id="{A47BBA45-30B2-1AE1-4D29-166B974CDEE5}"/>
              </a:ext>
            </a:extLst>
          </p:cNvPr>
          <p:cNvSpPr/>
          <p:nvPr/>
        </p:nvSpPr>
        <p:spPr>
          <a:xfrm rot="16200000">
            <a:off x="9281601" y="3947601"/>
            <a:ext cx="2910399" cy="2910399"/>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4" name="Right Triangle 3">
            <a:extLst>
              <a:ext uri="{FF2B5EF4-FFF2-40B4-BE49-F238E27FC236}">
                <a16:creationId xmlns:a16="http://schemas.microsoft.com/office/drawing/2014/main" id="{5BE389E3-E2EF-EDE2-E4A2-16BA15C4F331}"/>
              </a:ext>
            </a:extLst>
          </p:cNvPr>
          <p:cNvSpPr/>
          <p:nvPr userDrawn="1"/>
        </p:nvSpPr>
        <p:spPr>
          <a:xfrm rot="16200000">
            <a:off x="9281601" y="3947601"/>
            <a:ext cx="2910399" cy="2910399"/>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4" name="TextBox 13">
            <a:extLst>
              <a:ext uri="{FF2B5EF4-FFF2-40B4-BE49-F238E27FC236}">
                <a16:creationId xmlns:a16="http://schemas.microsoft.com/office/drawing/2014/main" id="{132987A6-2A9A-15B5-784A-8648882BE9C2}"/>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pic>
        <p:nvPicPr>
          <p:cNvPr id="6" name="Graphic 5">
            <a:extLst>
              <a:ext uri="{FF2B5EF4-FFF2-40B4-BE49-F238E27FC236}">
                <a16:creationId xmlns:a16="http://schemas.microsoft.com/office/drawing/2014/main" id="{5D0B496E-29A3-8DCC-C34E-E3A688B8FADC}"/>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
        <p:nvSpPr>
          <p:cNvPr id="5" name="Classification">
            <a:extLst>
              <a:ext uri="{FF2B5EF4-FFF2-40B4-BE49-F238E27FC236}">
                <a16:creationId xmlns:a16="http://schemas.microsoft.com/office/drawing/2014/main" id="{FB15A83E-B7EC-91D7-62B6-BABDCBEBF696}"/>
              </a:ext>
              <a:ext uri="{C183D7F6-B498-43B3-948B-1728B52AA6E4}">
                <adec:decorative xmlns:adec="http://schemas.microsoft.com/office/drawing/2017/decorative" val="1"/>
              </a:ext>
            </a:extLst>
          </p:cNvPr>
          <p:cNvSpPr txBox="1">
            <a:spLocks/>
          </p:cNvSpPr>
          <p:nvPr userDrawn="1"/>
        </p:nvSpPr>
        <p:spPr>
          <a:xfrm>
            <a:off x="440938" y="6497328"/>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spTree>
    <p:extLst>
      <p:ext uri="{BB962C8B-B14F-4D97-AF65-F5344CB8AC3E}">
        <p14:creationId xmlns:p14="http://schemas.microsoft.com/office/powerpoint/2010/main" val="37427045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HANK YOU SLIDE">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D97C3-1B7F-5C9F-E63F-96F1A14B6253}"/>
              </a:ext>
            </a:extLst>
          </p:cNvPr>
          <p:cNvSpPr>
            <a:spLocks noGrp="1"/>
          </p:cNvSpPr>
          <p:nvPr>
            <p:ph type="title" hasCustomPrompt="1"/>
          </p:nvPr>
        </p:nvSpPr>
        <p:spPr>
          <a:xfrm>
            <a:off x="428624" y="1092494"/>
            <a:ext cx="5391605" cy="715669"/>
          </a:xfrm>
        </p:spPr>
        <p:txBody>
          <a:bodyPr/>
          <a:lstStyle>
            <a:lvl1pPr>
              <a:defRPr sz="4800">
                <a:solidFill>
                  <a:schemeClr val="bg1"/>
                </a:solidFill>
                <a:latin typeface="+mj-lt"/>
              </a:defRPr>
            </a:lvl1pPr>
          </a:lstStyle>
          <a:p>
            <a:r>
              <a:rPr lang="en-US"/>
              <a:t>CLICK TO EDIT MASTER TITLE STYLE</a:t>
            </a:r>
            <a:endParaRPr lang="en-GB"/>
          </a:p>
        </p:txBody>
      </p:sp>
      <p:sp>
        <p:nvSpPr>
          <p:cNvPr id="5" name="Classification">
            <a:extLst>
              <a:ext uri="{FF2B5EF4-FFF2-40B4-BE49-F238E27FC236}">
                <a16:creationId xmlns:a16="http://schemas.microsoft.com/office/drawing/2014/main" id="{A2DBDE31-A0D1-C0E0-CFCE-D83929DAC7B6}"/>
              </a:ext>
              <a:ext uri="{C183D7F6-B498-43B3-948B-1728B52AA6E4}">
                <adec:decorative xmlns:adec="http://schemas.microsoft.com/office/drawing/2017/decorative" val="1"/>
              </a:ext>
            </a:extLst>
          </p:cNvPr>
          <p:cNvSpPr txBox="1">
            <a:spLocks/>
          </p:cNvSpPr>
          <p:nvPr/>
        </p:nvSpPr>
        <p:spPr>
          <a:xfrm>
            <a:off x="440938" y="6251108"/>
            <a:ext cx="1695772"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sp>
        <p:nvSpPr>
          <p:cNvPr id="12" name="Freeform: Shape 11">
            <a:extLst>
              <a:ext uri="{FF2B5EF4-FFF2-40B4-BE49-F238E27FC236}">
                <a16:creationId xmlns:a16="http://schemas.microsoft.com/office/drawing/2014/main" id="{FC8B51E2-FAFB-6EB4-638C-72A28E67F8E1}"/>
              </a:ext>
            </a:extLst>
          </p:cNvPr>
          <p:cNvSpPr/>
          <p:nvPr/>
        </p:nvSpPr>
        <p:spPr>
          <a:xfrm rot="16200000">
            <a:off x="3619500" y="-1714500"/>
            <a:ext cx="6858000" cy="10287000"/>
          </a:xfrm>
          <a:custGeom>
            <a:avLst/>
            <a:gdLst>
              <a:gd name="connsiteX0" fmla="*/ 6858000 w 6858000"/>
              <a:gd name="connsiteY0" fmla="*/ 6858000 h 10287000"/>
              <a:gd name="connsiteX1" fmla="*/ 6858000 w 6858000"/>
              <a:gd name="connsiteY1" fmla="*/ 10287000 h 10287000"/>
              <a:gd name="connsiteX2" fmla="*/ 3370139 w 6858000"/>
              <a:gd name="connsiteY2" fmla="*/ 10287000 h 10287000"/>
              <a:gd name="connsiteX3" fmla="*/ 0 w 6858000"/>
              <a:gd name="connsiteY3" fmla="*/ 6916861 h 10287000"/>
              <a:gd name="connsiteX4" fmla="*/ 0 w 6858000"/>
              <a:gd name="connsiteY4" fmla="*/ 0 h 1028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0287000">
                <a:moveTo>
                  <a:pt x="6858000" y="6858000"/>
                </a:moveTo>
                <a:lnTo>
                  <a:pt x="6858000" y="10287000"/>
                </a:lnTo>
                <a:lnTo>
                  <a:pt x="3370139" y="10287000"/>
                </a:lnTo>
                <a:lnTo>
                  <a:pt x="0" y="6916861"/>
                </a:lnTo>
                <a:lnTo>
                  <a:pt x="0" y="0"/>
                </a:lnTo>
                <a:close/>
              </a:path>
            </a:pathLst>
          </a:custGeom>
          <a:solidFill>
            <a:schemeClr val="tx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t">
            <a:noAutofit/>
          </a:bodyPr>
          <a:lstStyle/>
          <a:p>
            <a:pPr algn="l">
              <a:lnSpc>
                <a:spcPct val="112000"/>
              </a:lnSpc>
              <a:spcBef>
                <a:spcPts val="400"/>
              </a:spcBef>
              <a:spcAft>
                <a:spcPts val="400"/>
              </a:spcAft>
            </a:pPr>
            <a:endParaRPr lang="en-GB" sz="2400">
              <a:solidFill>
                <a:schemeClr val="tx1"/>
              </a:solidFill>
            </a:endParaRPr>
          </a:p>
        </p:txBody>
      </p:sp>
      <p:sp>
        <p:nvSpPr>
          <p:cNvPr id="6" name="Text Placeholder 16">
            <a:extLst>
              <a:ext uri="{FF2B5EF4-FFF2-40B4-BE49-F238E27FC236}">
                <a16:creationId xmlns:a16="http://schemas.microsoft.com/office/drawing/2014/main" id="{D0EB7A7D-8D5E-F9FC-C8D3-285DE34876F7}"/>
              </a:ext>
            </a:extLst>
          </p:cNvPr>
          <p:cNvSpPr>
            <a:spLocks noGrp="1"/>
          </p:cNvSpPr>
          <p:nvPr>
            <p:ph type="body" sz="quarter" idx="12" hasCustomPrompt="1"/>
          </p:nvPr>
        </p:nvSpPr>
        <p:spPr>
          <a:xfrm>
            <a:off x="431800" y="3494989"/>
            <a:ext cx="3551238" cy="1274763"/>
          </a:xfrm>
        </p:spPr>
        <p:txBody>
          <a:bodyPr/>
          <a:lstStyle>
            <a:lvl1pPr>
              <a:defRPr sz="2000">
                <a:solidFill>
                  <a:schemeClr val="bg1"/>
                </a:solidFill>
              </a:defRPr>
            </a:lvl1pPr>
            <a:lvl2pPr marL="0" indent="0">
              <a:buNone/>
              <a:defRPr/>
            </a:lvl2pPr>
          </a:lstStyle>
          <a:p>
            <a:pPr lvl="0"/>
            <a:r>
              <a:rPr lang="en-US"/>
              <a:t>Optional additional information</a:t>
            </a:r>
          </a:p>
        </p:txBody>
      </p:sp>
      <p:sp>
        <p:nvSpPr>
          <p:cNvPr id="7" name="Freeform: Shape 6">
            <a:extLst>
              <a:ext uri="{FF2B5EF4-FFF2-40B4-BE49-F238E27FC236}">
                <a16:creationId xmlns:a16="http://schemas.microsoft.com/office/drawing/2014/main" id="{AD9F6842-DC6A-38D0-9815-9F77EC5535C5}"/>
              </a:ext>
            </a:extLst>
          </p:cNvPr>
          <p:cNvSpPr/>
          <p:nvPr userDrawn="1"/>
        </p:nvSpPr>
        <p:spPr>
          <a:xfrm rot="16200000">
            <a:off x="3619500" y="-1714500"/>
            <a:ext cx="6858000" cy="10287000"/>
          </a:xfrm>
          <a:custGeom>
            <a:avLst/>
            <a:gdLst>
              <a:gd name="connsiteX0" fmla="*/ 6858000 w 6858000"/>
              <a:gd name="connsiteY0" fmla="*/ 6858000 h 10287000"/>
              <a:gd name="connsiteX1" fmla="*/ 6858000 w 6858000"/>
              <a:gd name="connsiteY1" fmla="*/ 10287000 h 10287000"/>
              <a:gd name="connsiteX2" fmla="*/ 3370139 w 6858000"/>
              <a:gd name="connsiteY2" fmla="*/ 10287000 h 10287000"/>
              <a:gd name="connsiteX3" fmla="*/ 0 w 6858000"/>
              <a:gd name="connsiteY3" fmla="*/ 6916861 h 10287000"/>
              <a:gd name="connsiteX4" fmla="*/ 0 w 6858000"/>
              <a:gd name="connsiteY4" fmla="*/ 0 h 1028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0287000">
                <a:moveTo>
                  <a:pt x="6858000" y="6858000"/>
                </a:moveTo>
                <a:lnTo>
                  <a:pt x="6858000" y="10287000"/>
                </a:lnTo>
                <a:lnTo>
                  <a:pt x="3370139" y="10287000"/>
                </a:lnTo>
                <a:lnTo>
                  <a:pt x="0" y="6916861"/>
                </a:lnTo>
                <a:lnTo>
                  <a:pt x="0" y="0"/>
                </a:lnTo>
                <a:close/>
              </a:path>
            </a:pathLst>
          </a:custGeom>
          <a:solidFill>
            <a:schemeClr val="tx1">
              <a:alpha val="1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t">
            <a:noAutofit/>
          </a:bodyPr>
          <a:lstStyle/>
          <a:p>
            <a:pPr algn="l">
              <a:lnSpc>
                <a:spcPct val="112000"/>
              </a:lnSpc>
              <a:spcBef>
                <a:spcPts val="400"/>
              </a:spcBef>
              <a:spcAft>
                <a:spcPts val="400"/>
              </a:spcAft>
            </a:pPr>
            <a:endParaRPr lang="en-GB" sz="2400">
              <a:solidFill>
                <a:schemeClr val="tx1"/>
              </a:solidFill>
            </a:endParaRPr>
          </a:p>
        </p:txBody>
      </p:sp>
      <p:pic>
        <p:nvPicPr>
          <p:cNvPr id="8" name="Picture 7" descr="A blue and black logo&#10;&#10;Description automatically generated">
            <a:extLst>
              <a:ext uri="{FF2B5EF4-FFF2-40B4-BE49-F238E27FC236}">
                <a16:creationId xmlns:a16="http://schemas.microsoft.com/office/drawing/2014/main" id="{0ECBBF62-3E0E-84D6-DEE0-82DE2A9FA06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48647" y="6289647"/>
            <a:ext cx="769246" cy="365964"/>
          </a:xfrm>
          <a:prstGeom prst="rect">
            <a:avLst/>
          </a:prstGeom>
        </p:spPr>
      </p:pic>
    </p:spTree>
    <p:extLst>
      <p:ext uri="{BB962C8B-B14F-4D97-AF65-F5344CB8AC3E}">
        <p14:creationId xmlns:p14="http://schemas.microsoft.com/office/powerpoint/2010/main" val="1376380208"/>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Full bleed video">
    <p:spTree>
      <p:nvGrpSpPr>
        <p:cNvPr id="1" name=""/>
        <p:cNvGrpSpPr/>
        <p:nvPr/>
      </p:nvGrpSpPr>
      <p:grpSpPr>
        <a:xfrm>
          <a:off x="0" y="0"/>
          <a:ext cx="0" cy="0"/>
          <a:chOff x="0" y="0"/>
          <a:chExt cx="0" cy="0"/>
        </a:xfrm>
      </p:grpSpPr>
      <p:sp>
        <p:nvSpPr>
          <p:cNvPr id="4" name="Media Placeholder 3">
            <a:extLst>
              <a:ext uri="{FF2B5EF4-FFF2-40B4-BE49-F238E27FC236}">
                <a16:creationId xmlns:a16="http://schemas.microsoft.com/office/drawing/2014/main" id="{BFBDEA92-538F-3B81-D73E-A3E28F80C016}"/>
              </a:ext>
            </a:extLst>
          </p:cNvPr>
          <p:cNvSpPr>
            <a:spLocks noGrp="1"/>
          </p:cNvSpPr>
          <p:nvPr>
            <p:ph type="media" sz="quarter" idx="11" hasCustomPrompt="1"/>
          </p:nvPr>
        </p:nvSpPr>
        <p:spPr>
          <a:xfrm>
            <a:off x="0" y="0"/>
            <a:ext cx="12192000" cy="6858000"/>
          </a:xfr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GB"/>
              <a:t>Full bleed video</a:t>
            </a:r>
          </a:p>
        </p:txBody>
      </p:sp>
      <p:pic>
        <p:nvPicPr>
          <p:cNvPr id="2" name="Graphic 5">
            <a:extLst>
              <a:ext uri="{FF2B5EF4-FFF2-40B4-BE49-F238E27FC236}">
                <a16:creationId xmlns:a16="http://schemas.microsoft.com/office/drawing/2014/main" id="{1050659F-1AE6-F4EA-1FC2-0F93F35AE9CE}"/>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Tree>
    <p:extLst>
      <p:ext uri="{BB962C8B-B14F-4D97-AF65-F5344CB8AC3E}">
        <p14:creationId xmlns:p14="http://schemas.microsoft.com/office/powerpoint/2010/main" val="40286855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Statement or Quote 1">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A8B69072-8F91-57EB-1C5E-B1807F844055}"/>
              </a:ext>
              <a:ext uri="{C183D7F6-B498-43B3-948B-1728B52AA6E4}">
                <adec:decorative xmlns:adec="http://schemas.microsoft.com/office/drawing/2017/decorative" val="1"/>
              </a:ext>
            </a:extLst>
          </p:cNvPr>
          <p:cNvSpPr>
            <a:spLocks noGrp="1"/>
          </p:cNvSpPr>
          <p:nvPr>
            <p:ph type="pic" sz="quarter" idx="15"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3733800 h 6858000"/>
              <a:gd name="connsiteX3" fmla="*/ 9067800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3733800"/>
                </a:lnTo>
                <a:lnTo>
                  <a:pt x="9067800" y="6858000"/>
                </a:lnTo>
                <a:lnTo>
                  <a:pt x="0" y="6858000"/>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dirty="0"/>
            </a:lvl1pPr>
          </a:lstStyle>
          <a:p>
            <a:pPr lvl="0" algn="ctr"/>
            <a:r>
              <a:rPr lang="en-GB"/>
              <a:t>Click icon in centre to add image</a:t>
            </a:r>
            <a:br>
              <a:rPr lang="en-GB"/>
            </a:br>
            <a:r>
              <a:rPr lang="en-GB"/>
              <a:t>Send image to back so elements show on the page</a:t>
            </a:r>
          </a:p>
          <a:p>
            <a:pPr lvl="0" algn="ctr"/>
            <a:endParaRPr lang="en-GB"/>
          </a:p>
          <a:p>
            <a:pPr lvl="0" algn="ctr"/>
            <a:endParaRPr lang="en-GB"/>
          </a:p>
          <a:p>
            <a:pPr lvl="0" algn="ctr"/>
            <a:endParaRPr lang="en-GB"/>
          </a:p>
        </p:txBody>
      </p:sp>
      <p:sp>
        <p:nvSpPr>
          <p:cNvPr id="3" name="Title">
            <a:extLst>
              <a:ext uri="{FF2B5EF4-FFF2-40B4-BE49-F238E27FC236}">
                <a16:creationId xmlns:a16="http://schemas.microsoft.com/office/drawing/2014/main" id="{6838E746-8C0D-4144-AC8E-FA9CF117C223}"/>
              </a:ext>
            </a:extLst>
          </p:cNvPr>
          <p:cNvSpPr>
            <a:spLocks noGrp="1"/>
          </p:cNvSpPr>
          <p:nvPr>
            <p:ph type="title" hasCustomPrompt="1"/>
          </p:nvPr>
        </p:nvSpPr>
        <p:spPr bwMode="white">
          <a:xfrm>
            <a:off x="450000" y="811950"/>
            <a:ext cx="5407103" cy="3742438"/>
          </a:xfrm>
        </p:spPr>
        <p:txBody>
          <a:bodyPr anchor="t"/>
          <a:lstStyle>
            <a:lvl1pPr>
              <a:defRPr sz="3600" cap="none" spc="0" baseline="0">
                <a:solidFill>
                  <a:schemeClr val="bg1"/>
                </a:solidFill>
                <a:latin typeface="+mn-lt"/>
              </a:defRPr>
            </a:lvl1pPr>
          </a:lstStyle>
          <a:p>
            <a:r>
              <a:rPr lang="en-GB"/>
              <a:t>Summary text background image (text can be recoloured depending on image colour)</a:t>
            </a:r>
            <a:endParaRPr lang="fr-FR"/>
          </a:p>
        </p:txBody>
      </p:sp>
      <p:pic>
        <p:nvPicPr>
          <p:cNvPr id="2" name="Graphic 5">
            <a:extLst>
              <a:ext uri="{FF2B5EF4-FFF2-40B4-BE49-F238E27FC236}">
                <a16:creationId xmlns:a16="http://schemas.microsoft.com/office/drawing/2014/main" id="{0A0F3FC4-E60D-9CC7-94C7-8CDB8D22E973}"/>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Tree>
    <p:extLst>
      <p:ext uri="{BB962C8B-B14F-4D97-AF65-F5344CB8AC3E}">
        <p14:creationId xmlns:p14="http://schemas.microsoft.com/office/powerpoint/2010/main" val="1435702468"/>
      </p:ext>
    </p:extLst>
  </p:cSld>
  <p:clrMapOvr>
    <a:masterClrMapping/>
  </p:clrMapOvr>
  <p:hf hdr="0" ftr="0" dt="0"/>
  <p:extLst>
    <p:ext uri="{DCECCB84-F9BA-43D5-87BE-67443E8EF086}">
      <p15:sldGuideLst xmlns:p15="http://schemas.microsoft.com/office/powerpoint/2012/main"/>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p:cSld name="Quote/Statement Style 2">
    <p:bg>
      <p:bgPr>
        <a:solidFill>
          <a:schemeClr val="accent1"/>
        </a:solidFill>
        <a:effectLst/>
      </p:bgPr>
    </p:bg>
    <p:spTree>
      <p:nvGrpSpPr>
        <p:cNvPr id="1" name=""/>
        <p:cNvGrpSpPr/>
        <p:nvPr/>
      </p:nvGrpSpPr>
      <p:grpSpPr>
        <a:xfrm>
          <a:off x="0" y="0"/>
          <a:ext cx="0" cy="0"/>
          <a:chOff x="0" y="0"/>
          <a:chExt cx="0" cy="0"/>
        </a:xfrm>
      </p:grpSpPr>
      <p:sp>
        <p:nvSpPr>
          <p:cNvPr id="4" name="Title" descr="Header">
            <a:extLst>
              <a:ext uri="{FF2B5EF4-FFF2-40B4-BE49-F238E27FC236}">
                <a16:creationId xmlns:a16="http://schemas.microsoft.com/office/drawing/2014/main" id="{6953A8D2-20EB-4DFB-893E-8DCA6475DEE1}"/>
              </a:ext>
            </a:extLst>
          </p:cNvPr>
          <p:cNvSpPr>
            <a:spLocks noGrp="1"/>
          </p:cNvSpPr>
          <p:nvPr>
            <p:ph type="title" hasCustomPrompt="1"/>
          </p:nvPr>
        </p:nvSpPr>
        <p:spPr>
          <a:xfrm>
            <a:off x="-39450" y="-775597"/>
            <a:ext cx="9341700" cy="775597"/>
          </a:xfrm>
        </p:spPr>
        <p:txBody>
          <a:bodyPr/>
          <a:lstStyle>
            <a:lvl1pPr>
              <a:defRPr>
                <a:solidFill>
                  <a:schemeClr val="bg1"/>
                </a:solidFill>
              </a:defRPr>
            </a:lvl1pPr>
          </a:lstStyle>
          <a:p>
            <a:r>
              <a:rPr lang="en-US"/>
              <a:t>TITLE – KEEP HERE FOR ACCESSIBILITY</a:t>
            </a:r>
            <a:endParaRPr lang="en-GB"/>
          </a:p>
        </p:txBody>
      </p:sp>
      <p:sp>
        <p:nvSpPr>
          <p:cNvPr id="21" name="Quote">
            <a:extLst>
              <a:ext uri="{FF2B5EF4-FFF2-40B4-BE49-F238E27FC236}">
                <a16:creationId xmlns:a16="http://schemas.microsoft.com/office/drawing/2014/main" id="{04EB49EF-74A2-4A31-99CF-80E2BAF35EC6}"/>
              </a:ext>
            </a:extLst>
          </p:cNvPr>
          <p:cNvSpPr>
            <a:spLocks noGrp="1"/>
          </p:cNvSpPr>
          <p:nvPr>
            <p:ph type="body" sz="quarter" idx="15" hasCustomPrompt="1"/>
          </p:nvPr>
        </p:nvSpPr>
        <p:spPr>
          <a:xfrm>
            <a:off x="2333900" y="2110704"/>
            <a:ext cx="8181699" cy="2636591"/>
          </a:xfrm>
        </p:spPr>
        <p:txBody>
          <a:bodyPr anchor="t">
            <a:normAutofit/>
          </a:bodyPr>
          <a:lstStyle>
            <a:lvl1pPr marL="0" indent="0">
              <a:buNone/>
              <a:defRPr sz="3600" b="0">
                <a:solidFill>
                  <a:schemeClr val="bg1"/>
                </a:solidFill>
              </a:defRPr>
            </a:lvl1pPr>
          </a:lstStyle>
          <a:p>
            <a:pPr lvl="0"/>
            <a:r>
              <a:rPr lang="en-GB"/>
              <a:t>Insert your quote here</a:t>
            </a:r>
          </a:p>
        </p:txBody>
      </p:sp>
      <p:sp>
        <p:nvSpPr>
          <p:cNvPr id="2" name="Right Triangle 1">
            <a:extLst>
              <a:ext uri="{FF2B5EF4-FFF2-40B4-BE49-F238E27FC236}">
                <a16:creationId xmlns:a16="http://schemas.microsoft.com/office/drawing/2014/main" id="{CB9AD269-0E94-5F57-BE08-5E10A41EC965}"/>
              </a:ext>
            </a:extLst>
          </p:cNvPr>
          <p:cNvSpPr/>
          <p:nvPr/>
        </p:nvSpPr>
        <p:spPr>
          <a:xfrm rot="5400000">
            <a:off x="-39450" y="0"/>
            <a:ext cx="3124200" cy="3124200"/>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0" name="TextBox 9">
            <a:extLst>
              <a:ext uri="{FF2B5EF4-FFF2-40B4-BE49-F238E27FC236}">
                <a16:creationId xmlns:a16="http://schemas.microsoft.com/office/drawing/2014/main" id="{0144A53C-A760-B980-C1BA-3D631697281C}"/>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5" name="Right Triangle 4">
            <a:extLst>
              <a:ext uri="{FF2B5EF4-FFF2-40B4-BE49-F238E27FC236}">
                <a16:creationId xmlns:a16="http://schemas.microsoft.com/office/drawing/2014/main" id="{AD1135DF-99C2-8442-95A0-2BE142A567EA}"/>
              </a:ext>
            </a:extLst>
          </p:cNvPr>
          <p:cNvSpPr/>
          <p:nvPr userDrawn="1"/>
        </p:nvSpPr>
        <p:spPr>
          <a:xfrm rot="5400000">
            <a:off x="-39450" y="0"/>
            <a:ext cx="3124200" cy="3124200"/>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6" name="Classification">
            <a:extLst>
              <a:ext uri="{FF2B5EF4-FFF2-40B4-BE49-F238E27FC236}">
                <a16:creationId xmlns:a16="http://schemas.microsoft.com/office/drawing/2014/main" id="{5DCFC24A-C7DD-C4ED-BB16-E30899EF4F77}"/>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effectLst/>
              </a:rPr>
              <a:t>© Ipsos B&amp;A | Doc Name | Month Year | Version # | Public | Internal/Client Use Only | Strictly Confidential</a:t>
            </a:r>
          </a:p>
        </p:txBody>
      </p:sp>
      <p:pic>
        <p:nvPicPr>
          <p:cNvPr id="7" name="Picture 6" descr="A blue and black logo&#10;&#10;Description automatically generated">
            <a:extLst>
              <a:ext uri="{FF2B5EF4-FFF2-40B4-BE49-F238E27FC236}">
                <a16:creationId xmlns:a16="http://schemas.microsoft.com/office/drawing/2014/main" id="{BBF232A4-C10F-57DF-0B63-7CC8E15746A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192608" y="6272059"/>
            <a:ext cx="769246" cy="365964"/>
          </a:xfrm>
          <a:prstGeom prst="rect">
            <a:avLst/>
          </a:prstGeom>
        </p:spPr>
      </p:pic>
    </p:spTree>
    <p:extLst>
      <p:ext uri="{BB962C8B-B14F-4D97-AF65-F5344CB8AC3E}">
        <p14:creationId xmlns:p14="http://schemas.microsoft.com/office/powerpoint/2010/main" val="1186563815"/>
      </p:ext>
    </p:extLst>
  </p:cSld>
  <p:clrMapOvr>
    <a:masterClrMapping/>
  </p:clrMapOvr>
  <p:extLst>
    <p:ext uri="{DCECCB84-F9BA-43D5-87BE-67443E8EF086}">
      <p15:sldGuideLst xmlns:p15="http://schemas.microsoft.com/office/powerpoint/2012/main">
        <p15:guide id="4" orient="horz" pos="600">
          <p15:clr>
            <a:srgbClr val="F26B43"/>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p:cSld name="Quote/Statement style 3">
    <p:bg>
      <p:bgPr>
        <a:solidFill>
          <a:schemeClr val="accent1"/>
        </a:solidFill>
        <a:effectLst/>
      </p:bgPr>
    </p:bg>
    <p:spTree>
      <p:nvGrpSpPr>
        <p:cNvPr id="1" name=""/>
        <p:cNvGrpSpPr/>
        <p:nvPr/>
      </p:nvGrpSpPr>
      <p:grpSpPr>
        <a:xfrm>
          <a:off x="0" y="0"/>
          <a:ext cx="0" cy="0"/>
          <a:chOff x="0" y="0"/>
          <a:chExt cx="0" cy="0"/>
        </a:xfrm>
      </p:grpSpPr>
      <p:sp>
        <p:nvSpPr>
          <p:cNvPr id="4" name="Title" descr="Header">
            <a:extLst>
              <a:ext uri="{FF2B5EF4-FFF2-40B4-BE49-F238E27FC236}">
                <a16:creationId xmlns:a16="http://schemas.microsoft.com/office/drawing/2014/main" id="{6953A8D2-20EB-4DFB-893E-8DCA6475DEE1}"/>
              </a:ext>
            </a:extLst>
          </p:cNvPr>
          <p:cNvSpPr>
            <a:spLocks noGrp="1"/>
          </p:cNvSpPr>
          <p:nvPr>
            <p:ph type="title" hasCustomPrompt="1"/>
          </p:nvPr>
        </p:nvSpPr>
        <p:spPr>
          <a:xfrm>
            <a:off x="-39450" y="-775597"/>
            <a:ext cx="9341700" cy="775597"/>
          </a:xfrm>
        </p:spPr>
        <p:txBody>
          <a:bodyPr/>
          <a:lstStyle>
            <a:lvl1pPr>
              <a:defRPr>
                <a:solidFill>
                  <a:schemeClr val="bg1"/>
                </a:solidFill>
              </a:defRPr>
            </a:lvl1pPr>
          </a:lstStyle>
          <a:p>
            <a:r>
              <a:rPr lang="en-US"/>
              <a:t>TITLE – KEEP HERE FOR ACCESSIBILITY</a:t>
            </a:r>
            <a:endParaRPr lang="en-GB"/>
          </a:p>
        </p:txBody>
      </p:sp>
      <p:sp>
        <p:nvSpPr>
          <p:cNvPr id="21" name="Quote">
            <a:extLst>
              <a:ext uri="{FF2B5EF4-FFF2-40B4-BE49-F238E27FC236}">
                <a16:creationId xmlns:a16="http://schemas.microsoft.com/office/drawing/2014/main" id="{04EB49EF-74A2-4A31-99CF-80E2BAF35EC6}"/>
              </a:ext>
            </a:extLst>
          </p:cNvPr>
          <p:cNvSpPr>
            <a:spLocks noGrp="1"/>
          </p:cNvSpPr>
          <p:nvPr>
            <p:ph type="body" sz="quarter" idx="15" hasCustomPrompt="1"/>
          </p:nvPr>
        </p:nvSpPr>
        <p:spPr>
          <a:xfrm>
            <a:off x="2333900" y="2110704"/>
            <a:ext cx="8181699" cy="2636591"/>
          </a:xfrm>
        </p:spPr>
        <p:txBody>
          <a:bodyPr anchor="t">
            <a:normAutofit/>
          </a:bodyPr>
          <a:lstStyle>
            <a:lvl1pPr marL="0" indent="0">
              <a:buNone/>
              <a:defRPr sz="3600" b="1">
                <a:solidFill>
                  <a:schemeClr val="bg1"/>
                </a:solidFill>
              </a:defRPr>
            </a:lvl1pPr>
          </a:lstStyle>
          <a:p>
            <a:pPr lvl="0"/>
            <a:r>
              <a:rPr lang="en-GB"/>
              <a:t>Insert your quote here</a:t>
            </a:r>
          </a:p>
        </p:txBody>
      </p:sp>
      <p:sp>
        <p:nvSpPr>
          <p:cNvPr id="2" name="Right Triangle 1">
            <a:extLst>
              <a:ext uri="{FF2B5EF4-FFF2-40B4-BE49-F238E27FC236}">
                <a16:creationId xmlns:a16="http://schemas.microsoft.com/office/drawing/2014/main" id="{CB9AD269-0E94-5F57-BE08-5E10A41EC965}"/>
              </a:ext>
            </a:extLst>
          </p:cNvPr>
          <p:cNvSpPr/>
          <p:nvPr userDrawn="1"/>
        </p:nvSpPr>
        <p:spPr>
          <a:xfrm rot="16200000">
            <a:off x="9067800" y="3733799"/>
            <a:ext cx="3124200" cy="3124200"/>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0" name="TextBox 9">
            <a:extLst>
              <a:ext uri="{FF2B5EF4-FFF2-40B4-BE49-F238E27FC236}">
                <a16:creationId xmlns:a16="http://schemas.microsoft.com/office/drawing/2014/main" id="{0144A53C-A760-B980-C1BA-3D631697281C}"/>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5" name="Right Triangle 4">
            <a:extLst>
              <a:ext uri="{FF2B5EF4-FFF2-40B4-BE49-F238E27FC236}">
                <a16:creationId xmlns:a16="http://schemas.microsoft.com/office/drawing/2014/main" id="{07B1A339-6C75-07F1-9C25-457A1585ABE5}"/>
              </a:ext>
            </a:extLst>
          </p:cNvPr>
          <p:cNvSpPr/>
          <p:nvPr userDrawn="1"/>
        </p:nvSpPr>
        <p:spPr>
          <a:xfrm rot="16200000">
            <a:off x="9067800" y="3748313"/>
            <a:ext cx="3124200" cy="3124200"/>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6" name="Classification">
            <a:extLst>
              <a:ext uri="{FF2B5EF4-FFF2-40B4-BE49-F238E27FC236}">
                <a16:creationId xmlns:a16="http://schemas.microsoft.com/office/drawing/2014/main" id="{F8DC3398-0EFF-78AD-3FA2-01074899C029}"/>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effectLst/>
              </a:rPr>
              <a:t>© Ipsos B&amp;A | Doc Name | Month Year | Version # | Public | Internal/Client Use Only | Strictly Confidential</a:t>
            </a:r>
          </a:p>
        </p:txBody>
      </p:sp>
      <p:pic>
        <p:nvPicPr>
          <p:cNvPr id="7" name="Graphic 5">
            <a:extLst>
              <a:ext uri="{FF2B5EF4-FFF2-40B4-BE49-F238E27FC236}">
                <a16:creationId xmlns:a16="http://schemas.microsoft.com/office/drawing/2014/main" id="{13E10383-3022-DCB2-8F12-DCC9BB4347EC}"/>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1172185" y="6317600"/>
            <a:ext cx="722170" cy="342080"/>
          </a:xfrm>
          <a:prstGeom prst="rect">
            <a:avLst/>
          </a:prstGeom>
        </p:spPr>
      </p:pic>
    </p:spTree>
    <p:extLst>
      <p:ext uri="{BB962C8B-B14F-4D97-AF65-F5344CB8AC3E}">
        <p14:creationId xmlns:p14="http://schemas.microsoft.com/office/powerpoint/2010/main" val="4200796293"/>
      </p:ext>
    </p:extLst>
  </p:cSld>
  <p:clrMapOvr>
    <a:masterClrMapping/>
  </p:clrMapOvr>
  <p:extLst>
    <p:ext uri="{DCECCB84-F9BA-43D5-87BE-67443E8EF086}">
      <p15:sldGuideLst xmlns:p15="http://schemas.microsoft.com/office/powerpoint/2012/main">
        <p15:guide id="4" orient="horz" pos="600">
          <p15:clr>
            <a:srgbClr val="F26B43"/>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3 key points">
    <p:bg>
      <p:bgPr>
        <a:solidFill>
          <a:schemeClr val="accent1"/>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855C23FA-A39C-47E2-B32E-D31B7F81F736}"/>
              </a:ext>
            </a:extLst>
          </p:cNvPr>
          <p:cNvSpPr>
            <a:spLocks noGrp="1"/>
          </p:cNvSpPr>
          <p:nvPr>
            <p:ph type="title" hasCustomPrompt="1"/>
          </p:nvPr>
        </p:nvSpPr>
        <p:spPr/>
        <p:txBody>
          <a:bodyPr/>
          <a:lstStyle>
            <a:lvl1pPr>
              <a:defRPr>
                <a:solidFill>
                  <a:schemeClr val="bg1"/>
                </a:solidFill>
              </a:defRPr>
            </a:lvl1pPr>
          </a:lstStyle>
          <a:p>
            <a:r>
              <a:rPr lang="en-US"/>
              <a:t>3 key points layout</a:t>
            </a:r>
            <a:endParaRPr lang="en-GB"/>
          </a:p>
        </p:txBody>
      </p:sp>
      <p:sp>
        <p:nvSpPr>
          <p:cNvPr id="23" name="No. 1">
            <a:extLst>
              <a:ext uri="{FF2B5EF4-FFF2-40B4-BE49-F238E27FC236}">
                <a16:creationId xmlns:a16="http://schemas.microsoft.com/office/drawing/2014/main" id="{8933E780-68DF-AEFF-FB64-64A8AC3BC8DB}"/>
              </a:ext>
            </a:extLst>
          </p:cNvPr>
          <p:cNvSpPr>
            <a:spLocks noGrp="1"/>
          </p:cNvSpPr>
          <p:nvPr>
            <p:ph type="body" sz="quarter" idx="34" hasCustomPrompt="1"/>
          </p:nvPr>
        </p:nvSpPr>
        <p:spPr>
          <a:xfrm>
            <a:off x="424599" y="1701571"/>
            <a:ext cx="1219200" cy="1045259"/>
          </a:xfrm>
        </p:spPr>
        <p:txBody>
          <a:bodyPr/>
          <a:lstStyle>
            <a:lvl1pPr>
              <a:defRPr sz="9600" b="1">
                <a:solidFill>
                  <a:schemeClr val="tx2"/>
                </a:solidFill>
              </a:defRPr>
            </a:lvl1pPr>
          </a:lstStyle>
          <a:p>
            <a:pPr lvl="0"/>
            <a:r>
              <a:rPr lang="en-US"/>
              <a:t>#</a:t>
            </a:r>
            <a:endParaRPr lang="en-GB"/>
          </a:p>
        </p:txBody>
      </p:sp>
      <p:sp>
        <p:nvSpPr>
          <p:cNvPr id="7" name="Text Placeholder 6">
            <a:extLst>
              <a:ext uri="{FF2B5EF4-FFF2-40B4-BE49-F238E27FC236}">
                <a16:creationId xmlns:a16="http://schemas.microsoft.com/office/drawing/2014/main" id="{3BF07BEC-475C-D95A-2313-6FF423D69112}"/>
              </a:ext>
            </a:extLst>
          </p:cNvPr>
          <p:cNvSpPr>
            <a:spLocks noGrp="1"/>
          </p:cNvSpPr>
          <p:nvPr>
            <p:ph type="body" sz="quarter" idx="30"/>
          </p:nvPr>
        </p:nvSpPr>
        <p:spPr>
          <a:xfrm>
            <a:off x="449999" y="3067958"/>
            <a:ext cx="3528000" cy="2583996"/>
          </a:xfrm>
          <a:prstGeom prst="rect">
            <a:avLst/>
          </a:prstGeom>
          <a:noFill/>
        </p:spPr>
        <p:txBody>
          <a:bodyPr wrap="square" lIns="72000" tIns="72000" rIns="72000" bIns="72000">
            <a:noAutofit/>
          </a:bodyPr>
          <a:lstStyle>
            <a:lvl1pPr>
              <a:defRPr sz="2400" b="0">
                <a:solidFill>
                  <a:schemeClr val="bg1"/>
                </a:solidFill>
              </a:defRPr>
            </a:lvl1pPr>
            <a:lvl2pPr>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Master text styles</a:t>
            </a:r>
          </a:p>
        </p:txBody>
      </p:sp>
      <p:sp>
        <p:nvSpPr>
          <p:cNvPr id="27" name="No. 2">
            <a:extLst>
              <a:ext uri="{FF2B5EF4-FFF2-40B4-BE49-F238E27FC236}">
                <a16:creationId xmlns:a16="http://schemas.microsoft.com/office/drawing/2014/main" id="{30E98F8F-3061-8682-1A3F-E78E0C8D3F9E}"/>
              </a:ext>
            </a:extLst>
          </p:cNvPr>
          <p:cNvSpPr>
            <a:spLocks noGrp="1"/>
          </p:cNvSpPr>
          <p:nvPr>
            <p:ph type="body" sz="quarter" idx="35" hasCustomPrompt="1"/>
          </p:nvPr>
        </p:nvSpPr>
        <p:spPr>
          <a:xfrm>
            <a:off x="4298690" y="1701571"/>
            <a:ext cx="1219200" cy="1045259"/>
          </a:xfrm>
        </p:spPr>
        <p:txBody>
          <a:bodyPr/>
          <a:lstStyle>
            <a:lvl1pPr>
              <a:defRPr sz="9600" b="1">
                <a:solidFill>
                  <a:schemeClr val="accent2"/>
                </a:solidFill>
              </a:defRPr>
            </a:lvl1pPr>
          </a:lstStyle>
          <a:p>
            <a:pPr lvl="0"/>
            <a:r>
              <a:rPr lang="en-US"/>
              <a:t>#</a:t>
            </a:r>
            <a:endParaRPr lang="en-GB"/>
          </a:p>
        </p:txBody>
      </p:sp>
      <p:sp>
        <p:nvSpPr>
          <p:cNvPr id="8" name="Text Placeholder 7">
            <a:extLst>
              <a:ext uri="{FF2B5EF4-FFF2-40B4-BE49-F238E27FC236}">
                <a16:creationId xmlns:a16="http://schemas.microsoft.com/office/drawing/2014/main" id="{4812F4A0-FD3C-1B4E-7C0D-A6CD56FB0F3F}"/>
              </a:ext>
            </a:extLst>
          </p:cNvPr>
          <p:cNvSpPr>
            <a:spLocks noGrp="1"/>
          </p:cNvSpPr>
          <p:nvPr>
            <p:ph type="body" sz="quarter" idx="31"/>
          </p:nvPr>
        </p:nvSpPr>
        <p:spPr>
          <a:xfrm>
            <a:off x="4332287" y="3067958"/>
            <a:ext cx="3528000" cy="2583996"/>
          </a:xfrm>
          <a:prstGeom prst="rect">
            <a:avLst/>
          </a:prstGeom>
          <a:noFill/>
        </p:spPr>
        <p:txBody>
          <a:bodyPr wrap="square" lIns="72000" tIns="72000" rIns="72000" bIns="72000">
            <a:noAutofit/>
          </a:bodyPr>
          <a:lstStyle>
            <a:lvl1pPr>
              <a:defRPr sz="2400" b="0">
                <a:solidFill>
                  <a:schemeClr val="bg1"/>
                </a:solidFill>
              </a:defRPr>
            </a:lvl1pPr>
            <a:lvl2pPr>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edit Master text styles</a:t>
            </a:r>
          </a:p>
        </p:txBody>
      </p:sp>
      <p:sp>
        <p:nvSpPr>
          <p:cNvPr id="32" name="No. 3">
            <a:extLst>
              <a:ext uri="{FF2B5EF4-FFF2-40B4-BE49-F238E27FC236}">
                <a16:creationId xmlns:a16="http://schemas.microsoft.com/office/drawing/2014/main" id="{60835E92-0DA1-DBA3-87F3-D6CA2B63B035}"/>
              </a:ext>
            </a:extLst>
          </p:cNvPr>
          <p:cNvSpPr>
            <a:spLocks noGrp="1"/>
          </p:cNvSpPr>
          <p:nvPr>
            <p:ph type="body" sz="quarter" idx="36" hasCustomPrompt="1"/>
          </p:nvPr>
        </p:nvSpPr>
        <p:spPr>
          <a:xfrm>
            <a:off x="8162924" y="1701571"/>
            <a:ext cx="1219200" cy="1045259"/>
          </a:xfrm>
        </p:spPr>
        <p:txBody>
          <a:bodyPr/>
          <a:lstStyle>
            <a:lvl1pPr>
              <a:defRPr sz="9600" b="1">
                <a:solidFill>
                  <a:srgbClr val="E3D8F0"/>
                </a:solidFill>
              </a:defRPr>
            </a:lvl1pPr>
          </a:lstStyle>
          <a:p>
            <a:pPr lvl="0"/>
            <a:r>
              <a:rPr lang="en-US"/>
              <a:t>#</a:t>
            </a:r>
            <a:endParaRPr lang="en-GB"/>
          </a:p>
        </p:txBody>
      </p:sp>
      <p:sp>
        <p:nvSpPr>
          <p:cNvPr id="9" name="Text Placeholder 8">
            <a:extLst>
              <a:ext uri="{FF2B5EF4-FFF2-40B4-BE49-F238E27FC236}">
                <a16:creationId xmlns:a16="http://schemas.microsoft.com/office/drawing/2014/main" id="{1CF5EC94-06CC-02DF-99F1-D843B6EC5EE0}"/>
              </a:ext>
            </a:extLst>
          </p:cNvPr>
          <p:cNvSpPr>
            <a:spLocks noGrp="1"/>
          </p:cNvSpPr>
          <p:nvPr>
            <p:ph type="body" sz="quarter" idx="32" hasCustomPrompt="1"/>
          </p:nvPr>
        </p:nvSpPr>
        <p:spPr>
          <a:xfrm>
            <a:off x="8220073" y="3067958"/>
            <a:ext cx="3528000" cy="2583996"/>
          </a:xfrm>
          <a:prstGeom prst="rect">
            <a:avLst/>
          </a:prstGeom>
          <a:noFill/>
        </p:spPr>
        <p:txBody>
          <a:bodyPr wrap="square" lIns="72000" tIns="72000" rIns="72000" bIns="72000">
            <a:noAutofit/>
          </a:bodyPr>
          <a:lstStyle>
            <a:lvl1pPr>
              <a:defRPr sz="2400" b="0">
                <a:solidFill>
                  <a:schemeClr val="bg1"/>
                </a:solidFill>
              </a:defRPr>
            </a:lvl1pPr>
            <a:lvl2pPr>
              <a:defRPr b="1">
                <a:solidFill>
                  <a:schemeClr val="bg1"/>
                </a:solidFill>
              </a:defRPr>
            </a:lvl2pPr>
            <a:lvl3pPr>
              <a:defRPr b="1">
                <a:solidFill>
                  <a:schemeClr val="bg1"/>
                </a:solidFill>
              </a:defRPr>
            </a:lvl3pPr>
            <a:lvl4pPr>
              <a:defRPr b="1">
                <a:solidFill>
                  <a:schemeClr val="bg1"/>
                </a:solidFill>
              </a:defRPr>
            </a:lvl4pPr>
            <a:lvl5pPr>
              <a:defRPr b="1">
                <a:solidFill>
                  <a:schemeClr val="bg1"/>
                </a:solidFill>
              </a:defRPr>
            </a:lvl5pPr>
          </a:lstStyle>
          <a:p>
            <a:pPr lvl="0"/>
            <a:r>
              <a:rPr lang="en-US"/>
              <a:t>Click to add text</a:t>
            </a:r>
          </a:p>
        </p:txBody>
      </p:sp>
      <p:sp>
        <p:nvSpPr>
          <p:cNvPr id="17" name="TextBox 16">
            <a:extLst>
              <a:ext uri="{FF2B5EF4-FFF2-40B4-BE49-F238E27FC236}">
                <a16:creationId xmlns:a16="http://schemas.microsoft.com/office/drawing/2014/main" id="{B094FC2C-B470-E22E-D383-B44D7B951CD9}"/>
              </a:ext>
            </a:extLst>
          </p:cNvPr>
          <p:cNvSpPr txBox="1"/>
          <p:nvPr/>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4" name="Classification">
            <a:extLst>
              <a:ext uri="{FF2B5EF4-FFF2-40B4-BE49-F238E27FC236}">
                <a16:creationId xmlns:a16="http://schemas.microsoft.com/office/drawing/2014/main" id="{BDE9B718-478A-69DB-958F-71D9FBF68201}"/>
              </a:ext>
              <a:ext uri="{C183D7F6-B498-43B3-948B-1728B52AA6E4}">
                <adec:decorative xmlns:adec="http://schemas.microsoft.com/office/drawing/2017/decorative" val="1"/>
              </a:ext>
            </a:extLst>
          </p:cNvPr>
          <p:cNvSpPr txBox="1">
            <a:spLocks/>
          </p:cNvSpPr>
          <p:nvPr userDrawn="1"/>
        </p:nvSpPr>
        <p:spPr>
          <a:xfrm>
            <a:off x="440938" y="6374218"/>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a:solidFill>
                  <a:schemeClr val="bg1"/>
                </a:solidFill>
                <a:effectLst/>
              </a:rPr>
              <a:t>© Ipsos B&amp;A  | </a:t>
            </a:r>
            <a:r>
              <a:rPr lang="en-US" sz="800" dirty="0" err="1">
                <a:solidFill>
                  <a:schemeClr val="bg1"/>
                </a:solidFill>
                <a:effectLst/>
              </a:rPr>
              <a:t>Dóchas</a:t>
            </a:r>
            <a:r>
              <a:rPr lang="en-US" sz="800" dirty="0">
                <a:solidFill>
                  <a:schemeClr val="bg1"/>
                </a:solidFill>
                <a:effectLst/>
              </a:rPr>
              <a:t> Public Engagement Survey | Jan 2025| Internal | Strictly Confidential</a:t>
            </a:r>
          </a:p>
        </p:txBody>
      </p:sp>
      <p:pic>
        <p:nvPicPr>
          <p:cNvPr id="5" name="Picture 4" descr="A blue and black logo&#10;&#10;Description automatically generated">
            <a:extLst>
              <a:ext uri="{FF2B5EF4-FFF2-40B4-BE49-F238E27FC236}">
                <a16:creationId xmlns:a16="http://schemas.microsoft.com/office/drawing/2014/main" id="{DD286B1B-A84E-61C0-993F-E696A67BA1F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245362" y="6327276"/>
            <a:ext cx="769246" cy="365964"/>
          </a:xfrm>
          <a:prstGeom prst="rect">
            <a:avLst/>
          </a:prstGeom>
        </p:spPr>
      </p:pic>
    </p:spTree>
    <p:extLst>
      <p:ext uri="{BB962C8B-B14F-4D97-AF65-F5344CB8AC3E}">
        <p14:creationId xmlns:p14="http://schemas.microsoft.com/office/powerpoint/2010/main" val="4096395861"/>
      </p:ext>
    </p:extLst>
  </p:cSld>
  <p:clrMapOvr>
    <a:masterClrMapping/>
  </p:clrMapOvr>
  <p:extLst>
    <p:ext uri="{DCECCB84-F9BA-43D5-87BE-67443E8EF086}">
      <p15:sldGuideLst xmlns:p15="http://schemas.microsoft.com/office/powerpoint/2012/main"/>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large_image_right">
    <p:spTree>
      <p:nvGrpSpPr>
        <p:cNvPr id="1" name=""/>
        <p:cNvGrpSpPr/>
        <p:nvPr/>
      </p:nvGrpSpPr>
      <p:grpSpPr>
        <a:xfrm>
          <a:off x="0" y="0"/>
          <a:ext cx="0" cy="0"/>
          <a:chOff x="0" y="0"/>
          <a:chExt cx="0" cy="0"/>
        </a:xfrm>
      </p:grpSpPr>
      <p:sp>
        <p:nvSpPr>
          <p:cNvPr id="7" name="Text Box">
            <a:extLst>
              <a:ext uri="{FF2B5EF4-FFF2-40B4-BE49-F238E27FC236}">
                <a16:creationId xmlns:a16="http://schemas.microsoft.com/office/drawing/2014/main" id="{65919DFD-5216-47CC-A2D5-A0B970BE9632}"/>
              </a:ext>
            </a:extLst>
          </p:cNvPr>
          <p:cNvSpPr>
            <a:spLocks noGrp="1"/>
          </p:cNvSpPr>
          <p:nvPr>
            <p:ph type="body" sz="quarter" idx="12"/>
          </p:nvPr>
        </p:nvSpPr>
        <p:spPr>
          <a:xfrm>
            <a:off x="442913" y="2249714"/>
            <a:ext cx="3527425" cy="3698649"/>
          </a:xfrm>
        </p:spPr>
        <p:txBody>
          <a:bodyPr/>
          <a:lstStyle/>
          <a:p>
            <a:pPr lvl="0"/>
            <a:r>
              <a:rPr lang="en-US"/>
              <a:t>Click to edit Master text styles</a:t>
            </a:r>
          </a:p>
          <a:p>
            <a:pPr lvl="1"/>
            <a:r>
              <a:rPr lang="en-US"/>
              <a:t>Second level</a:t>
            </a:r>
          </a:p>
          <a:p>
            <a:pPr lvl="2"/>
            <a:r>
              <a:rPr lang="en-US"/>
              <a:t>Third level</a:t>
            </a:r>
          </a:p>
        </p:txBody>
      </p:sp>
      <p:sp>
        <p:nvSpPr>
          <p:cNvPr id="15" name="Picture Placeholder 14">
            <a:extLst>
              <a:ext uri="{FF2B5EF4-FFF2-40B4-BE49-F238E27FC236}">
                <a16:creationId xmlns:a16="http://schemas.microsoft.com/office/drawing/2014/main" id="{E15FE5BE-74FF-2205-1A8F-C1AA45D1D844}"/>
              </a:ext>
              <a:ext uri="{C183D7F6-B498-43B3-948B-1728B52AA6E4}">
                <adec:decorative xmlns:adec="http://schemas.microsoft.com/office/drawing/2017/decorative" val="1"/>
              </a:ext>
            </a:extLst>
          </p:cNvPr>
          <p:cNvSpPr>
            <a:spLocks noGrp="1"/>
          </p:cNvSpPr>
          <p:nvPr>
            <p:ph type="pic" sz="quarter" idx="11" hasCustomPrompt="1"/>
          </p:nvPr>
        </p:nvSpPr>
        <p:spPr>
          <a:xfrm>
            <a:off x="4332288" y="0"/>
            <a:ext cx="7410450" cy="5948363"/>
          </a:xfrm>
          <a:custGeom>
            <a:avLst/>
            <a:gdLst>
              <a:gd name="connsiteX0" fmla="*/ 0 w 7410450"/>
              <a:gd name="connsiteY0" fmla="*/ 0 h 5948363"/>
              <a:gd name="connsiteX1" fmla="*/ 7410450 w 7410450"/>
              <a:gd name="connsiteY1" fmla="*/ 0 h 5948363"/>
              <a:gd name="connsiteX2" fmla="*/ 7410450 w 7410450"/>
              <a:gd name="connsiteY2" fmla="*/ 4975605 h 5948363"/>
              <a:gd name="connsiteX3" fmla="*/ 6437692 w 7410450"/>
              <a:gd name="connsiteY3" fmla="*/ 5948363 h 5948363"/>
              <a:gd name="connsiteX4" fmla="*/ 0 w 7410450"/>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10450" h="5948363">
                <a:moveTo>
                  <a:pt x="0" y="0"/>
                </a:moveTo>
                <a:lnTo>
                  <a:pt x="7410450" y="0"/>
                </a:lnTo>
                <a:lnTo>
                  <a:pt x="7410450" y="4975605"/>
                </a:lnTo>
                <a:lnTo>
                  <a:pt x="6437692" y="5948363"/>
                </a:lnTo>
                <a:lnTo>
                  <a:pt x="0" y="5948363"/>
                </a:lnTo>
                <a:close/>
              </a:path>
            </a:pathLst>
          </a:custGeom>
          <a:pattFill prst="wdDnDiag">
            <a:fgClr>
              <a:schemeClr val="bg1">
                <a:lumMod val="85000"/>
              </a:schemeClr>
            </a:fgClr>
            <a:bgClr>
              <a:schemeClr val="bg1"/>
            </a:bgClr>
          </a:pattFill>
        </p:spPr>
        <p:txBody>
          <a:bodyPr wrap="square" anchor="ctr">
            <a:noAutofit/>
          </a:bodyPr>
          <a:lstStyle>
            <a:lvl1pPr algn="ctr">
              <a:defRPr b="1"/>
            </a:lvl1pPr>
          </a:lstStyle>
          <a:p>
            <a:br>
              <a:rPr lang="en-GB"/>
            </a:br>
            <a:br>
              <a:rPr lang="en-GB"/>
            </a:br>
            <a:br>
              <a:rPr lang="en-GB"/>
            </a:br>
            <a:r>
              <a:rPr lang="en-GB"/>
              <a:t>Click icon to </a:t>
            </a:r>
            <a:br>
              <a:rPr lang="en-GB"/>
            </a:br>
            <a:r>
              <a:rPr lang="en-GB"/>
              <a:t>insert image</a:t>
            </a:r>
          </a:p>
        </p:txBody>
      </p:sp>
      <p:sp>
        <p:nvSpPr>
          <p:cNvPr id="8" name="Title 7">
            <a:extLst>
              <a:ext uri="{FF2B5EF4-FFF2-40B4-BE49-F238E27FC236}">
                <a16:creationId xmlns:a16="http://schemas.microsoft.com/office/drawing/2014/main" id="{FEFA78C8-BF85-C18D-67D3-7D18DF4C9A08}"/>
              </a:ext>
            </a:extLst>
          </p:cNvPr>
          <p:cNvSpPr>
            <a:spLocks noGrp="1"/>
          </p:cNvSpPr>
          <p:nvPr>
            <p:ph type="title"/>
          </p:nvPr>
        </p:nvSpPr>
        <p:spPr>
          <a:xfrm>
            <a:off x="450000" y="701874"/>
            <a:ext cx="3520338" cy="715669"/>
          </a:xfrm>
        </p:spPr>
        <p:txBody>
          <a:bodyPr vert="horz" wrap="square" lIns="0" tIns="0" rIns="0" bIns="0" rtlCol="0" anchor="b">
            <a:noAutofit/>
          </a:bodyPr>
          <a:lstStyle>
            <a:lvl1pPr>
              <a:defRPr lang="en-GB"/>
            </a:lvl1pPr>
          </a:lstStyle>
          <a:p>
            <a:pPr lvl="0"/>
            <a:r>
              <a:rPr lang="en-US"/>
              <a:t>Click to edit Master title style</a:t>
            </a:r>
            <a:endParaRPr lang="en-GB"/>
          </a:p>
        </p:txBody>
      </p:sp>
    </p:spTree>
    <p:extLst>
      <p:ext uri="{BB962C8B-B14F-4D97-AF65-F5344CB8AC3E}">
        <p14:creationId xmlns:p14="http://schemas.microsoft.com/office/powerpoint/2010/main" val="3823151463"/>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arge_image_left">
    <p:spTree>
      <p:nvGrpSpPr>
        <p:cNvPr id="1" name=""/>
        <p:cNvGrpSpPr/>
        <p:nvPr/>
      </p:nvGrpSpPr>
      <p:grpSpPr>
        <a:xfrm>
          <a:off x="0" y="0"/>
          <a:ext cx="0" cy="0"/>
          <a:chOff x="0" y="0"/>
          <a:chExt cx="0" cy="0"/>
        </a:xfrm>
      </p:grpSpPr>
      <p:sp>
        <p:nvSpPr>
          <p:cNvPr id="2" name="Title" descr="Header">
            <a:extLst>
              <a:ext uri="{FF2B5EF4-FFF2-40B4-BE49-F238E27FC236}">
                <a16:creationId xmlns:a16="http://schemas.microsoft.com/office/drawing/2014/main" id="{88DD43FA-3336-4415-A3A6-54EA3C9BB987}"/>
              </a:ext>
            </a:extLst>
          </p:cNvPr>
          <p:cNvSpPr>
            <a:spLocks noGrp="1"/>
          </p:cNvSpPr>
          <p:nvPr>
            <p:ph type="title"/>
          </p:nvPr>
        </p:nvSpPr>
        <p:spPr>
          <a:xfrm>
            <a:off x="8184232" y="450000"/>
            <a:ext cx="3526688" cy="1116250"/>
          </a:xfrm>
        </p:spPr>
        <p:txBody>
          <a:bodyPr/>
          <a:lstStyle/>
          <a:p>
            <a:r>
              <a:rPr lang="en-US"/>
              <a:t>Click to edit Master title style</a:t>
            </a:r>
            <a:endParaRPr lang="en-GB"/>
          </a:p>
        </p:txBody>
      </p:sp>
      <p:sp>
        <p:nvSpPr>
          <p:cNvPr id="7" name="Text Box">
            <a:extLst>
              <a:ext uri="{FF2B5EF4-FFF2-40B4-BE49-F238E27FC236}">
                <a16:creationId xmlns:a16="http://schemas.microsoft.com/office/drawing/2014/main" id="{65919DFD-5216-47CC-A2D5-A0B970BE9632}"/>
              </a:ext>
            </a:extLst>
          </p:cNvPr>
          <p:cNvSpPr>
            <a:spLocks noGrp="1"/>
          </p:cNvSpPr>
          <p:nvPr>
            <p:ph type="body" sz="quarter" idx="12"/>
          </p:nvPr>
        </p:nvSpPr>
        <p:spPr>
          <a:xfrm>
            <a:off x="8223183" y="2293257"/>
            <a:ext cx="3526689" cy="3655106"/>
          </a:xfrm>
        </p:spPr>
        <p:txBody>
          <a:bodyPr/>
          <a:lstStyle/>
          <a:p>
            <a:pPr lvl="0"/>
            <a:r>
              <a:rPr lang="en-US"/>
              <a:t>Click to edit Master text styles</a:t>
            </a:r>
          </a:p>
          <a:p>
            <a:pPr lvl="1"/>
            <a:r>
              <a:rPr lang="en-US"/>
              <a:t>Second level</a:t>
            </a:r>
          </a:p>
          <a:p>
            <a:pPr lvl="2"/>
            <a:r>
              <a:rPr lang="en-US"/>
              <a:t>Third level</a:t>
            </a:r>
          </a:p>
        </p:txBody>
      </p:sp>
      <p:sp>
        <p:nvSpPr>
          <p:cNvPr id="8" name="Picture Placeholder 7">
            <a:extLst>
              <a:ext uri="{FF2B5EF4-FFF2-40B4-BE49-F238E27FC236}">
                <a16:creationId xmlns:a16="http://schemas.microsoft.com/office/drawing/2014/main" id="{D01481FF-ECD9-985C-6949-42B804BF01D0}"/>
              </a:ext>
              <a:ext uri="{C183D7F6-B498-43B3-948B-1728B52AA6E4}">
                <adec:decorative xmlns:adec="http://schemas.microsoft.com/office/drawing/2017/decorative" val="1"/>
              </a:ext>
            </a:extLst>
          </p:cNvPr>
          <p:cNvSpPr>
            <a:spLocks noGrp="1"/>
          </p:cNvSpPr>
          <p:nvPr>
            <p:ph type="pic" sz="quarter" idx="11" hasCustomPrompt="1"/>
          </p:nvPr>
        </p:nvSpPr>
        <p:spPr>
          <a:xfrm>
            <a:off x="461476" y="0"/>
            <a:ext cx="7398237" cy="5948363"/>
          </a:xfrm>
          <a:custGeom>
            <a:avLst/>
            <a:gdLst>
              <a:gd name="connsiteX0" fmla="*/ 0 w 7398237"/>
              <a:gd name="connsiteY0" fmla="*/ 0 h 5948363"/>
              <a:gd name="connsiteX1" fmla="*/ 7398237 w 7398237"/>
              <a:gd name="connsiteY1" fmla="*/ 0 h 5948363"/>
              <a:gd name="connsiteX2" fmla="*/ 7398237 w 7398237"/>
              <a:gd name="connsiteY2" fmla="*/ 4958167 h 5948363"/>
              <a:gd name="connsiteX3" fmla="*/ 6408041 w 7398237"/>
              <a:gd name="connsiteY3" fmla="*/ 5948363 h 5948363"/>
              <a:gd name="connsiteX4" fmla="*/ 0 w 7398237"/>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98237" h="5948363">
                <a:moveTo>
                  <a:pt x="0" y="0"/>
                </a:moveTo>
                <a:lnTo>
                  <a:pt x="7398237" y="0"/>
                </a:lnTo>
                <a:lnTo>
                  <a:pt x="7398237" y="4958167"/>
                </a:lnTo>
                <a:lnTo>
                  <a:pt x="6408041" y="5948363"/>
                </a:lnTo>
                <a:lnTo>
                  <a:pt x="0" y="5948363"/>
                </a:lnTo>
                <a:close/>
              </a:path>
            </a:pathLst>
          </a:custGeom>
          <a:pattFill prst="wdDnDiag">
            <a:fgClr>
              <a:schemeClr val="bg1">
                <a:lumMod val="85000"/>
              </a:schemeClr>
            </a:fgClr>
            <a:bgClr>
              <a:schemeClr val="bg1"/>
            </a:bgClr>
          </a:pattFill>
        </p:spPr>
        <p:txBody>
          <a:bodyPr wrap="square" anchor="ctr">
            <a:noAutofit/>
          </a:bodyPr>
          <a:lstStyle>
            <a:lvl1pPr algn="ctr">
              <a:defRPr b="1"/>
            </a:lvl1pPr>
          </a:lstStyle>
          <a:p>
            <a:br>
              <a:rPr lang="en-GB"/>
            </a:br>
            <a:br>
              <a:rPr lang="en-GB"/>
            </a:br>
            <a:br>
              <a:rPr lang="en-GB"/>
            </a:br>
            <a:r>
              <a:rPr lang="en-GB"/>
              <a:t>Click icon to </a:t>
            </a:r>
            <a:br>
              <a:rPr lang="en-GB"/>
            </a:br>
            <a:r>
              <a:rPr lang="en-GB"/>
              <a:t>insert image</a:t>
            </a:r>
          </a:p>
        </p:txBody>
      </p:sp>
    </p:spTree>
    <p:extLst>
      <p:ext uri="{BB962C8B-B14F-4D97-AF65-F5344CB8AC3E}">
        <p14:creationId xmlns:p14="http://schemas.microsoft.com/office/powerpoint/2010/main" val="341225995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DIVIDER STYLE 1">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D97C3-1B7F-5C9F-E63F-96F1A14B6253}"/>
              </a:ext>
            </a:extLst>
          </p:cNvPr>
          <p:cNvSpPr>
            <a:spLocks noGrp="1"/>
          </p:cNvSpPr>
          <p:nvPr>
            <p:ph type="title"/>
          </p:nvPr>
        </p:nvSpPr>
        <p:spPr>
          <a:xfrm>
            <a:off x="432000" y="1350000"/>
            <a:ext cx="5391605" cy="1549106"/>
          </a:xfrm>
        </p:spPr>
        <p:txBody>
          <a:bodyPr/>
          <a:lstStyle>
            <a:lvl1pPr>
              <a:defRPr sz="4800" cap="all" baseline="0">
                <a:solidFill>
                  <a:schemeClr val="bg1"/>
                </a:solidFill>
                <a:latin typeface="+mj-lt"/>
              </a:defRPr>
            </a:lvl1pPr>
          </a:lstStyle>
          <a:p>
            <a:r>
              <a:rPr lang="en-US"/>
              <a:t>Click to edit Master title style</a:t>
            </a:r>
            <a:endParaRPr lang="en-GB"/>
          </a:p>
        </p:txBody>
      </p:sp>
      <p:sp>
        <p:nvSpPr>
          <p:cNvPr id="7" name="Picture Placeholder 6">
            <a:extLst>
              <a:ext uri="{FF2B5EF4-FFF2-40B4-BE49-F238E27FC236}">
                <a16:creationId xmlns:a16="http://schemas.microsoft.com/office/drawing/2014/main" id="{67F8163F-D370-5C4C-500A-7D576C590BB1}"/>
              </a:ext>
            </a:extLst>
          </p:cNvPr>
          <p:cNvSpPr>
            <a:spLocks noGrp="1"/>
          </p:cNvSpPr>
          <p:nvPr>
            <p:ph type="pic" sz="quarter" idx="11"/>
          </p:nvPr>
        </p:nvSpPr>
        <p:spPr>
          <a:xfrm>
            <a:off x="1905000" y="0"/>
            <a:ext cx="10287001" cy="6858000"/>
          </a:xfrm>
          <a:custGeom>
            <a:avLst/>
            <a:gdLst>
              <a:gd name="connsiteX0" fmla="*/ 6858000 w 10287001"/>
              <a:gd name="connsiteY0" fmla="*/ 0 h 6858000"/>
              <a:gd name="connsiteX1" fmla="*/ 10287001 w 10287001"/>
              <a:gd name="connsiteY1" fmla="*/ 0 h 6858000"/>
              <a:gd name="connsiteX2" fmla="*/ 10287001 w 10287001"/>
              <a:gd name="connsiteY2" fmla="*/ 3467099 h 6858000"/>
              <a:gd name="connsiteX3" fmla="*/ 6896100 w 10287001"/>
              <a:gd name="connsiteY3" fmla="*/ 6858000 h 6858000"/>
              <a:gd name="connsiteX4" fmla="*/ 0 w 1028700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7001" h="6858000">
                <a:moveTo>
                  <a:pt x="6858000" y="0"/>
                </a:moveTo>
                <a:lnTo>
                  <a:pt x="10287001" y="0"/>
                </a:lnTo>
                <a:lnTo>
                  <a:pt x="10287001" y="3467099"/>
                </a:lnTo>
                <a:lnTo>
                  <a:pt x="6896100" y="6858000"/>
                </a:lnTo>
                <a:lnTo>
                  <a:pt x="0" y="6858000"/>
                </a:lnTo>
                <a:close/>
              </a:path>
            </a:pathLst>
          </a:custGeom>
          <a:pattFill prst="dkVert">
            <a:fgClr>
              <a:schemeClr val="bg1">
                <a:lumMod val="85000"/>
              </a:schemeClr>
            </a:fgClr>
            <a:bgClr>
              <a:schemeClr val="bg1"/>
            </a:bgClr>
          </a:pattFill>
        </p:spPr>
        <p:txBody>
          <a:bodyPr vert="horz" wrap="square" lIns="0" tIns="0" rIns="0" bIns="0" rtlCol="0" anchor="ctr">
            <a:noAutofit/>
          </a:bodyPr>
          <a:lstStyle>
            <a:lvl1pPr algn="ctr">
              <a:defRPr lang="en-GB"/>
            </a:lvl1pPr>
          </a:lstStyle>
          <a:p>
            <a:pPr lvl="0"/>
            <a:r>
              <a:rPr lang="en-US"/>
              <a:t>Click icon to add picture</a:t>
            </a:r>
            <a:endParaRPr lang="en-GB"/>
          </a:p>
        </p:txBody>
      </p:sp>
      <p:sp>
        <p:nvSpPr>
          <p:cNvPr id="5" name="Classification">
            <a:extLst>
              <a:ext uri="{FF2B5EF4-FFF2-40B4-BE49-F238E27FC236}">
                <a16:creationId xmlns:a16="http://schemas.microsoft.com/office/drawing/2014/main" id="{A2DBDE31-A0D1-C0E0-CFCE-D83929DAC7B6}"/>
              </a:ext>
              <a:ext uri="{C183D7F6-B498-43B3-948B-1728B52AA6E4}">
                <adec:decorative xmlns:adec="http://schemas.microsoft.com/office/drawing/2017/decorative" val="1"/>
              </a:ext>
            </a:extLst>
          </p:cNvPr>
          <p:cNvSpPr txBox="1">
            <a:spLocks/>
          </p:cNvSpPr>
          <p:nvPr/>
        </p:nvSpPr>
        <p:spPr>
          <a:xfrm>
            <a:off x="440938" y="6251108"/>
            <a:ext cx="1695772"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effectLst/>
              </a:rPr>
              <a:t>© Ipsos B&amp;A | Doc Name | Month Year | Version # | Public | Internal/Client Use Only | Strictly Confidential</a:t>
            </a:r>
          </a:p>
        </p:txBody>
      </p:sp>
      <p:sp>
        <p:nvSpPr>
          <p:cNvPr id="6" name="Text Placeholder 16">
            <a:extLst>
              <a:ext uri="{FF2B5EF4-FFF2-40B4-BE49-F238E27FC236}">
                <a16:creationId xmlns:a16="http://schemas.microsoft.com/office/drawing/2014/main" id="{433BB7AA-54DD-4BAB-0FD5-D287A85CE469}"/>
              </a:ext>
            </a:extLst>
          </p:cNvPr>
          <p:cNvSpPr>
            <a:spLocks noGrp="1"/>
          </p:cNvSpPr>
          <p:nvPr>
            <p:ph type="body" sz="quarter" idx="12" hasCustomPrompt="1"/>
          </p:nvPr>
        </p:nvSpPr>
        <p:spPr>
          <a:xfrm>
            <a:off x="431800" y="3132000"/>
            <a:ext cx="4038600" cy="1274763"/>
          </a:xfrm>
        </p:spPr>
        <p:txBody>
          <a:bodyPr/>
          <a:lstStyle>
            <a:lvl1pPr>
              <a:defRPr sz="2400">
                <a:solidFill>
                  <a:schemeClr val="bg1"/>
                </a:solidFill>
              </a:defRPr>
            </a:lvl1pPr>
            <a:lvl2pPr marL="0" indent="0">
              <a:buNone/>
              <a:defRPr/>
            </a:lvl2pPr>
          </a:lstStyle>
          <a:p>
            <a:pPr lvl="0"/>
            <a:r>
              <a:rPr lang="en-US"/>
              <a:t>Optional additional information</a:t>
            </a:r>
          </a:p>
        </p:txBody>
      </p:sp>
      <p:pic>
        <p:nvPicPr>
          <p:cNvPr id="3" name="Picture 2" descr="A blue and black logo&#10;&#10;Description automatically generated">
            <a:extLst>
              <a:ext uri="{FF2B5EF4-FFF2-40B4-BE49-F238E27FC236}">
                <a16:creationId xmlns:a16="http://schemas.microsoft.com/office/drawing/2014/main" id="{563E8F5C-E098-C03C-85BF-3604ED8605B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14598" y="6164739"/>
            <a:ext cx="1000010" cy="475749"/>
          </a:xfrm>
          <a:prstGeom prst="rect">
            <a:avLst/>
          </a:prstGeom>
        </p:spPr>
      </p:pic>
    </p:spTree>
    <p:extLst>
      <p:ext uri="{BB962C8B-B14F-4D97-AF65-F5344CB8AC3E}">
        <p14:creationId xmlns:p14="http://schemas.microsoft.com/office/powerpoint/2010/main" val="1159855556"/>
      </p:ext>
    </p:extLst>
  </p:cSld>
  <p:clrMapOvr>
    <a:masterClrMapping/>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large_diagram_right">
    <p:spTree>
      <p:nvGrpSpPr>
        <p:cNvPr id="1" name=""/>
        <p:cNvGrpSpPr/>
        <p:nvPr/>
      </p:nvGrpSpPr>
      <p:grpSpPr>
        <a:xfrm>
          <a:off x="0" y="0"/>
          <a:ext cx="0" cy="0"/>
          <a:chOff x="0" y="0"/>
          <a:chExt cx="0" cy="0"/>
        </a:xfrm>
      </p:grpSpPr>
      <p:sp>
        <p:nvSpPr>
          <p:cNvPr id="7" name="Text Box">
            <a:extLst>
              <a:ext uri="{FF2B5EF4-FFF2-40B4-BE49-F238E27FC236}">
                <a16:creationId xmlns:a16="http://schemas.microsoft.com/office/drawing/2014/main" id="{65919DFD-5216-47CC-A2D5-A0B970BE9632}"/>
              </a:ext>
            </a:extLst>
          </p:cNvPr>
          <p:cNvSpPr>
            <a:spLocks noGrp="1"/>
          </p:cNvSpPr>
          <p:nvPr>
            <p:ph type="body" sz="quarter" idx="12"/>
          </p:nvPr>
        </p:nvSpPr>
        <p:spPr>
          <a:xfrm>
            <a:off x="442913" y="3149600"/>
            <a:ext cx="3527425" cy="2798763"/>
          </a:xfrm>
        </p:spPr>
        <p:txBody>
          <a:bodyPr/>
          <a:lstStyle/>
          <a:p>
            <a:pPr lvl="0"/>
            <a:r>
              <a:rPr lang="en-US"/>
              <a:t>Click to edit Master text styles</a:t>
            </a:r>
          </a:p>
          <a:p>
            <a:pPr lvl="1"/>
            <a:r>
              <a:rPr lang="en-US"/>
              <a:t>Second level</a:t>
            </a:r>
          </a:p>
          <a:p>
            <a:pPr lvl="2"/>
            <a:r>
              <a:rPr lang="en-US"/>
              <a:t>Third level</a:t>
            </a:r>
          </a:p>
        </p:txBody>
      </p:sp>
      <p:sp>
        <p:nvSpPr>
          <p:cNvPr id="8" name="Chart / Diagram">
            <a:extLst>
              <a:ext uri="{FF2B5EF4-FFF2-40B4-BE49-F238E27FC236}">
                <a16:creationId xmlns:a16="http://schemas.microsoft.com/office/drawing/2014/main" id="{F20073CF-87BF-427F-936A-47B5E1B160CF}"/>
              </a:ext>
            </a:extLst>
          </p:cNvPr>
          <p:cNvSpPr>
            <a:spLocks noGrp="1"/>
          </p:cNvSpPr>
          <p:nvPr>
            <p:ph sz="quarter" idx="13" hasCustomPrompt="1"/>
          </p:nvPr>
        </p:nvSpPr>
        <p:spPr>
          <a:xfrm>
            <a:off x="4283075" y="692150"/>
            <a:ext cx="7466013" cy="5256213"/>
          </a:xfrm>
          <a:solidFill>
            <a:schemeClr val="bg1">
              <a:lumMod val="95000"/>
            </a:schemeClr>
          </a:solidFill>
        </p:spPr>
        <p:txBody>
          <a:bodyPr/>
          <a:lstStyle>
            <a:lvl1pPr>
              <a:defRPr/>
            </a:lvl1pPr>
          </a:lstStyle>
          <a:p>
            <a:pPr lvl="0"/>
            <a:r>
              <a:rPr lang="en-US"/>
              <a:t>Area for diagram/chart</a:t>
            </a:r>
            <a:endParaRPr lang="en-GB"/>
          </a:p>
        </p:txBody>
      </p:sp>
      <p:sp>
        <p:nvSpPr>
          <p:cNvPr id="4" name="Title 3">
            <a:extLst>
              <a:ext uri="{FF2B5EF4-FFF2-40B4-BE49-F238E27FC236}">
                <a16:creationId xmlns:a16="http://schemas.microsoft.com/office/drawing/2014/main" id="{81C028A4-1CB4-EB71-790E-1C2A8CEDAED4}"/>
              </a:ext>
            </a:extLst>
          </p:cNvPr>
          <p:cNvSpPr>
            <a:spLocks noGrp="1"/>
          </p:cNvSpPr>
          <p:nvPr>
            <p:ph type="title"/>
          </p:nvPr>
        </p:nvSpPr>
        <p:spPr>
          <a:xfrm>
            <a:off x="450000" y="701874"/>
            <a:ext cx="3520338" cy="715669"/>
          </a:xfrm>
        </p:spPr>
        <p:txBody>
          <a:bodyPr vert="horz" wrap="square" lIns="0" tIns="0" rIns="0" bIns="0" rtlCol="0" anchor="b">
            <a:noAutofit/>
          </a:bodyPr>
          <a:lstStyle>
            <a:lvl1pPr>
              <a:defRPr lang="en-GB" dirty="0"/>
            </a:lvl1pPr>
          </a:lstStyle>
          <a:p>
            <a:pPr lvl="0"/>
            <a:r>
              <a:rPr lang="en-US"/>
              <a:t>Click to edit Master title style</a:t>
            </a:r>
            <a:endParaRPr lang="en-GB"/>
          </a:p>
        </p:txBody>
      </p:sp>
    </p:spTree>
    <p:extLst>
      <p:ext uri="{BB962C8B-B14F-4D97-AF65-F5344CB8AC3E}">
        <p14:creationId xmlns:p14="http://schemas.microsoft.com/office/powerpoint/2010/main" val="1641934644"/>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3_Clea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D5A52833-39E6-9C79-CAB3-DC23900DC75F}"/>
              </a:ext>
            </a:extLst>
          </p:cNvPr>
          <p:cNvSpPr>
            <a:spLocks noGrp="1"/>
          </p:cNvSpPr>
          <p:nvPr>
            <p:ph type="pic" sz="quarter" idx="10"/>
          </p:nvPr>
        </p:nvSpPr>
        <p:spPr>
          <a:xfrm>
            <a:off x="1990724" y="0"/>
            <a:ext cx="10205810" cy="6858000"/>
          </a:xfrm>
          <a:custGeom>
            <a:avLst/>
            <a:gdLst>
              <a:gd name="connsiteX0" fmla="*/ 6858000 w 10205810"/>
              <a:gd name="connsiteY0" fmla="*/ 0 h 6858000"/>
              <a:gd name="connsiteX1" fmla="*/ 10205810 w 10205810"/>
              <a:gd name="connsiteY1" fmla="*/ 0 h 6858000"/>
              <a:gd name="connsiteX2" fmla="*/ 10205810 w 10205810"/>
              <a:gd name="connsiteY2" fmla="*/ 6858000 h 6858000"/>
              <a:gd name="connsiteX3" fmla="*/ 0 w 1020581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205810" h="6858000">
                <a:moveTo>
                  <a:pt x="6858000" y="0"/>
                </a:moveTo>
                <a:lnTo>
                  <a:pt x="10205810" y="0"/>
                </a:lnTo>
                <a:lnTo>
                  <a:pt x="10205810" y="6858000"/>
                </a:lnTo>
                <a:lnTo>
                  <a:pt x="0" y="6858000"/>
                </a:lnTo>
                <a:close/>
              </a:path>
            </a:pathLst>
          </a:custGeom>
          <a:pattFill prst="ltUpDiag">
            <a:fgClr>
              <a:schemeClr val="bg1">
                <a:lumMod val="85000"/>
              </a:schemeClr>
            </a:fgClr>
            <a:bgClr>
              <a:schemeClr val="bg1"/>
            </a:bgClr>
          </a:pattFill>
        </p:spPr>
        <p:txBody>
          <a:bodyPr wrap="square" bIns="2880000" anchor="b">
            <a:noAutofit/>
          </a:bodyPr>
          <a:lstStyle>
            <a:lvl1pPr algn="ctr">
              <a:defRPr sz="1600" b="1"/>
            </a:lvl1pPr>
          </a:lstStyle>
          <a:p>
            <a:r>
              <a:rPr lang="en-US"/>
              <a:t>Click icon to add picture</a:t>
            </a:r>
            <a:endParaRPr lang="en-GB"/>
          </a:p>
        </p:txBody>
      </p:sp>
      <p:sp>
        <p:nvSpPr>
          <p:cNvPr id="2" name="Title 1">
            <a:extLst>
              <a:ext uri="{FF2B5EF4-FFF2-40B4-BE49-F238E27FC236}">
                <a16:creationId xmlns:a16="http://schemas.microsoft.com/office/drawing/2014/main" id="{C18B1008-691B-2905-EF01-F1E5DA88F07C}"/>
              </a:ext>
            </a:extLst>
          </p:cNvPr>
          <p:cNvSpPr>
            <a:spLocks noGrp="1"/>
          </p:cNvSpPr>
          <p:nvPr>
            <p:ph type="title"/>
          </p:nvPr>
        </p:nvSpPr>
        <p:spPr>
          <a:xfrm>
            <a:off x="450000" y="701874"/>
            <a:ext cx="6255600" cy="715669"/>
          </a:xfrm>
        </p:spPr>
        <p:txBody>
          <a:bodyPr vert="horz" wrap="square" lIns="0" tIns="0" rIns="0" bIns="0" rtlCol="0" anchor="b">
            <a:noAutofit/>
          </a:bodyPr>
          <a:lstStyle>
            <a:lvl1pPr>
              <a:defRPr lang="en-GB"/>
            </a:lvl1pPr>
          </a:lstStyle>
          <a:p>
            <a:pPr lvl="0"/>
            <a:r>
              <a:rPr lang="en-US"/>
              <a:t>Click to edit Master title style</a:t>
            </a:r>
            <a:endParaRPr lang="en-GB"/>
          </a:p>
        </p:txBody>
      </p:sp>
      <p:pic>
        <p:nvPicPr>
          <p:cNvPr id="5" name="Graphic 5">
            <a:extLst>
              <a:ext uri="{FF2B5EF4-FFF2-40B4-BE49-F238E27FC236}">
                <a16:creationId xmlns:a16="http://schemas.microsoft.com/office/drawing/2014/main" id="{82A68F80-011B-4D92-F371-422FC6D42332}"/>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
        <p:nvSpPr>
          <p:cNvPr id="4" name="Classification">
            <a:extLst>
              <a:ext uri="{FF2B5EF4-FFF2-40B4-BE49-F238E27FC236}">
                <a16:creationId xmlns:a16="http://schemas.microsoft.com/office/drawing/2014/main" id="{F12DEB39-66FA-8018-D74F-A7A73800EF19}"/>
              </a:ext>
              <a:ext uri="{C183D7F6-B498-43B3-948B-1728B52AA6E4}">
                <adec:decorative xmlns:adec="http://schemas.microsoft.com/office/drawing/2017/decorative" val="1"/>
              </a:ext>
            </a:extLst>
          </p:cNvPr>
          <p:cNvSpPr txBox="1">
            <a:spLocks/>
          </p:cNvSpPr>
          <p:nvPr userDrawn="1"/>
        </p:nvSpPr>
        <p:spPr>
          <a:xfrm>
            <a:off x="440937" y="6251108"/>
            <a:ext cx="1660390"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tx1"/>
                </a:solidFill>
                <a:effectLst/>
              </a:rPr>
              <a:t>© Ipsos B&amp;A | Doc Name | Month Year | Version # | Public | Internal/Client Use Only | Strictly Confidential</a:t>
            </a:r>
          </a:p>
        </p:txBody>
      </p:sp>
    </p:spTree>
    <p:extLst>
      <p:ext uri="{BB962C8B-B14F-4D97-AF65-F5344CB8AC3E}">
        <p14:creationId xmlns:p14="http://schemas.microsoft.com/office/powerpoint/2010/main" val="2287457083"/>
      </p:ext>
    </p:extLst>
  </p:cSld>
  <p:clrMapOvr>
    <a:masterClrMapping/>
  </p:clrMapOvr>
  <p:extLst>
    <p:ext uri="{DCECCB84-F9BA-43D5-87BE-67443E8EF086}">
      <p15:sldGuideLst xmlns:p15="http://schemas.microsoft.com/office/powerpoint/2012/main"/>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DON'T USE, for instructio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11884-C2D5-14CD-9848-37C5CB013EB4}"/>
              </a:ext>
            </a:extLst>
          </p:cNvPr>
          <p:cNvSpPr>
            <a:spLocks noGrp="1"/>
          </p:cNvSpPr>
          <p:nvPr>
            <p:ph type="title" hasCustomPrompt="1"/>
          </p:nvPr>
        </p:nvSpPr>
        <p:spPr/>
        <p:txBody>
          <a:bodyPr/>
          <a:lstStyle>
            <a:lvl1pPr>
              <a:defRPr/>
            </a:lvl1pPr>
          </a:lstStyle>
          <a:p>
            <a:r>
              <a:rPr lang="en-US"/>
              <a:t>This layout is for instructions only</a:t>
            </a:r>
            <a:endParaRPr lang="en-GB"/>
          </a:p>
        </p:txBody>
      </p:sp>
    </p:spTree>
    <p:extLst>
      <p:ext uri="{BB962C8B-B14F-4D97-AF65-F5344CB8AC3E}">
        <p14:creationId xmlns:p14="http://schemas.microsoft.com/office/powerpoint/2010/main" val="1187640905"/>
      </p:ext>
    </p:extLst>
  </p:cSld>
  <p:clrMapOvr>
    <a:masterClrMapping/>
  </p:clrMapOvr>
  <p:extLst>
    <p:ext uri="{DCECCB84-F9BA-43D5-87BE-67443E8EF086}">
      <p15:sldGuideLst xmlns:p15="http://schemas.microsoft.com/office/powerpoint/2012/main"/>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white_Clea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E4D39-4D4B-EF55-6284-160F99E53352}"/>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713236460"/>
      </p:ext>
    </p:extLst>
  </p:cSld>
  <p:clrMapOvr>
    <a:masterClrMapping/>
  </p:clrMapOvr>
  <p:extLst>
    <p:ext uri="{DCECCB84-F9BA-43D5-87BE-67443E8EF086}">
      <p15:sldGuideLst xmlns:p15="http://schemas.microsoft.com/office/powerpoint/2012/main"/>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Title">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63011884-C2D5-14CD-9848-37C5CB013EB4}"/>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43920345"/>
      </p:ext>
    </p:extLst>
  </p:cSld>
  <p:clrMapOvr>
    <a:masterClrMapping/>
  </p:clrMapOvr>
  <p:transition spd="slow">
    <p:wipe dir="r"/>
  </p:transition>
  <p:extLst>
    <p:ext uri="{DCECCB84-F9BA-43D5-87BE-67443E8EF086}">
      <p15:sldGuideLst xmlns:p15="http://schemas.microsoft.com/office/powerpoint/2012/main"/>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cSld name="Divider 4">
    <p:bg>
      <p:bgPr>
        <a:solidFill>
          <a:schemeClr val="accent1"/>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B66D97C3-1B7F-5C9F-E63F-96F1A14B6253}"/>
              </a:ext>
            </a:extLst>
          </p:cNvPr>
          <p:cNvSpPr>
            <a:spLocks noGrp="1"/>
          </p:cNvSpPr>
          <p:nvPr>
            <p:ph type="title" hasCustomPrompt="1"/>
          </p:nvPr>
        </p:nvSpPr>
        <p:spPr>
          <a:xfrm>
            <a:off x="432000" y="1350000"/>
            <a:ext cx="6797676" cy="715669"/>
          </a:xfrm>
        </p:spPr>
        <p:txBody>
          <a:bodyPr vert="horz" wrap="square" lIns="0" tIns="0" rIns="0" bIns="0" rtlCol="0" anchor="t">
            <a:noAutofit/>
          </a:bodyPr>
          <a:lstStyle>
            <a:lvl1pPr>
              <a:defRPr lang="en-GB" sz="4800" b="0" cap="all" baseline="0" dirty="0">
                <a:solidFill>
                  <a:schemeClr val="bg1"/>
                </a:solidFill>
                <a:latin typeface="+mj-lt"/>
              </a:defRPr>
            </a:lvl1pPr>
          </a:lstStyle>
          <a:p>
            <a:pPr lvl="0"/>
            <a:r>
              <a:rPr lang="en-US"/>
              <a:t>CLICK TO EDIT MASTER TITLE STYLE</a:t>
            </a:r>
            <a:endParaRPr lang="en-GB"/>
          </a:p>
        </p:txBody>
      </p:sp>
      <p:sp>
        <p:nvSpPr>
          <p:cNvPr id="8" name="Subtitle">
            <a:extLst>
              <a:ext uri="{FF2B5EF4-FFF2-40B4-BE49-F238E27FC236}">
                <a16:creationId xmlns:a16="http://schemas.microsoft.com/office/drawing/2014/main" id="{29E5EE94-2CAC-A691-BCF2-845687798E3E}"/>
              </a:ext>
            </a:extLst>
          </p:cNvPr>
          <p:cNvSpPr>
            <a:spLocks noGrp="1"/>
          </p:cNvSpPr>
          <p:nvPr>
            <p:ph type="body" sz="quarter" idx="11" hasCustomPrompt="1"/>
          </p:nvPr>
        </p:nvSpPr>
        <p:spPr>
          <a:xfrm>
            <a:off x="432000" y="3494989"/>
            <a:ext cx="6096000" cy="1274763"/>
          </a:xfrm>
          <a:prstGeom prst="rect">
            <a:avLst/>
          </a:prstGeom>
        </p:spPr>
        <p:txBody>
          <a:bodyPr/>
          <a:lstStyle>
            <a:lvl1pPr>
              <a:defRPr sz="2000">
                <a:solidFill>
                  <a:schemeClr val="bg1"/>
                </a:solidFill>
              </a:defRPr>
            </a:lvl1pPr>
            <a:lvl2pPr marL="0" indent="0">
              <a:buNone/>
              <a:defRPr/>
            </a:lvl2pPr>
          </a:lstStyle>
          <a:p>
            <a:pPr lvl="0"/>
            <a:r>
              <a:rPr lang="en-US"/>
              <a:t>Optional additional information</a:t>
            </a:r>
          </a:p>
        </p:txBody>
      </p:sp>
      <p:sp>
        <p:nvSpPr>
          <p:cNvPr id="10" name="Picture Placeholder">
            <a:extLst>
              <a:ext uri="{FF2B5EF4-FFF2-40B4-BE49-F238E27FC236}">
                <a16:creationId xmlns:a16="http://schemas.microsoft.com/office/drawing/2014/main" id="{92B650A8-9C21-DC86-F471-38B40FC6D582}"/>
              </a:ext>
              <a:ext uri="{C183D7F6-B498-43B3-948B-1728B52AA6E4}">
                <adec:decorative xmlns:adec="http://schemas.microsoft.com/office/drawing/2017/decorative" val="1"/>
              </a:ext>
            </a:extLst>
          </p:cNvPr>
          <p:cNvSpPr>
            <a:spLocks noGrp="1"/>
          </p:cNvSpPr>
          <p:nvPr>
            <p:ph type="pic" sz="quarter" idx="10"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3975100 h 6858000"/>
              <a:gd name="connsiteX3" fmla="*/ 9309100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3975100"/>
                </a:lnTo>
                <a:lnTo>
                  <a:pt x="9309100" y="6858000"/>
                </a:lnTo>
                <a:lnTo>
                  <a:pt x="0" y="6858000"/>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GB"/>
              <a:t>Click icon to insert image</a:t>
            </a:r>
          </a:p>
        </p:txBody>
      </p:sp>
      <p:sp>
        <p:nvSpPr>
          <p:cNvPr id="4" name="Classification">
            <a:extLst>
              <a:ext uri="{FF2B5EF4-FFF2-40B4-BE49-F238E27FC236}">
                <a16:creationId xmlns:a16="http://schemas.microsoft.com/office/drawing/2014/main" id="{F24B9245-8C3F-D9F1-7FC8-4D3768017B0D}"/>
              </a:ext>
              <a:ext uri="{C183D7F6-B498-43B3-948B-1728B52AA6E4}">
                <adec:decorative xmlns:adec="http://schemas.microsoft.com/office/drawing/2017/decorative" val="1"/>
              </a:ext>
            </a:extLst>
          </p:cNvPr>
          <p:cNvSpPr txBox="1">
            <a:spLocks/>
          </p:cNvSpPr>
          <p:nvPr userDrawn="1"/>
        </p:nvSpPr>
        <p:spPr>
          <a:xfrm>
            <a:off x="440938" y="6374219"/>
            <a:ext cx="2600712" cy="24622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800">
                <a:solidFill>
                  <a:schemeClr val="bg1"/>
                </a:solidFill>
                <a:effectLst/>
              </a:rPr>
              <a:t>© Ipsos B&amp;A | Doc Name | Month Year | Version # | Public | Internal/Client Use Only | Strictly Confidential</a:t>
            </a:r>
          </a:p>
        </p:txBody>
      </p:sp>
      <p:sp>
        <p:nvSpPr>
          <p:cNvPr id="6" name="Slide Number">
            <a:extLst>
              <a:ext uri="{FF2B5EF4-FFF2-40B4-BE49-F238E27FC236}">
                <a16:creationId xmlns:a16="http://schemas.microsoft.com/office/drawing/2014/main" id="{202AE276-86A8-A521-58F1-3F84240A5B51}"/>
              </a:ext>
              <a:ext uri="{C183D7F6-B498-43B3-948B-1728B52AA6E4}">
                <adec:decorative xmlns:adec="http://schemas.microsoft.com/office/drawing/2017/decorative" val="1"/>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lumMod val="65000"/>
                  </a:schemeClr>
                </a:solidFill>
              </a:rPr>
              <a:pPr algn="ctr" rtl="0">
                <a:lnSpc>
                  <a:spcPct val="110000"/>
                </a:lnSpc>
                <a:spcBef>
                  <a:spcPts val="400"/>
                </a:spcBef>
                <a:spcAft>
                  <a:spcPts val="400"/>
                </a:spcAft>
              </a:pPr>
              <a:t>‹#›</a:t>
            </a:fld>
            <a:endParaRPr lang="en-GB" sz="900">
              <a:solidFill>
                <a:schemeClr val="bg1">
                  <a:lumMod val="65000"/>
                </a:schemeClr>
              </a:solidFill>
            </a:endParaRPr>
          </a:p>
        </p:txBody>
      </p:sp>
      <p:pic>
        <p:nvPicPr>
          <p:cNvPr id="5" name="Picture 4" descr="A blue and black logo&#10;&#10;Description automatically generated">
            <a:extLst>
              <a:ext uri="{FF2B5EF4-FFF2-40B4-BE49-F238E27FC236}">
                <a16:creationId xmlns:a16="http://schemas.microsoft.com/office/drawing/2014/main" id="{61376575-5452-0609-6AA9-CA23DA7B5851}"/>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245362" y="6327276"/>
            <a:ext cx="769246" cy="365964"/>
          </a:xfrm>
          <a:prstGeom prst="rect">
            <a:avLst/>
          </a:prstGeom>
        </p:spPr>
      </p:pic>
    </p:spTree>
    <p:extLst>
      <p:ext uri="{BB962C8B-B14F-4D97-AF65-F5344CB8AC3E}">
        <p14:creationId xmlns:p14="http://schemas.microsoft.com/office/powerpoint/2010/main" val="4046997419"/>
      </p:ext>
    </p:extLst>
  </p:cSld>
  <p:clrMapOvr>
    <a:masterClrMapping/>
  </p:clrMapOvr>
  <p:transition spd="slow">
    <p:wipe dir="r"/>
  </p:transition>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Detailed Layout 1">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6D2372C9-E215-1003-F25D-B5AE1F568920}"/>
              </a:ext>
            </a:extLst>
          </p:cNvPr>
          <p:cNvSpPr>
            <a:spLocks noGrp="1"/>
          </p:cNvSpPr>
          <p:nvPr>
            <p:ph type="title" hasCustomPrompt="1"/>
          </p:nvPr>
        </p:nvSpPr>
        <p:spPr>
          <a:xfrm>
            <a:off x="559292" y="701874"/>
            <a:ext cx="2450237" cy="715669"/>
          </a:xfrm>
        </p:spPr>
        <p:txBody>
          <a:bodyPr/>
          <a:lstStyle>
            <a:lvl1pPr>
              <a:defRPr>
                <a:solidFill>
                  <a:schemeClr val="bg1"/>
                </a:solidFill>
              </a:defRPr>
            </a:lvl1pPr>
          </a:lstStyle>
          <a:p>
            <a:r>
              <a:rPr lang="en-US"/>
              <a:t>Layout template for detailed charts</a:t>
            </a:r>
            <a:endParaRPr lang="en-GB"/>
          </a:p>
        </p:txBody>
      </p:sp>
    </p:spTree>
    <p:extLst>
      <p:ext uri="{BB962C8B-B14F-4D97-AF65-F5344CB8AC3E}">
        <p14:creationId xmlns:p14="http://schemas.microsoft.com/office/powerpoint/2010/main" val="1881317425"/>
      </p:ext>
    </p:extLst>
  </p:cSld>
  <p:clrMapOvr>
    <a:masterClrMapping/>
  </p:clrMapOvr>
  <p:transition spd="slow">
    <p:wipe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Large Image Left minimal Layout">
    <p:spTree>
      <p:nvGrpSpPr>
        <p:cNvPr id="1" name=""/>
        <p:cNvGrpSpPr/>
        <p:nvPr/>
      </p:nvGrpSpPr>
      <p:grpSpPr>
        <a:xfrm>
          <a:off x="0" y="0"/>
          <a:ext cx="0" cy="0"/>
          <a:chOff x="0" y="0"/>
          <a:chExt cx="0" cy="0"/>
        </a:xfrm>
      </p:grpSpPr>
      <p:sp>
        <p:nvSpPr>
          <p:cNvPr id="6" name="Title">
            <a:extLst>
              <a:ext uri="{FF2B5EF4-FFF2-40B4-BE49-F238E27FC236}">
                <a16:creationId xmlns:a16="http://schemas.microsoft.com/office/drawing/2014/main" id="{A647BE65-B969-B69D-209F-96B62E40F087}"/>
              </a:ext>
            </a:extLst>
          </p:cNvPr>
          <p:cNvSpPr>
            <a:spLocks noGrp="1"/>
          </p:cNvSpPr>
          <p:nvPr>
            <p:ph type="title"/>
          </p:nvPr>
        </p:nvSpPr>
        <p:spPr>
          <a:xfrm>
            <a:off x="9148762" y="701874"/>
            <a:ext cx="2600325" cy="715669"/>
          </a:xfrm>
        </p:spPr>
        <p:txBody>
          <a:bodyPr/>
          <a:lstStyle/>
          <a:p>
            <a:r>
              <a:rPr lang="en-US"/>
              <a:t>Click to edit Master title style</a:t>
            </a:r>
            <a:endParaRPr lang="en-GB"/>
          </a:p>
        </p:txBody>
      </p:sp>
      <p:sp>
        <p:nvSpPr>
          <p:cNvPr id="7" name="Placeholder">
            <a:extLst>
              <a:ext uri="{FF2B5EF4-FFF2-40B4-BE49-F238E27FC236}">
                <a16:creationId xmlns:a16="http://schemas.microsoft.com/office/drawing/2014/main" id="{65919DFD-5216-47CC-A2D5-A0B970BE9632}"/>
              </a:ext>
            </a:extLst>
          </p:cNvPr>
          <p:cNvSpPr>
            <a:spLocks noGrp="1"/>
          </p:cNvSpPr>
          <p:nvPr>
            <p:ph type="body" sz="quarter" idx="12"/>
          </p:nvPr>
        </p:nvSpPr>
        <p:spPr>
          <a:xfrm>
            <a:off x="9148763" y="2162629"/>
            <a:ext cx="2562158" cy="3785734"/>
          </a:xfrm>
          <a:prstGeom prst="rect">
            <a:avLst/>
          </a:prstGeom>
        </p:spPr>
        <p:txBody>
          <a:bodyPr/>
          <a:lstStyle>
            <a:lvl2pPr marL="180975" indent="-180975">
              <a:defRPr lang="en-US" sz="1200" kern="1200" dirty="0">
                <a:solidFill>
                  <a:schemeClr val="tx1"/>
                </a:solidFill>
                <a:latin typeface="+mn-lt"/>
                <a:ea typeface="+mn-ea"/>
                <a:cs typeface="+mn-cs"/>
              </a:defRPr>
            </a:lvl2pPr>
          </a:lstStyle>
          <a:p>
            <a:pPr lvl="0"/>
            <a:r>
              <a:rPr lang="en-US"/>
              <a:t>Click to edit Master text styles</a:t>
            </a:r>
          </a:p>
          <a:p>
            <a:pPr lvl="1"/>
            <a:r>
              <a:rPr lang="en-US"/>
              <a:t>Second level</a:t>
            </a:r>
          </a:p>
          <a:p>
            <a:pPr lvl="2"/>
            <a:r>
              <a:rPr lang="en-US"/>
              <a:t>Third level</a:t>
            </a:r>
          </a:p>
        </p:txBody>
      </p:sp>
      <p:sp>
        <p:nvSpPr>
          <p:cNvPr id="3" name="Picture Placeholder">
            <a:extLst>
              <a:ext uri="{FF2B5EF4-FFF2-40B4-BE49-F238E27FC236}">
                <a16:creationId xmlns:a16="http://schemas.microsoft.com/office/drawing/2014/main" id="{925894C0-F0A5-92C3-CA5E-CC0E9E19210A}"/>
              </a:ext>
              <a:ext uri="{C183D7F6-B498-43B3-948B-1728B52AA6E4}">
                <adec:decorative xmlns:adec="http://schemas.microsoft.com/office/drawing/2017/decorative" val="1"/>
              </a:ext>
            </a:extLst>
          </p:cNvPr>
          <p:cNvSpPr>
            <a:spLocks noGrp="1"/>
          </p:cNvSpPr>
          <p:nvPr>
            <p:ph type="pic" sz="quarter" idx="11" hasCustomPrompt="1"/>
          </p:nvPr>
        </p:nvSpPr>
        <p:spPr>
          <a:xfrm>
            <a:off x="454930" y="0"/>
            <a:ext cx="8386763" cy="5948363"/>
          </a:xfrm>
          <a:custGeom>
            <a:avLst/>
            <a:gdLst>
              <a:gd name="connsiteX0" fmla="*/ 0 w 8386763"/>
              <a:gd name="connsiteY0" fmla="*/ 0 h 5948363"/>
              <a:gd name="connsiteX1" fmla="*/ 8386763 w 8386763"/>
              <a:gd name="connsiteY1" fmla="*/ 0 h 5948363"/>
              <a:gd name="connsiteX2" fmla="*/ 8386763 w 8386763"/>
              <a:gd name="connsiteY2" fmla="*/ 4798847 h 5948363"/>
              <a:gd name="connsiteX3" fmla="*/ 7237247 w 8386763"/>
              <a:gd name="connsiteY3" fmla="*/ 5948363 h 5948363"/>
              <a:gd name="connsiteX4" fmla="*/ 0 w 8386763"/>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86763" h="5948363">
                <a:moveTo>
                  <a:pt x="0" y="0"/>
                </a:moveTo>
                <a:lnTo>
                  <a:pt x="8386763" y="0"/>
                </a:lnTo>
                <a:lnTo>
                  <a:pt x="8386763" y="4798847"/>
                </a:lnTo>
                <a:lnTo>
                  <a:pt x="7237247" y="5948363"/>
                </a:lnTo>
                <a:lnTo>
                  <a:pt x="0" y="5948363"/>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dirty="0"/>
            </a:lvl1pPr>
          </a:lstStyle>
          <a:p>
            <a:pPr lvl="0" algn="ctr"/>
            <a:r>
              <a:rPr lang="en-GB"/>
              <a:t>Click to insert image</a:t>
            </a:r>
          </a:p>
        </p:txBody>
      </p:sp>
    </p:spTree>
    <p:extLst>
      <p:ext uri="{BB962C8B-B14F-4D97-AF65-F5344CB8AC3E}">
        <p14:creationId xmlns:p14="http://schemas.microsoft.com/office/powerpoint/2010/main" val="2704906285"/>
      </p:ext>
    </p:extLst>
  </p:cSld>
  <p:clrMapOvr>
    <a:masterClrMapping/>
  </p:clrMapOvr>
  <p:transition spd="slow">
    <p:wipe dir="r"/>
  </p:transition>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Text and diagram">
    <p:spTree>
      <p:nvGrpSpPr>
        <p:cNvPr id="1" name=""/>
        <p:cNvGrpSpPr/>
        <p:nvPr/>
      </p:nvGrpSpPr>
      <p:grpSpPr>
        <a:xfrm>
          <a:off x="0" y="0"/>
          <a:ext cx="0" cy="0"/>
          <a:chOff x="0" y="0"/>
          <a:chExt cx="0" cy="0"/>
        </a:xfrm>
      </p:grpSpPr>
      <p:sp>
        <p:nvSpPr>
          <p:cNvPr id="5" name="Title" descr="Header">
            <a:extLst>
              <a:ext uri="{FF2B5EF4-FFF2-40B4-BE49-F238E27FC236}">
                <a16:creationId xmlns:a16="http://schemas.microsoft.com/office/drawing/2014/main" id="{4E7DB10B-B766-4A3C-BABF-17B2D91DB2CE}"/>
              </a:ext>
              <a:ext uri="{C183D7F6-B498-43B3-948B-1728B52AA6E4}">
                <adec:decorative xmlns:adec="http://schemas.microsoft.com/office/drawing/2017/decorative" val="0"/>
              </a:ext>
            </a:extLst>
          </p:cNvPr>
          <p:cNvSpPr>
            <a:spLocks noGrp="1"/>
          </p:cNvSpPr>
          <p:nvPr>
            <p:ph type="title"/>
          </p:nvPr>
        </p:nvSpPr>
        <p:spPr/>
        <p:txBody>
          <a:bodyPr/>
          <a:lstStyle/>
          <a:p>
            <a:r>
              <a:rPr lang="en-US"/>
              <a:t>Click to edit Master title style</a:t>
            </a:r>
            <a:endParaRPr lang="en-GB"/>
          </a:p>
        </p:txBody>
      </p:sp>
      <p:sp>
        <p:nvSpPr>
          <p:cNvPr id="3" name="Placeholder">
            <a:extLst>
              <a:ext uri="{FF2B5EF4-FFF2-40B4-BE49-F238E27FC236}">
                <a16:creationId xmlns:a16="http://schemas.microsoft.com/office/drawing/2014/main" id="{1703231E-4063-4D72-A4F3-5BF19050C303}"/>
              </a:ext>
              <a:ext uri="{C183D7F6-B498-43B3-948B-1728B52AA6E4}">
                <adec:decorative xmlns:adec="http://schemas.microsoft.com/office/drawing/2017/decorative" val="0"/>
              </a:ext>
            </a:extLst>
          </p:cNvPr>
          <p:cNvSpPr>
            <a:spLocks noGrp="1"/>
          </p:cNvSpPr>
          <p:nvPr>
            <p:ph idx="1" hasCustomPrompt="1"/>
          </p:nvPr>
        </p:nvSpPr>
        <p:spPr>
          <a:xfrm>
            <a:off x="450001" y="1792800"/>
            <a:ext cx="2591650" cy="3876675"/>
          </a:xfrm>
          <a:prstGeom prst="rect">
            <a:avLst/>
          </a:prstGeom>
        </p:spPr>
        <p:txBody>
          <a:bodyPr>
            <a:noAutofit/>
          </a:bodyPr>
          <a:lstStyle>
            <a:lvl1pPr>
              <a:spcBef>
                <a:spcPts val="400"/>
              </a:spcBef>
              <a:defRPr sz="1200">
                <a:solidFill>
                  <a:schemeClr val="tx1"/>
                </a:solidFill>
              </a:defRPr>
            </a:lvl1pPr>
            <a:lvl2pPr marL="180975" indent="-180975">
              <a:spcBef>
                <a:spcPts val="400"/>
              </a:spcBef>
              <a:buSzPct val="100000"/>
              <a:defRPr lang="en-GB" sz="1200" kern="1200" dirty="0">
                <a:solidFill>
                  <a:schemeClr val="tx1"/>
                </a:solidFill>
                <a:latin typeface="+mn-lt"/>
                <a:ea typeface="+mn-ea"/>
                <a:cs typeface="+mn-cs"/>
              </a:defRPr>
            </a:lvl2pPr>
            <a:lvl3pPr>
              <a:spcBef>
                <a:spcPts val="400"/>
              </a:spcBef>
              <a:defRPr sz="12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marL="180975" lvl="1" indent="-180975" algn="l" defTabSz="914400" rtl="0" eaLnBrk="1" latinLnBrk="0" hangingPunct="1">
              <a:lnSpc>
                <a:spcPct val="115000"/>
              </a:lnSpc>
              <a:spcBef>
                <a:spcPts val="400"/>
              </a:spcBef>
              <a:spcAft>
                <a:spcPts val="400"/>
              </a:spcAft>
              <a:buSzPct val="110000"/>
              <a:buFont typeface="Arial" panose="020B0604020202020204" pitchFamily="34" charset="0"/>
              <a:buChar char="•"/>
            </a:pPr>
            <a:r>
              <a:rPr lang="en-GB"/>
              <a:t>Text level 1</a:t>
            </a:r>
          </a:p>
          <a:p>
            <a:pPr lvl="2"/>
            <a:r>
              <a:rPr lang="en-GB"/>
              <a:t>Text level 2</a:t>
            </a:r>
          </a:p>
        </p:txBody>
      </p:sp>
      <p:sp>
        <p:nvSpPr>
          <p:cNvPr id="8" name="Chart / Diagram">
            <a:extLst>
              <a:ext uri="{FF2B5EF4-FFF2-40B4-BE49-F238E27FC236}">
                <a16:creationId xmlns:a16="http://schemas.microsoft.com/office/drawing/2014/main" id="{08D894DB-FF91-4B8E-8C44-72A8DC9940DE}"/>
              </a:ext>
              <a:ext uri="{C183D7F6-B498-43B3-948B-1728B52AA6E4}">
                <adec:decorative xmlns:adec="http://schemas.microsoft.com/office/drawing/2017/decorative" val="0"/>
              </a:ext>
            </a:extLst>
          </p:cNvPr>
          <p:cNvSpPr>
            <a:spLocks noGrp="1"/>
          </p:cNvSpPr>
          <p:nvPr>
            <p:ph sz="quarter" idx="19" hasCustomPrompt="1"/>
          </p:nvPr>
        </p:nvSpPr>
        <p:spPr>
          <a:xfrm>
            <a:off x="3355975" y="1792800"/>
            <a:ext cx="8410071" cy="3877200"/>
          </a:xfrm>
          <a:prstGeom prst="rect">
            <a:avLst/>
          </a:prstGeom>
          <a:solidFill>
            <a:schemeClr val="bg1">
              <a:lumMod val="95000"/>
            </a:schemeClr>
          </a:solidFill>
        </p:spPr>
        <p:txBody>
          <a:bodyPr/>
          <a:lstStyle>
            <a:lvl1pPr>
              <a:defRPr sz="1400"/>
            </a:lvl1pPr>
            <a:lvl2pPr>
              <a:defRPr sz="1200"/>
            </a:lvl2pPr>
            <a:lvl3pPr>
              <a:defRPr sz="1200"/>
            </a:lvl3pPr>
            <a:lvl4pPr>
              <a:defRPr sz="1200"/>
            </a:lvl4pPr>
            <a:lvl5pPr>
              <a:defRPr sz="1200"/>
            </a:lvl5pPr>
          </a:lstStyle>
          <a:p>
            <a:pPr lvl="0"/>
            <a:r>
              <a:rPr lang="en-US"/>
              <a:t>Insert diagram or visual content here</a:t>
            </a:r>
          </a:p>
        </p:txBody>
      </p:sp>
      <p:sp>
        <p:nvSpPr>
          <p:cNvPr id="11" name="Base &amp; Source">
            <a:extLst>
              <a:ext uri="{FF2B5EF4-FFF2-40B4-BE49-F238E27FC236}">
                <a16:creationId xmlns:a16="http://schemas.microsoft.com/office/drawing/2014/main" id="{C52F8B06-1F56-44E1-9BCB-34E6B0549078}"/>
              </a:ext>
            </a:extLst>
          </p:cNvPr>
          <p:cNvSpPr>
            <a:spLocks noGrp="1"/>
          </p:cNvSpPr>
          <p:nvPr>
            <p:ph type="body" sz="quarter" idx="18" hasCustomPrompt="1"/>
          </p:nvPr>
        </p:nvSpPr>
        <p:spPr>
          <a:xfrm>
            <a:off x="452897" y="5823783"/>
            <a:ext cx="11277975" cy="124906"/>
          </a:xfrm>
          <a:prstGeom prst="rect">
            <a:avLst/>
          </a:prstGeom>
        </p:spPr>
        <p:txBody>
          <a:bodyPr wrap="square" lIns="0" anchor="b">
            <a:spAutoFit/>
          </a:bodyPr>
          <a:lstStyle>
            <a:lvl1pPr marL="0" indent="0" algn="r">
              <a:buNone/>
              <a:defRPr sz="800" b="0" i="1">
                <a:solidFill>
                  <a:schemeClr val="tx1">
                    <a:lumMod val="75000"/>
                    <a:lumOff val="25000"/>
                  </a:schemeClr>
                </a:solidFill>
              </a:defRPr>
            </a:lvl1pPr>
            <a:lvl2pPr marL="133350" indent="0">
              <a:buNone/>
              <a:defRPr/>
            </a:lvl2pPr>
            <a:lvl3pPr marL="542925" indent="0">
              <a:buNone/>
              <a:defRPr/>
            </a:lvl3pPr>
            <a:lvl4pPr marL="758825" indent="0">
              <a:buNone/>
              <a:defRPr/>
            </a:lvl4pPr>
            <a:lvl5pPr marL="1033463" indent="0">
              <a:buNone/>
              <a:defRPr/>
            </a:lvl5pPr>
          </a:lstStyle>
          <a:p>
            <a:pPr lvl="0"/>
            <a:r>
              <a:rPr lang="en-GB"/>
              <a:t>Base and source info (delete if not necessary)</a:t>
            </a:r>
          </a:p>
        </p:txBody>
      </p:sp>
    </p:spTree>
    <p:extLst>
      <p:ext uri="{BB962C8B-B14F-4D97-AF65-F5344CB8AC3E}">
        <p14:creationId xmlns:p14="http://schemas.microsoft.com/office/powerpoint/2010/main" val="3551943451"/>
      </p:ext>
    </p:extLst>
  </p:cSld>
  <p:clrMapOvr>
    <a:masterClrMapping/>
  </p:clrMapOvr>
  <p:hf hdr="0" ftr="0" dt="0"/>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Image with statement">
    <p:bg>
      <p:bgPr>
        <a:solidFill>
          <a:schemeClr val="accent6"/>
        </a:solidFill>
        <a:effectLst/>
      </p:bgPr>
    </p:bg>
    <p:spTree>
      <p:nvGrpSpPr>
        <p:cNvPr id="1" name=""/>
        <p:cNvGrpSpPr/>
        <p:nvPr/>
      </p:nvGrpSpPr>
      <p:grpSpPr>
        <a:xfrm>
          <a:off x="0" y="0"/>
          <a:ext cx="0" cy="0"/>
          <a:chOff x="0" y="0"/>
          <a:chExt cx="0" cy="0"/>
        </a:xfrm>
      </p:grpSpPr>
      <p:sp>
        <p:nvSpPr>
          <p:cNvPr id="6" name="Background Photo">
            <a:extLst>
              <a:ext uri="{FF2B5EF4-FFF2-40B4-BE49-F238E27FC236}">
                <a16:creationId xmlns:a16="http://schemas.microsoft.com/office/drawing/2014/main" id="{ECE5E809-1F49-439C-8A55-BB5E4B4A6343}"/>
              </a:ext>
              <a:ext uri="{C183D7F6-B498-43B3-948B-1728B52AA6E4}">
                <adec:decorative xmlns:adec="http://schemas.microsoft.com/office/drawing/2017/decorative" val="1"/>
              </a:ext>
            </a:extLst>
          </p:cNvPr>
          <p:cNvSpPr>
            <a:spLocks noGrp="1"/>
          </p:cNvSpPr>
          <p:nvPr>
            <p:ph type="pic" sz="quarter" idx="1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0 h 6858000"/>
              <a:gd name="connsiteX3" fmla="*/ 12192000 w 12192000"/>
              <a:gd name="connsiteY3" fmla="*/ 6858000 h 6858000"/>
              <a:gd name="connsiteX4" fmla="*/ 0 w 12192000"/>
              <a:gd name="connsiteY4" fmla="*/ 6858000 h 6858000"/>
              <a:gd name="connsiteX5" fmla="*/ 0 w 12192000"/>
              <a:gd name="connsiteY5" fmla="*/ 0 h 6858000"/>
              <a:gd name="connsiteX0" fmla="*/ 0 w 12192000"/>
              <a:gd name="connsiteY0" fmla="*/ 0 h 6858000"/>
              <a:gd name="connsiteX1" fmla="*/ 12192000 w 12192000"/>
              <a:gd name="connsiteY1" fmla="*/ 0 h 6858000"/>
              <a:gd name="connsiteX2" fmla="*/ 12192000 w 12192000"/>
              <a:gd name="connsiteY2" fmla="*/ 0 h 6858000"/>
              <a:gd name="connsiteX3" fmla="*/ 12192000 w 12192000"/>
              <a:gd name="connsiteY3" fmla="*/ 6858000 h 6858000"/>
              <a:gd name="connsiteX4" fmla="*/ 5305425 w 12192000"/>
              <a:gd name="connsiteY4" fmla="*/ 6858000 h 6858000"/>
              <a:gd name="connsiteX5" fmla="*/ 0 w 12192000"/>
              <a:gd name="connsiteY5" fmla="*/ 6858000 h 6858000"/>
              <a:gd name="connsiteX6" fmla="*/ 0 w 12192000"/>
              <a:gd name="connsiteY6" fmla="*/ 0 h 6858000"/>
              <a:gd name="connsiteX0" fmla="*/ 0 w 12192000"/>
              <a:gd name="connsiteY0" fmla="*/ 0 h 6858000"/>
              <a:gd name="connsiteX1" fmla="*/ 12192000 w 12192000"/>
              <a:gd name="connsiteY1" fmla="*/ 0 h 6858000"/>
              <a:gd name="connsiteX2" fmla="*/ 12192000 w 12192000"/>
              <a:gd name="connsiteY2" fmla="*/ 0 h 6858000"/>
              <a:gd name="connsiteX3" fmla="*/ 5305425 w 12192000"/>
              <a:gd name="connsiteY3" fmla="*/ 6858000 h 6858000"/>
              <a:gd name="connsiteX4" fmla="*/ 0 w 12192000"/>
              <a:gd name="connsiteY4" fmla="*/ 6858000 h 6858000"/>
              <a:gd name="connsiteX5" fmla="*/ 0 w 12192000"/>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0" h="6858000">
                <a:moveTo>
                  <a:pt x="0" y="0"/>
                </a:moveTo>
                <a:lnTo>
                  <a:pt x="12192000" y="0"/>
                </a:lnTo>
                <a:lnTo>
                  <a:pt x="12192000" y="0"/>
                </a:lnTo>
                <a:lnTo>
                  <a:pt x="5305425" y="6858000"/>
                </a:lnTo>
                <a:lnTo>
                  <a:pt x="0" y="6858000"/>
                </a:lnTo>
                <a:lnTo>
                  <a:pt x="0" y="0"/>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US"/>
              <a:t>Click icon to add picture</a:t>
            </a:r>
            <a:endParaRPr lang="en-GB"/>
          </a:p>
        </p:txBody>
      </p:sp>
      <p:sp>
        <p:nvSpPr>
          <p:cNvPr id="2" name="Title">
            <a:extLst>
              <a:ext uri="{FF2B5EF4-FFF2-40B4-BE49-F238E27FC236}">
                <a16:creationId xmlns:a16="http://schemas.microsoft.com/office/drawing/2014/main" id="{CCF0329B-10BB-461A-AB01-9E9659E82FEF}"/>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2" name="Classification">
            <a:extLst>
              <a:ext uri="{FF2B5EF4-FFF2-40B4-BE49-F238E27FC236}">
                <a16:creationId xmlns:a16="http://schemas.microsoft.com/office/drawing/2014/main" id="{63C7A1F1-0F83-915B-A759-E4D7A851EE00}"/>
              </a:ext>
              <a:ext uri="{C183D7F6-B498-43B3-948B-1728B52AA6E4}">
                <adec:decorative xmlns:adec="http://schemas.microsoft.com/office/drawing/2017/decorative" val="1"/>
              </a:ext>
            </a:extLst>
          </p:cNvPr>
          <p:cNvSpPr txBox="1">
            <a:spLocks/>
          </p:cNvSpPr>
          <p:nvPr/>
        </p:nvSpPr>
        <p:spPr>
          <a:xfrm>
            <a:off x="817200" y="6515735"/>
            <a:ext cx="4566956" cy="123111"/>
          </a:xfrm>
          <a:prstGeom prst="rect">
            <a:avLst/>
          </a:prstGeom>
        </p:spPr>
        <p:txBody>
          <a:bodyPr vert="horz" wrap="none" lIns="0" tIns="0" rIns="0" bIns="0" rtlCol="0" anchor="ctr">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rPr>
              <a:t>© Ipsos B&amp;A | Doc Name | Month Year | Version # | Public | Internal/Client Use Only | Strictly Confidential</a:t>
            </a:r>
          </a:p>
        </p:txBody>
      </p:sp>
      <p:sp>
        <p:nvSpPr>
          <p:cNvPr id="4" name="Classification">
            <a:extLst>
              <a:ext uri="{FF2B5EF4-FFF2-40B4-BE49-F238E27FC236}">
                <a16:creationId xmlns:a16="http://schemas.microsoft.com/office/drawing/2014/main" id="{FF52F62D-DB52-C4F2-A1C7-CEDBBDBAAA38}"/>
              </a:ext>
              <a:ext uri="{C183D7F6-B498-43B3-948B-1728B52AA6E4}">
                <adec:decorative xmlns:adec="http://schemas.microsoft.com/office/drawing/2017/decorative" val="1"/>
              </a:ext>
            </a:extLst>
          </p:cNvPr>
          <p:cNvSpPr txBox="1">
            <a:spLocks/>
          </p:cNvSpPr>
          <p:nvPr userDrawn="1"/>
        </p:nvSpPr>
        <p:spPr>
          <a:xfrm>
            <a:off x="817200" y="6515735"/>
            <a:ext cx="4566956" cy="123111"/>
          </a:xfrm>
          <a:prstGeom prst="rect">
            <a:avLst/>
          </a:prstGeom>
        </p:spPr>
        <p:txBody>
          <a:bodyPr vert="horz" wrap="none" lIns="0" tIns="0" rIns="0" bIns="0" rtlCol="0" anchor="ctr">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a:solidFill>
                  <a:schemeClr val="bg1"/>
                </a:solidFill>
              </a:rPr>
              <a:t>© Ipsos B&amp;A | Doc Name | Month Year | Version # | Public | Internal/Client Use Only | Strictly Confidential</a:t>
            </a:r>
          </a:p>
        </p:txBody>
      </p:sp>
    </p:spTree>
    <p:extLst>
      <p:ext uri="{BB962C8B-B14F-4D97-AF65-F5344CB8AC3E}">
        <p14:creationId xmlns:p14="http://schemas.microsoft.com/office/powerpoint/2010/main" val="21452472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DIVIDER STYLE 2">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4DFEA-2014-1751-E480-8A66CDCDA552}"/>
              </a:ext>
            </a:extLst>
          </p:cNvPr>
          <p:cNvSpPr>
            <a:spLocks noGrp="1"/>
          </p:cNvSpPr>
          <p:nvPr>
            <p:ph type="title"/>
          </p:nvPr>
        </p:nvSpPr>
        <p:spPr>
          <a:xfrm>
            <a:off x="432000" y="1350000"/>
            <a:ext cx="6095800" cy="1610016"/>
          </a:xfrm>
        </p:spPr>
        <p:txBody>
          <a:bodyPr/>
          <a:lstStyle>
            <a:lvl1pPr>
              <a:defRPr sz="4800" cap="all" baseline="0">
                <a:solidFill>
                  <a:schemeClr val="bg1"/>
                </a:solidFill>
                <a:latin typeface="+mj-lt"/>
              </a:defRPr>
            </a:lvl1pPr>
          </a:lstStyle>
          <a:p>
            <a:r>
              <a:rPr lang="en-US"/>
              <a:t>Click to edit Master title style</a:t>
            </a:r>
            <a:endParaRPr lang="en-GB"/>
          </a:p>
        </p:txBody>
      </p:sp>
      <p:sp>
        <p:nvSpPr>
          <p:cNvPr id="3" name="Right Triangle 2">
            <a:extLst>
              <a:ext uri="{FF2B5EF4-FFF2-40B4-BE49-F238E27FC236}">
                <a16:creationId xmlns:a16="http://schemas.microsoft.com/office/drawing/2014/main" id="{A47BBA45-30B2-1AE1-4D29-166B974CDEE5}"/>
              </a:ext>
            </a:extLst>
          </p:cNvPr>
          <p:cNvSpPr/>
          <p:nvPr/>
        </p:nvSpPr>
        <p:spPr>
          <a:xfrm rot="16200000">
            <a:off x="9281601" y="3947601"/>
            <a:ext cx="2910399" cy="2910399"/>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1" name="Text Placeholder 9">
            <a:extLst>
              <a:ext uri="{FF2B5EF4-FFF2-40B4-BE49-F238E27FC236}">
                <a16:creationId xmlns:a16="http://schemas.microsoft.com/office/drawing/2014/main" id="{7066FE41-55CD-1D44-7ED7-B1E742AF1832}"/>
              </a:ext>
            </a:extLst>
          </p:cNvPr>
          <p:cNvSpPr>
            <a:spLocks noGrp="1"/>
          </p:cNvSpPr>
          <p:nvPr>
            <p:ph type="body" sz="quarter" idx="10" hasCustomPrompt="1"/>
          </p:nvPr>
        </p:nvSpPr>
        <p:spPr>
          <a:xfrm>
            <a:off x="9148762" y="1032463"/>
            <a:ext cx="2600325" cy="1820863"/>
          </a:xfrm>
        </p:spPr>
        <p:txBody>
          <a:bodyPr/>
          <a:lstStyle>
            <a:lvl1pPr algn="ctr">
              <a:lnSpc>
                <a:spcPct val="100000"/>
              </a:lnSpc>
              <a:spcBef>
                <a:spcPts val="0"/>
              </a:spcBef>
              <a:spcAft>
                <a:spcPts val="0"/>
              </a:spcAft>
              <a:defRPr sz="11700" b="1">
                <a:solidFill>
                  <a:schemeClr val="bg1"/>
                </a:solidFill>
              </a:defRPr>
            </a:lvl1pPr>
          </a:lstStyle>
          <a:p>
            <a:pPr lvl="0"/>
            <a:r>
              <a:rPr lang="en-US"/>
              <a:t>##</a:t>
            </a:r>
          </a:p>
        </p:txBody>
      </p:sp>
      <p:sp>
        <p:nvSpPr>
          <p:cNvPr id="17" name="Text Placeholder 16">
            <a:extLst>
              <a:ext uri="{FF2B5EF4-FFF2-40B4-BE49-F238E27FC236}">
                <a16:creationId xmlns:a16="http://schemas.microsoft.com/office/drawing/2014/main" id="{1C3EC48E-82FF-AD78-A375-4569D055911C}"/>
              </a:ext>
            </a:extLst>
          </p:cNvPr>
          <p:cNvSpPr>
            <a:spLocks noGrp="1"/>
          </p:cNvSpPr>
          <p:nvPr>
            <p:ph type="body" sz="quarter" idx="11" hasCustomPrompt="1"/>
          </p:nvPr>
        </p:nvSpPr>
        <p:spPr>
          <a:xfrm>
            <a:off x="431800" y="3494989"/>
            <a:ext cx="6096000" cy="1274763"/>
          </a:xfrm>
        </p:spPr>
        <p:txBody>
          <a:bodyPr/>
          <a:lstStyle>
            <a:lvl1pPr>
              <a:defRPr sz="2400">
                <a:solidFill>
                  <a:schemeClr val="bg1"/>
                </a:solidFill>
              </a:defRPr>
            </a:lvl1pPr>
            <a:lvl2pPr marL="0" indent="0">
              <a:buNone/>
              <a:defRPr/>
            </a:lvl2pPr>
          </a:lstStyle>
          <a:p>
            <a:pPr lvl="0"/>
            <a:r>
              <a:rPr lang="en-US"/>
              <a:t>Optional additional information</a:t>
            </a:r>
          </a:p>
        </p:txBody>
      </p:sp>
      <p:sp>
        <p:nvSpPr>
          <p:cNvPr id="7" name="Right Triangle 6">
            <a:extLst>
              <a:ext uri="{FF2B5EF4-FFF2-40B4-BE49-F238E27FC236}">
                <a16:creationId xmlns:a16="http://schemas.microsoft.com/office/drawing/2014/main" id="{C7953FA7-7CC9-EFDA-292B-AD4EE8BF2312}"/>
              </a:ext>
            </a:extLst>
          </p:cNvPr>
          <p:cNvSpPr/>
          <p:nvPr userDrawn="1"/>
        </p:nvSpPr>
        <p:spPr>
          <a:xfrm rot="16200000">
            <a:off x="9281601" y="3947601"/>
            <a:ext cx="2910399" cy="2910399"/>
          </a:xfrm>
          <a:prstGeom prst="rtTriangle">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4" name="TextBox 13">
            <a:extLst>
              <a:ext uri="{FF2B5EF4-FFF2-40B4-BE49-F238E27FC236}">
                <a16:creationId xmlns:a16="http://schemas.microsoft.com/office/drawing/2014/main" id="{8D1FC277-A24A-127A-0091-6B28965A6AC2}"/>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solidFill>
                  <a:schemeClr val="bg1"/>
                </a:solidFill>
              </a:rPr>
              <a:pPr algn="ctr" rtl="0">
                <a:lnSpc>
                  <a:spcPct val="110000"/>
                </a:lnSpc>
                <a:spcBef>
                  <a:spcPts val="400"/>
                </a:spcBef>
                <a:spcAft>
                  <a:spcPts val="400"/>
                </a:spcAft>
              </a:pPr>
              <a:t>‹#›</a:t>
            </a:fld>
            <a:endParaRPr lang="en-GB" sz="900">
              <a:solidFill>
                <a:schemeClr val="bg1"/>
              </a:solidFill>
            </a:endParaRPr>
          </a:p>
        </p:txBody>
      </p:sp>
      <p:sp>
        <p:nvSpPr>
          <p:cNvPr id="16" name="Classification">
            <a:extLst>
              <a:ext uri="{FF2B5EF4-FFF2-40B4-BE49-F238E27FC236}">
                <a16:creationId xmlns:a16="http://schemas.microsoft.com/office/drawing/2014/main" id="{F7612056-C83D-6D6F-29E4-738CDFF485C6}"/>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Barlow"/>
                <a:ea typeface="+mn-ea"/>
                <a:cs typeface="+mn-cs"/>
              </a:rPr>
              <a:t>© Ipsos B&amp;A  | </a:t>
            </a:r>
            <a:r>
              <a:rPr kumimoji="0" lang="en-US" sz="800" b="0" i="0" u="none" strike="noStrike" kern="1200" cap="none" spc="0" normalizeH="0" baseline="0" noProof="0" dirty="0" err="1">
                <a:ln>
                  <a:noFill/>
                </a:ln>
                <a:solidFill>
                  <a:prstClr val="white"/>
                </a:solidFill>
                <a:effectLst/>
                <a:uLnTx/>
                <a:uFillTx/>
                <a:latin typeface="Barlow"/>
                <a:ea typeface="+mn-ea"/>
                <a:cs typeface="+mn-cs"/>
              </a:rPr>
              <a:t>Dóchas</a:t>
            </a:r>
            <a:r>
              <a:rPr kumimoji="0" lang="en-US" sz="800" b="0" i="0" u="none" strike="noStrike" kern="1200" cap="none" spc="0" normalizeH="0" baseline="0" noProof="0" dirty="0">
                <a:ln>
                  <a:noFill/>
                </a:ln>
                <a:solidFill>
                  <a:prstClr val="white"/>
                </a:solidFill>
                <a:effectLst/>
                <a:uLnTx/>
                <a:uFillTx/>
                <a:latin typeface="Barlow"/>
                <a:ea typeface="+mn-ea"/>
                <a:cs typeface="+mn-cs"/>
              </a:rPr>
              <a:t> Public Engagement Survey | Jan 2025| Internal | Strictly Confidential</a:t>
            </a:r>
            <a:endParaRPr kumimoji="0" lang="en-GB" sz="800" b="0" i="0" u="none" strike="noStrike" kern="1200" cap="none" spc="0" normalizeH="0" baseline="0" noProof="0" dirty="0">
              <a:ln>
                <a:noFill/>
              </a:ln>
              <a:solidFill>
                <a:prstClr val="white"/>
              </a:solidFill>
              <a:effectLst/>
              <a:uLnTx/>
              <a:uFillTx/>
              <a:latin typeface="Barlow"/>
              <a:ea typeface="+mn-ea"/>
              <a:cs typeface="+mn-cs"/>
            </a:endParaRPr>
          </a:p>
        </p:txBody>
      </p:sp>
      <p:pic>
        <p:nvPicPr>
          <p:cNvPr id="5" name="Graphic 5">
            <a:extLst>
              <a:ext uri="{FF2B5EF4-FFF2-40B4-BE49-F238E27FC236}">
                <a16:creationId xmlns:a16="http://schemas.microsoft.com/office/drawing/2014/main" id="{1AF43AD8-344C-E82E-19E8-6E48B07C91F3}"/>
              </a:ext>
              <a:ext uri="{C183D7F6-B498-43B3-948B-1728B52AA6E4}">
                <adec:decorative xmlns:adec="http://schemas.microsoft.com/office/drawing/2017/decorative" val="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10789535" y="6180549"/>
            <a:ext cx="945897" cy="448056"/>
          </a:xfrm>
          <a:prstGeom prst="rect">
            <a:avLst/>
          </a:prstGeom>
        </p:spPr>
      </p:pic>
    </p:spTree>
    <p:extLst>
      <p:ext uri="{BB962C8B-B14F-4D97-AF65-F5344CB8AC3E}">
        <p14:creationId xmlns:p14="http://schemas.microsoft.com/office/powerpoint/2010/main" val="308472741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cSld name="Full bleed image">
    <p:bg>
      <p:bgPr>
        <a:solidFill>
          <a:schemeClr val="bg2"/>
        </a:solidFill>
        <a:effectLst/>
      </p:bgPr>
    </p:bg>
    <p:spTree>
      <p:nvGrpSpPr>
        <p:cNvPr id="1" name=""/>
        <p:cNvGrpSpPr/>
        <p:nvPr/>
      </p:nvGrpSpPr>
      <p:grpSpPr>
        <a:xfrm>
          <a:off x="0" y="0"/>
          <a:ext cx="0" cy="0"/>
          <a:chOff x="0" y="0"/>
          <a:chExt cx="0" cy="0"/>
        </a:xfrm>
      </p:grpSpPr>
      <p:sp>
        <p:nvSpPr>
          <p:cNvPr id="4" name="Background Photo">
            <a:extLst>
              <a:ext uri="{FF2B5EF4-FFF2-40B4-BE49-F238E27FC236}">
                <a16:creationId xmlns:a16="http://schemas.microsoft.com/office/drawing/2014/main" id="{F9C24E1D-7E68-48BF-A685-1162607AF1FE}"/>
              </a:ext>
              <a:ext uri="{C183D7F6-B498-43B3-948B-1728B52AA6E4}">
                <adec:decorative xmlns:adec="http://schemas.microsoft.com/office/drawing/2017/decorative" val="0"/>
              </a:ext>
            </a:extLst>
          </p:cNvPr>
          <p:cNvSpPr>
            <a:spLocks noGrp="1"/>
          </p:cNvSpPr>
          <p:nvPr>
            <p:ph type="pic" sz="quarter" idx="15" hasCustomPrompt="1"/>
          </p:nvPr>
        </p:nvSpPr>
        <p:spPr>
          <a:xfrm>
            <a:off x="0" y="0"/>
            <a:ext cx="12192000" cy="6858000"/>
          </a:xfrm>
          <a:prstGeom prst="rect">
            <a:avLst/>
          </a:prstGeom>
          <a:pattFill prst="ltUpDiag">
            <a:fgClr>
              <a:schemeClr val="bg1">
                <a:lumMod val="85000"/>
              </a:schemeClr>
            </a:fgClr>
            <a:bgClr>
              <a:schemeClr val="bg1"/>
            </a:bgClr>
          </a:pattFill>
        </p:spPr>
        <p:txBody>
          <a:bodyPr vert="horz" wrap="square" lIns="0" tIns="0" rIns="0" bIns="2880000" rtlCol="0" anchor="b">
            <a:noAutofit/>
          </a:bodyPr>
          <a:lstStyle>
            <a:lvl1pPr>
              <a:defRPr lang="en-GB" sz="1600" b="1" dirty="0"/>
            </a:lvl1pPr>
          </a:lstStyle>
          <a:p>
            <a:pPr lvl="0" algn="ctr"/>
            <a:r>
              <a:rPr lang="en-GB"/>
              <a:t>Click icon to add image</a:t>
            </a:r>
          </a:p>
        </p:txBody>
      </p:sp>
      <p:sp>
        <p:nvSpPr>
          <p:cNvPr id="3" name="Title">
            <a:extLst>
              <a:ext uri="{FF2B5EF4-FFF2-40B4-BE49-F238E27FC236}">
                <a16:creationId xmlns:a16="http://schemas.microsoft.com/office/drawing/2014/main" id="{6838E746-8C0D-4144-AC8E-FA9CF117C223}"/>
              </a:ext>
            </a:extLst>
          </p:cNvPr>
          <p:cNvSpPr>
            <a:spLocks noGrp="1"/>
          </p:cNvSpPr>
          <p:nvPr>
            <p:ph type="title" hasCustomPrompt="1"/>
          </p:nvPr>
        </p:nvSpPr>
        <p:spPr>
          <a:xfrm>
            <a:off x="450000" y="450000"/>
            <a:ext cx="3962343" cy="3742438"/>
          </a:xfrm>
        </p:spPr>
        <p:txBody>
          <a:bodyPr anchor="t"/>
          <a:lstStyle>
            <a:lvl1pPr>
              <a:lnSpc>
                <a:spcPct val="100000"/>
              </a:lnSpc>
              <a:defRPr sz="4000" cap="none" spc="0" baseline="0">
                <a:solidFill>
                  <a:schemeClr val="bg1"/>
                </a:solidFill>
              </a:defRPr>
            </a:lvl1pPr>
          </a:lstStyle>
          <a:p>
            <a:r>
              <a:rPr lang="en-GB"/>
              <a:t>Summary text background image</a:t>
            </a:r>
            <a:endParaRPr lang="fr-FR"/>
          </a:p>
        </p:txBody>
      </p:sp>
      <p:pic>
        <p:nvPicPr>
          <p:cNvPr id="6" name="Graphic 5">
            <a:extLst>
              <a:ext uri="{FF2B5EF4-FFF2-40B4-BE49-F238E27FC236}">
                <a16:creationId xmlns:a16="http://schemas.microsoft.com/office/drawing/2014/main" id="{8CCAC37C-0D5D-E65B-09A2-608E61834400}"/>
              </a:ext>
              <a:ext uri="{C183D7F6-B498-43B3-948B-1728B52AA6E4}">
                <adec:decorative xmlns:adec="http://schemas.microsoft.com/office/drawing/2017/decorative" val="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263361" y="6173519"/>
            <a:ext cx="492637" cy="446920"/>
          </a:xfrm>
          <a:prstGeom prst="rect">
            <a:avLst/>
          </a:prstGeom>
        </p:spPr>
      </p:pic>
    </p:spTree>
    <p:extLst>
      <p:ext uri="{BB962C8B-B14F-4D97-AF65-F5344CB8AC3E}">
        <p14:creationId xmlns:p14="http://schemas.microsoft.com/office/powerpoint/2010/main" val="4216171510"/>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cSld name="Display2">
    <p:bg>
      <p:bgPr>
        <a:solidFill>
          <a:schemeClr val="accent1"/>
        </a:solidFill>
        <a:effectLst/>
      </p:bgPr>
    </p:bg>
    <p:spTree>
      <p:nvGrpSpPr>
        <p:cNvPr id="1" name=""/>
        <p:cNvGrpSpPr/>
        <p:nvPr/>
      </p:nvGrpSpPr>
      <p:grpSpPr>
        <a:xfrm>
          <a:off x="0" y="0"/>
          <a:ext cx="0" cy="0"/>
          <a:chOff x="0" y="0"/>
          <a:chExt cx="0" cy="0"/>
        </a:xfrm>
      </p:grpSpPr>
      <p:sp>
        <p:nvSpPr>
          <p:cNvPr id="2" name="Title">
            <a:extLst>
              <a:ext uri="{FF2B5EF4-FFF2-40B4-BE49-F238E27FC236}">
                <a16:creationId xmlns:a16="http://schemas.microsoft.com/office/drawing/2014/main" id="{B66D97C3-1B7F-5C9F-E63F-96F1A14B6253}"/>
              </a:ext>
            </a:extLst>
          </p:cNvPr>
          <p:cNvSpPr>
            <a:spLocks noGrp="1"/>
          </p:cNvSpPr>
          <p:nvPr>
            <p:ph type="title"/>
          </p:nvPr>
        </p:nvSpPr>
        <p:spPr>
          <a:xfrm>
            <a:off x="428624" y="1092494"/>
            <a:ext cx="5391605" cy="715669"/>
          </a:xfrm>
        </p:spPr>
        <p:txBody>
          <a:bodyPr/>
          <a:lstStyle>
            <a:lvl1pPr>
              <a:defRPr sz="4800" cap="all" baseline="0">
                <a:solidFill>
                  <a:schemeClr val="bg1"/>
                </a:solidFill>
                <a:latin typeface="+mj-lt"/>
              </a:defRPr>
            </a:lvl1pPr>
          </a:lstStyle>
          <a:p>
            <a:r>
              <a:rPr lang="en-US"/>
              <a:t>Click to edit Master title style</a:t>
            </a:r>
            <a:endParaRPr lang="en-GB"/>
          </a:p>
        </p:txBody>
      </p:sp>
      <p:sp>
        <p:nvSpPr>
          <p:cNvPr id="6" name="Subtitle">
            <a:extLst>
              <a:ext uri="{FF2B5EF4-FFF2-40B4-BE49-F238E27FC236}">
                <a16:creationId xmlns:a16="http://schemas.microsoft.com/office/drawing/2014/main" id="{433BB7AA-54DD-4BAB-0FD5-D287A85CE469}"/>
              </a:ext>
            </a:extLst>
          </p:cNvPr>
          <p:cNvSpPr>
            <a:spLocks noGrp="1"/>
          </p:cNvSpPr>
          <p:nvPr>
            <p:ph type="body" sz="quarter" idx="12" hasCustomPrompt="1"/>
          </p:nvPr>
        </p:nvSpPr>
        <p:spPr>
          <a:xfrm>
            <a:off x="431800" y="3494989"/>
            <a:ext cx="3551238" cy="1274763"/>
          </a:xfrm>
          <a:prstGeom prst="rect">
            <a:avLst/>
          </a:prstGeom>
        </p:spPr>
        <p:txBody>
          <a:bodyPr/>
          <a:lstStyle>
            <a:lvl1pPr>
              <a:defRPr sz="2000">
                <a:solidFill>
                  <a:schemeClr val="bg1"/>
                </a:solidFill>
              </a:defRPr>
            </a:lvl1pPr>
            <a:lvl2pPr marL="0" indent="0">
              <a:buNone/>
              <a:defRPr/>
            </a:lvl2pPr>
          </a:lstStyle>
          <a:p>
            <a:pPr lvl="0"/>
            <a:r>
              <a:rPr lang="en-US"/>
              <a:t>Optional additional information</a:t>
            </a:r>
          </a:p>
        </p:txBody>
      </p:sp>
      <p:sp>
        <p:nvSpPr>
          <p:cNvPr id="7" name="Picture Placeholder">
            <a:extLst>
              <a:ext uri="{FF2B5EF4-FFF2-40B4-BE49-F238E27FC236}">
                <a16:creationId xmlns:a16="http://schemas.microsoft.com/office/drawing/2014/main" id="{67F8163F-D370-5C4C-500A-7D576C590BB1}"/>
              </a:ext>
              <a:ext uri="{C183D7F6-B498-43B3-948B-1728B52AA6E4}">
                <adec:decorative xmlns:adec="http://schemas.microsoft.com/office/drawing/2017/decorative" val="1"/>
              </a:ext>
            </a:extLst>
          </p:cNvPr>
          <p:cNvSpPr>
            <a:spLocks noGrp="1"/>
          </p:cNvSpPr>
          <p:nvPr>
            <p:ph type="pic" sz="quarter" idx="11"/>
          </p:nvPr>
        </p:nvSpPr>
        <p:spPr>
          <a:xfrm>
            <a:off x="1905000" y="0"/>
            <a:ext cx="10287001" cy="6858000"/>
          </a:xfrm>
          <a:custGeom>
            <a:avLst/>
            <a:gdLst>
              <a:gd name="connsiteX0" fmla="*/ 6858000 w 10287001"/>
              <a:gd name="connsiteY0" fmla="*/ 0 h 6858000"/>
              <a:gd name="connsiteX1" fmla="*/ 10287001 w 10287001"/>
              <a:gd name="connsiteY1" fmla="*/ 0 h 6858000"/>
              <a:gd name="connsiteX2" fmla="*/ 10287001 w 10287001"/>
              <a:gd name="connsiteY2" fmla="*/ 3467099 h 6858000"/>
              <a:gd name="connsiteX3" fmla="*/ 6896100 w 10287001"/>
              <a:gd name="connsiteY3" fmla="*/ 6858000 h 6858000"/>
              <a:gd name="connsiteX4" fmla="*/ 0 w 10287001"/>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287001" h="6858000">
                <a:moveTo>
                  <a:pt x="6858000" y="0"/>
                </a:moveTo>
                <a:lnTo>
                  <a:pt x="10287001" y="0"/>
                </a:lnTo>
                <a:lnTo>
                  <a:pt x="10287001" y="3467099"/>
                </a:lnTo>
                <a:lnTo>
                  <a:pt x="6896100" y="6858000"/>
                </a:lnTo>
                <a:lnTo>
                  <a:pt x="0" y="6858000"/>
                </a:lnTo>
                <a:close/>
              </a:path>
            </a:pathLst>
          </a:custGeom>
          <a:pattFill prst="dkVert">
            <a:fgClr>
              <a:schemeClr val="bg1">
                <a:lumMod val="85000"/>
              </a:schemeClr>
            </a:fgClr>
            <a:bgClr>
              <a:schemeClr val="bg1"/>
            </a:bgClr>
          </a:pattFill>
        </p:spPr>
        <p:txBody>
          <a:bodyPr vert="horz" wrap="square" lIns="0" tIns="0" rIns="0" bIns="0" rtlCol="0" anchor="ctr">
            <a:noAutofit/>
          </a:bodyPr>
          <a:lstStyle>
            <a:lvl1pPr algn="ctr">
              <a:defRPr lang="en-GB"/>
            </a:lvl1pPr>
          </a:lstStyle>
          <a:p>
            <a:pPr lvl="0"/>
            <a:r>
              <a:rPr lang="en-US"/>
              <a:t>Click icon to add picture</a:t>
            </a:r>
            <a:endParaRPr lang="en-GB"/>
          </a:p>
        </p:txBody>
      </p:sp>
      <p:sp>
        <p:nvSpPr>
          <p:cNvPr id="3" name="Classification">
            <a:extLst>
              <a:ext uri="{FF2B5EF4-FFF2-40B4-BE49-F238E27FC236}">
                <a16:creationId xmlns:a16="http://schemas.microsoft.com/office/drawing/2014/main" id="{5588E510-0F0D-A23C-EE3A-1E228E499C75}"/>
              </a:ext>
              <a:ext uri="{C183D7F6-B498-43B3-948B-1728B52AA6E4}">
                <adec:decorative xmlns:adec="http://schemas.microsoft.com/office/drawing/2017/decorative" val="1"/>
              </a:ext>
            </a:extLst>
          </p:cNvPr>
          <p:cNvSpPr txBox="1">
            <a:spLocks/>
          </p:cNvSpPr>
          <p:nvPr userDrawn="1"/>
        </p:nvSpPr>
        <p:spPr>
          <a:xfrm>
            <a:off x="440938" y="6251108"/>
            <a:ext cx="1695772"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GB" sz="800">
                <a:solidFill>
                  <a:schemeClr val="bg1"/>
                </a:solidFill>
                <a:effectLst/>
              </a:rPr>
              <a:t>© Ipsos B&amp;A | Doc Name | Month Year | Version # | Public | Internal/Client Use Only | Strictly Confidential</a:t>
            </a:r>
          </a:p>
        </p:txBody>
      </p:sp>
      <p:pic>
        <p:nvPicPr>
          <p:cNvPr id="5" name="Picture 4" descr="A blue and black logo&#10;&#10;Description automatically generated">
            <a:extLst>
              <a:ext uri="{FF2B5EF4-FFF2-40B4-BE49-F238E27FC236}">
                <a16:creationId xmlns:a16="http://schemas.microsoft.com/office/drawing/2014/main" id="{5C923088-1E3A-25F5-D564-806E577A1F3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1014598" y="6164739"/>
            <a:ext cx="1000010" cy="475749"/>
          </a:xfrm>
          <a:prstGeom prst="rect">
            <a:avLst/>
          </a:prstGeom>
        </p:spPr>
      </p:pic>
    </p:spTree>
    <p:extLst>
      <p:ext uri="{BB962C8B-B14F-4D97-AF65-F5344CB8AC3E}">
        <p14:creationId xmlns:p14="http://schemas.microsoft.com/office/powerpoint/2010/main" val="2348748421"/>
      </p:ext>
    </p:extLst>
  </p:cSld>
  <p:clrMapOvr>
    <a:masterClrMapping/>
  </p:clrMapOvr>
  <p:hf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3-column content 1_box">
    <p:spTree>
      <p:nvGrpSpPr>
        <p:cNvPr id="1" name=""/>
        <p:cNvGrpSpPr/>
        <p:nvPr/>
      </p:nvGrpSpPr>
      <p:grpSpPr>
        <a:xfrm>
          <a:off x="0" y="0"/>
          <a:ext cx="0" cy="0"/>
          <a:chOff x="0" y="0"/>
          <a:chExt cx="0" cy="0"/>
        </a:xfrm>
      </p:grpSpPr>
      <p:sp>
        <p:nvSpPr>
          <p:cNvPr id="11" name="Title" descr="Header&#10;">
            <a:extLst>
              <a:ext uri="{FF2B5EF4-FFF2-40B4-BE49-F238E27FC236}">
                <a16:creationId xmlns:a16="http://schemas.microsoft.com/office/drawing/2014/main" id="{6D49A11C-7499-4B43-87FD-7D1C3BC91289}"/>
              </a:ext>
            </a:extLst>
          </p:cNvPr>
          <p:cNvSpPr>
            <a:spLocks noGrp="1"/>
          </p:cNvSpPr>
          <p:nvPr>
            <p:ph type="title" hasCustomPrompt="1"/>
          </p:nvPr>
        </p:nvSpPr>
        <p:spPr/>
        <p:txBody>
          <a:bodyPr/>
          <a:lstStyle>
            <a:lvl1pPr>
              <a:defRPr/>
            </a:lvl1pPr>
          </a:lstStyle>
          <a:p>
            <a:r>
              <a:rPr lang="en-US"/>
              <a:t>Text in 3 columns – will auto-format</a:t>
            </a:r>
            <a:endParaRPr lang="en-GB"/>
          </a:p>
        </p:txBody>
      </p:sp>
      <p:sp>
        <p:nvSpPr>
          <p:cNvPr id="6" name="Subtitle">
            <a:extLst>
              <a:ext uri="{FF2B5EF4-FFF2-40B4-BE49-F238E27FC236}">
                <a16:creationId xmlns:a16="http://schemas.microsoft.com/office/drawing/2014/main" id="{77735C07-2264-401E-9223-98C1CA429B7F}"/>
              </a:ext>
            </a:extLst>
          </p:cNvPr>
          <p:cNvSpPr>
            <a:spLocks noGrp="1"/>
          </p:cNvSpPr>
          <p:nvPr>
            <p:ph type="body" sz="quarter" idx="15" hasCustomPrompt="1"/>
          </p:nvPr>
        </p:nvSpPr>
        <p:spPr>
          <a:xfrm>
            <a:off x="449999" y="1241781"/>
            <a:ext cx="9341699" cy="312330"/>
          </a:xfrm>
          <a:noFill/>
        </p:spPr>
        <p:txBody>
          <a:bodyPr vert="horz" wrap="square" lIns="0" tIns="0" rIns="0" bIns="0" rtlCol="0">
            <a:spAutoFit/>
          </a:bodyPr>
          <a:lstStyle>
            <a:lvl1pPr>
              <a:lnSpc>
                <a:spcPct val="100000"/>
              </a:lnSpc>
              <a:defRPr lang="en-GB" sz="2000" b="1" dirty="0">
                <a:solidFill>
                  <a:schemeClr val="tx2"/>
                </a:solidFill>
              </a:defRPr>
            </a:lvl1pPr>
          </a:lstStyle>
          <a:p>
            <a:pPr lvl="0"/>
            <a:r>
              <a:rPr lang="en-GB"/>
              <a:t>Optional subtitle</a:t>
            </a:r>
          </a:p>
        </p:txBody>
      </p:sp>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450000" y="1792800"/>
            <a:ext cx="11274425" cy="3876675"/>
          </a:xfrm>
        </p:spPr>
        <p:txBody>
          <a:bodyPr numCol="3" spcCol="306000">
            <a:noAutofit/>
          </a:bodyPr>
          <a:lstStyle>
            <a:lvl1pPr>
              <a:spcBef>
                <a:spcPts val="400"/>
              </a:spcBef>
              <a:defRPr sz="1400">
                <a:solidFill>
                  <a:schemeClr val="tx1"/>
                </a:solidFill>
              </a:defRPr>
            </a:lvl1pPr>
            <a:lvl2pPr>
              <a:spcBef>
                <a:spcPts val="400"/>
              </a:spcBef>
              <a:defRPr sz="1400">
                <a:solidFill>
                  <a:schemeClr val="tx1"/>
                </a:solidFill>
              </a:defRPr>
            </a:lvl2pPr>
            <a:lvl3pPr>
              <a:spcBef>
                <a:spcPts val="400"/>
              </a:spcBef>
              <a:defRPr sz="14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9" name="Base &amp; Source">
            <a:extLst>
              <a:ext uri="{FF2B5EF4-FFF2-40B4-BE49-F238E27FC236}">
                <a16:creationId xmlns:a16="http://schemas.microsoft.com/office/drawing/2014/main" id="{8A099BBE-5290-4ECD-A202-CB681241C242}"/>
              </a:ext>
            </a:extLst>
          </p:cNvPr>
          <p:cNvSpPr>
            <a:spLocks noGrp="1"/>
          </p:cNvSpPr>
          <p:nvPr>
            <p:ph type="body" sz="quarter" idx="18" hasCustomPrompt="1"/>
          </p:nvPr>
        </p:nvSpPr>
        <p:spPr>
          <a:xfrm>
            <a:off x="452897" y="5823783"/>
            <a:ext cx="11277975" cy="124906"/>
          </a:xfrm>
        </p:spPr>
        <p:txBody>
          <a:bodyPr wrap="square" lIns="0" anchor="b">
            <a:spAutoFit/>
          </a:bodyPr>
          <a:lstStyle>
            <a:lvl1pPr marL="0" indent="0" algn="r">
              <a:buNone/>
              <a:defRPr sz="800" b="0" i="1">
                <a:solidFill>
                  <a:schemeClr val="tx1">
                    <a:lumMod val="75000"/>
                    <a:lumOff val="25000"/>
                  </a:schemeClr>
                </a:solidFill>
              </a:defRPr>
            </a:lvl1pPr>
            <a:lvl2pPr marL="133350" indent="0">
              <a:buNone/>
              <a:defRPr/>
            </a:lvl2pPr>
            <a:lvl3pPr marL="542925" indent="0">
              <a:buNone/>
              <a:defRPr/>
            </a:lvl3pPr>
            <a:lvl4pPr marL="758825" indent="0">
              <a:buNone/>
              <a:defRPr/>
            </a:lvl4pPr>
            <a:lvl5pPr marL="1033463" indent="0">
              <a:buNone/>
              <a:defRPr/>
            </a:lvl5pPr>
          </a:lstStyle>
          <a:p>
            <a:pPr lvl="0"/>
            <a:r>
              <a:rPr lang="en-GB"/>
              <a:t>Base and source info (delete if not necessary)</a:t>
            </a:r>
          </a:p>
        </p:txBody>
      </p:sp>
    </p:spTree>
    <p:extLst>
      <p:ext uri="{BB962C8B-B14F-4D97-AF65-F5344CB8AC3E}">
        <p14:creationId xmlns:p14="http://schemas.microsoft.com/office/powerpoint/2010/main" val="2923896708"/>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3-column image left">
    <p:spTree>
      <p:nvGrpSpPr>
        <p:cNvPr id="1" name=""/>
        <p:cNvGrpSpPr/>
        <p:nvPr/>
      </p:nvGrpSpPr>
      <p:grpSpPr>
        <a:xfrm>
          <a:off x="0" y="0"/>
          <a:ext cx="0" cy="0"/>
          <a:chOff x="0" y="0"/>
          <a:chExt cx="0" cy="0"/>
        </a:xfrm>
      </p:grpSpPr>
      <p:sp>
        <p:nvSpPr>
          <p:cNvPr id="12" name="Picture Placeholder">
            <a:extLst>
              <a:ext uri="{FF2B5EF4-FFF2-40B4-BE49-F238E27FC236}">
                <a16:creationId xmlns:a16="http://schemas.microsoft.com/office/drawing/2014/main" id="{F3960A8C-54BB-8626-EFC5-24884A3D9000}"/>
              </a:ext>
              <a:ext uri="{C183D7F6-B498-43B3-948B-1728B52AA6E4}">
                <adec:decorative xmlns:adec="http://schemas.microsoft.com/office/drawing/2017/decorative" val="1"/>
              </a:ext>
            </a:extLst>
          </p:cNvPr>
          <p:cNvSpPr>
            <a:spLocks noGrp="1"/>
          </p:cNvSpPr>
          <p:nvPr>
            <p:ph type="pic" sz="quarter" idx="10"/>
          </p:nvPr>
        </p:nvSpPr>
        <p:spPr>
          <a:xfrm>
            <a:off x="450001" y="0"/>
            <a:ext cx="2591650" cy="5948363"/>
          </a:xfrm>
          <a:custGeom>
            <a:avLst/>
            <a:gdLst>
              <a:gd name="connsiteX0" fmla="*/ 0 w 2591650"/>
              <a:gd name="connsiteY0" fmla="*/ 0 h 5948363"/>
              <a:gd name="connsiteX1" fmla="*/ 2591650 w 2591650"/>
              <a:gd name="connsiteY1" fmla="*/ 0 h 5948363"/>
              <a:gd name="connsiteX2" fmla="*/ 2591650 w 2591650"/>
              <a:gd name="connsiteY2" fmla="*/ 5583497 h 5948363"/>
              <a:gd name="connsiteX3" fmla="*/ 2226784 w 2591650"/>
              <a:gd name="connsiteY3" fmla="*/ 5948363 h 5948363"/>
              <a:gd name="connsiteX4" fmla="*/ 0 w 2591650"/>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1650" h="5948363">
                <a:moveTo>
                  <a:pt x="0" y="0"/>
                </a:moveTo>
                <a:lnTo>
                  <a:pt x="2591650" y="0"/>
                </a:lnTo>
                <a:lnTo>
                  <a:pt x="2591650" y="5583497"/>
                </a:lnTo>
                <a:lnTo>
                  <a:pt x="2226784" y="5948363"/>
                </a:lnTo>
                <a:lnTo>
                  <a:pt x="0" y="5948363"/>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US"/>
              <a:t>Click icon to add picture</a:t>
            </a:r>
            <a:endParaRPr lang="en-GB"/>
          </a:p>
        </p:txBody>
      </p:sp>
      <p:sp>
        <p:nvSpPr>
          <p:cNvPr id="4" name="Subtitle">
            <a:extLst>
              <a:ext uri="{FF2B5EF4-FFF2-40B4-BE49-F238E27FC236}">
                <a16:creationId xmlns:a16="http://schemas.microsoft.com/office/drawing/2014/main" id="{7B8705A1-F90D-651D-FF89-00CA07C3F51D}"/>
              </a:ext>
            </a:extLst>
          </p:cNvPr>
          <p:cNvSpPr>
            <a:spLocks noGrp="1"/>
          </p:cNvSpPr>
          <p:nvPr>
            <p:ph type="body" sz="quarter" idx="16" hasCustomPrompt="1"/>
          </p:nvPr>
        </p:nvSpPr>
        <p:spPr>
          <a:xfrm>
            <a:off x="3292352" y="797676"/>
            <a:ext cx="8449647" cy="246221"/>
          </a:xfrm>
          <a:noFill/>
        </p:spPr>
        <p:txBody>
          <a:bodyPr vert="horz" wrap="square" lIns="0" tIns="0" rIns="0" bIns="0" rtlCol="0">
            <a:spAutoFit/>
          </a:bodyPr>
          <a:lstStyle>
            <a:lvl1pPr>
              <a:defRPr lang="en-GB" sz="1600" b="1" dirty="0">
                <a:solidFill>
                  <a:schemeClr val="tx2"/>
                </a:solidFill>
              </a:defRPr>
            </a:lvl1pPr>
          </a:lstStyle>
          <a:p>
            <a:pPr lvl="0">
              <a:lnSpc>
                <a:spcPct val="100000"/>
              </a:lnSpc>
            </a:pPr>
            <a:r>
              <a:rPr lang="en-GB"/>
              <a:t>Subtitle here</a:t>
            </a:r>
          </a:p>
        </p:txBody>
      </p:sp>
      <p:sp>
        <p:nvSpPr>
          <p:cNvPr id="5" name="Subtitle">
            <a:extLst>
              <a:ext uri="{FF2B5EF4-FFF2-40B4-BE49-F238E27FC236}">
                <a16:creationId xmlns:a16="http://schemas.microsoft.com/office/drawing/2014/main" id="{022391FE-E03A-8FC0-1296-4D2D37A6852B}"/>
              </a:ext>
            </a:extLst>
          </p:cNvPr>
          <p:cNvSpPr>
            <a:spLocks noGrp="1"/>
          </p:cNvSpPr>
          <p:nvPr>
            <p:ph type="body" sz="quarter" idx="17" hasCustomPrompt="1"/>
          </p:nvPr>
        </p:nvSpPr>
        <p:spPr>
          <a:xfrm>
            <a:off x="3292352" y="5548253"/>
            <a:ext cx="8449647" cy="400110"/>
          </a:xfrm>
          <a:noFill/>
        </p:spPr>
        <p:txBody>
          <a:bodyPr vert="horz" wrap="square" lIns="0" tIns="0" rIns="0" bIns="0" rtlCol="0">
            <a:spAutoFit/>
          </a:bodyPr>
          <a:lstStyle>
            <a:lvl1pPr>
              <a:spcBef>
                <a:spcPts val="0"/>
              </a:spcBef>
              <a:spcAft>
                <a:spcPts val="600"/>
              </a:spcAft>
              <a:defRPr lang="en-GB" sz="1050" b="0" dirty="0">
                <a:solidFill>
                  <a:schemeClr val="tx1"/>
                </a:solidFill>
              </a:defRPr>
            </a:lvl1pPr>
          </a:lstStyle>
          <a:p>
            <a:pPr lvl="0">
              <a:lnSpc>
                <a:spcPct val="100000"/>
              </a:lnSpc>
            </a:pPr>
            <a:r>
              <a:rPr lang="en-GB"/>
              <a:t>Q.</a:t>
            </a:r>
          </a:p>
          <a:p>
            <a:pPr lvl="0">
              <a:lnSpc>
                <a:spcPct val="100000"/>
              </a:lnSpc>
            </a:pPr>
            <a:r>
              <a:rPr lang="en-GB"/>
              <a:t>Base:</a:t>
            </a:r>
          </a:p>
        </p:txBody>
      </p:sp>
      <p:sp>
        <p:nvSpPr>
          <p:cNvPr id="6" name="Title" descr="Header">
            <a:extLst>
              <a:ext uri="{FF2B5EF4-FFF2-40B4-BE49-F238E27FC236}">
                <a16:creationId xmlns:a16="http://schemas.microsoft.com/office/drawing/2014/main" id="{87D29276-BD8C-56BA-B073-12387915A999}"/>
              </a:ext>
            </a:extLst>
          </p:cNvPr>
          <p:cNvSpPr>
            <a:spLocks noGrp="1"/>
          </p:cNvSpPr>
          <p:nvPr>
            <p:ph type="title"/>
          </p:nvPr>
        </p:nvSpPr>
        <p:spPr>
          <a:xfrm>
            <a:off x="3292352" y="82007"/>
            <a:ext cx="8449647" cy="715669"/>
          </a:xfrm>
        </p:spPr>
        <p:txBody>
          <a:bodyPr anchor="b"/>
          <a:lstStyle/>
          <a:p>
            <a:r>
              <a:rPr lang="en-US"/>
              <a:t>Click to edit Master title style</a:t>
            </a:r>
            <a:endParaRPr lang="en-GB"/>
          </a:p>
        </p:txBody>
      </p:sp>
    </p:spTree>
    <p:extLst>
      <p:ext uri="{BB962C8B-B14F-4D97-AF65-F5344CB8AC3E}">
        <p14:creationId xmlns:p14="http://schemas.microsoft.com/office/powerpoint/2010/main" val="2672956904"/>
      </p:ext>
    </p:extLst>
  </p:cSld>
  <p:clrMapOvr>
    <a:masterClrMapping/>
  </p:clrMapOvr>
  <p:transition spd="slow">
    <p:wipe dir="r"/>
  </p:transition>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3-column image left">
    <p:spTree>
      <p:nvGrpSpPr>
        <p:cNvPr id="1" name=""/>
        <p:cNvGrpSpPr/>
        <p:nvPr/>
      </p:nvGrpSpPr>
      <p:grpSpPr>
        <a:xfrm>
          <a:off x="0" y="0"/>
          <a:ext cx="0" cy="0"/>
          <a:chOff x="0" y="0"/>
          <a:chExt cx="0" cy="0"/>
        </a:xfrm>
      </p:grpSpPr>
      <p:sp>
        <p:nvSpPr>
          <p:cNvPr id="12" name="Picture Placeholder">
            <a:extLst>
              <a:ext uri="{FF2B5EF4-FFF2-40B4-BE49-F238E27FC236}">
                <a16:creationId xmlns:a16="http://schemas.microsoft.com/office/drawing/2014/main" id="{F3960A8C-54BB-8626-EFC5-24884A3D9000}"/>
              </a:ext>
              <a:ext uri="{C183D7F6-B498-43B3-948B-1728B52AA6E4}">
                <adec:decorative xmlns:adec="http://schemas.microsoft.com/office/drawing/2017/decorative" val="1"/>
              </a:ext>
            </a:extLst>
          </p:cNvPr>
          <p:cNvSpPr>
            <a:spLocks noGrp="1"/>
          </p:cNvSpPr>
          <p:nvPr>
            <p:ph type="pic" sz="quarter" idx="10"/>
          </p:nvPr>
        </p:nvSpPr>
        <p:spPr>
          <a:xfrm>
            <a:off x="9150349" y="0"/>
            <a:ext cx="2591650" cy="5948363"/>
          </a:xfrm>
          <a:custGeom>
            <a:avLst/>
            <a:gdLst>
              <a:gd name="connsiteX0" fmla="*/ 0 w 2591650"/>
              <a:gd name="connsiteY0" fmla="*/ 0 h 5948363"/>
              <a:gd name="connsiteX1" fmla="*/ 2591650 w 2591650"/>
              <a:gd name="connsiteY1" fmla="*/ 0 h 5948363"/>
              <a:gd name="connsiteX2" fmla="*/ 2591650 w 2591650"/>
              <a:gd name="connsiteY2" fmla="*/ 5583497 h 5948363"/>
              <a:gd name="connsiteX3" fmla="*/ 2226784 w 2591650"/>
              <a:gd name="connsiteY3" fmla="*/ 5948363 h 5948363"/>
              <a:gd name="connsiteX4" fmla="*/ 0 w 2591650"/>
              <a:gd name="connsiteY4" fmla="*/ 5948363 h 59483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91650" h="5948363">
                <a:moveTo>
                  <a:pt x="0" y="0"/>
                </a:moveTo>
                <a:lnTo>
                  <a:pt x="2591650" y="0"/>
                </a:lnTo>
                <a:lnTo>
                  <a:pt x="2591650" y="5583497"/>
                </a:lnTo>
                <a:lnTo>
                  <a:pt x="2226784" y="5948363"/>
                </a:lnTo>
                <a:lnTo>
                  <a:pt x="0" y="5948363"/>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a:lvl1pPr>
          </a:lstStyle>
          <a:p>
            <a:pPr lvl="0" algn="ctr"/>
            <a:r>
              <a:rPr lang="en-US"/>
              <a:t>Click icon to add picture</a:t>
            </a:r>
            <a:endParaRPr lang="en-GB"/>
          </a:p>
        </p:txBody>
      </p:sp>
      <p:sp>
        <p:nvSpPr>
          <p:cNvPr id="2" name="Subtitle">
            <a:extLst>
              <a:ext uri="{FF2B5EF4-FFF2-40B4-BE49-F238E27FC236}">
                <a16:creationId xmlns:a16="http://schemas.microsoft.com/office/drawing/2014/main" id="{86FEA771-C003-548C-17B2-6DA677E8C07C}"/>
              </a:ext>
            </a:extLst>
          </p:cNvPr>
          <p:cNvSpPr>
            <a:spLocks noGrp="1"/>
          </p:cNvSpPr>
          <p:nvPr>
            <p:ph type="body" sz="quarter" idx="16" hasCustomPrompt="1"/>
          </p:nvPr>
        </p:nvSpPr>
        <p:spPr>
          <a:xfrm>
            <a:off x="248895" y="797676"/>
            <a:ext cx="8449647" cy="246221"/>
          </a:xfrm>
          <a:noFill/>
        </p:spPr>
        <p:txBody>
          <a:bodyPr vert="horz" wrap="square" lIns="0" tIns="0" rIns="0" bIns="0" rtlCol="0">
            <a:spAutoFit/>
          </a:bodyPr>
          <a:lstStyle>
            <a:lvl1pPr>
              <a:defRPr lang="en-GB" sz="1600" b="1" dirty="0">
                <a:solidFill>
                  <a:schemeClr val="tx2"/>
                </a:solidFill>
              </a:defRPr>
            </a:lvl1pPr>
          </a:lstStyle>
          <a:p>
            <a:pPr lvl="0">
              <a:lnSpc>
                <a:spcPct val="100000"/>
              </a:lnSpc>
            </a:pPr>
            <a:r>
              <a:rPr lang="en-GB"/>
              <a:t>Subtitle here</a:t>
            </a:r>
          </a:p>
        </p:txBody>
      </p:sp>
      <p:sp>
        <p:nvSpPr>
          <p:cNvPr id="3" name="Subtitle">
            <a:extLst>
              <a:ext uri="{FF2B5EF4-FFF2-40B4-BE49-F238E27FC236}">
                <a16:creationId xmlns:a16="http://schemas.microsoft.com/office/drawing/2014/main" id="{0A672156-1C79-E7A4-067B-A67C8B0F9ED1}"/>
              </a:ext>
            </a:extLst>
          </p:cNvPr>
          <p:cNvSpPr>
            <a:spLocks noGrp="1"/>
          </p:cNvSpPr>
          <p:nvPr>
            <p:ph type="body" sz="quarter" idx="17" hasCustomPrompt="1"/>
          </p:nvPr>
        </p:nvSpPr>
        <p:spPr>
          <a:xfrm>
            <a:off x="248895" y="5548253"/>
            <a:ext cx="8449647" cy="400110"/>
          </a:xfrm>
          <a:noFill/>
        </p:spPr>
        <p:txBody>
          <a:bodyPr vert="horz" wrap="square" lIns="0" tIns="0" rIns="0" bIns="0" rtlCol="0">
            <a:spAutoFit/>
          </a:bodyPr>
          <a:lstStyle>
            <a:lvl1pPr>
              <a:spcBef>
                <a:spcPts val="0"/>
              </a:spcBef>
              <a:spcAft>
                <a:spcPts val="600"/>
              </a:spcAft>
              <a:defRPr lang="en-GB" sz="1050" b="0" dirty="0">
                <a:solidFill>
                  <a:schemeClr val="tx1"/>
                </a:solidFill>
              </a:defRPr>
            </a:lvl1pPr>
          </a:lstStyle>
          <a:p>
            <a:pPr lvl="0">
              <a:lnSpc>
                <a:spcPct val="100000"/>
              </a:lnSpc>
            </a:pPr>
            <a:r>
              <a:rPr lang="en-GB"/>
              <a:t>Q.</a:t>
            </a:r>
          </a:p>
          <a:p>
            <a:pPr lvl="0">
              <a:lnSpc>
                <a:spcPct val="100000"/>
              </a:lnSpc>
            </a:pPr>
            <a:r>
              <a:rPr lang="en-GB"/>
              <a:t>Base:</a:t>
            </a:r>
          </a:p>
        </p:txBody>
      </p:sp>
      <p:sp>
        <p:nvSpPr>
          <p:cNvPr id="7" name="Title" descr="Header">
            <a:extLst>
              <a:ext uri="{FF2B5EF4-FFF2-40B4-BE49-F238E27FC236}">
                <a16:creationId xmlns:a16="http://schemas.microsoft.com/office/drawing/2014/main" id="{4152E8C8-BE49-A3AA-356D-5CFE0500EE3E}"/>
              </a:ext>
            </a:extLst>
          </p:cNvPr>
          <p:cNvSpPr>
            <a:spLocks noGrp="1"/>
          </p:cNvSpPr>
          <p:nvPr>
            <p:ph type="title"/>
          </p:nvPr>
        </p:nvSpPr>
        <p:spPr>
          <a:xfrm>
            <a:off x="248895" y="82007"/>
            <a:ext cx="8449647" cy="715669"/>
          </a:xfrm>
        </p:spPr>
        <p:txBody>
          <a:bodyPr anchor="b"/>
          <a:lstStyle/>
          <a:p>
            <a:r>
              <a:rPr lang="en-US"/>
              <a:t>Click to edit Master title style</a:t>
            </a:r>
            <a:endParaRPr lang="en-GB"/>
          </a:p>
        </p:txBody>
      </p:sp>
    </p:spTree>
    <p:extLst>
      <p:ext uri="{BB962C8B-B14F-4D97-AF65-F5344CB8AC3E}">
        <p14:creationId xmlns:p14="http://schemas.microsoft.com/office/powerpoint/2010/main" val="3489020960"/>
      </p:ext>
    </p:extLst>
  </p:cSld>
  <p:clrMapOvr>
    <a:masterClrMapping/>
  </p:clrMapOvr>
  <p:transition spd="slow">
    <p:wipe dir="r"/>
  </p:transition>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cSld name="coloured_content_no box">
    <p:bg>
      <p:bgPr>
        <a:solidFill>
          <a:schemeClr val="bg2"/>
        </a:solidFill>
        <a:effectLst/>
      </p:bgPr>
    </p:bg>
    <p:spTree>
      <p:nvGrpSpPr>
        <p:cNvPr id="1" name=""/>
        <p:cNvGrpSpPr/>
        <p:nvPr/>
      </p:nvGrpSpPr>
      <p:grpSpPr>
        <a:xfrm>
          <a:off x="0" y="0"/>
          <a:ext cx="0" cy="0"/>
          <a:chOff x="0" y="0"/>
          <a:chExt cx="0" cy="0"/>
        </a:xfrm>
      </p:grpSpPr>
      <p:sp>
        <p:nvSpPr>
          <p:cNvPr id="6" name="Title" descr="Header">
            <a:extLst>
              <a:ext uri="{FF2B5EF4-FFF2-40B4-BE49-F238E27FC236}">
                <a16:creationId xmlns:a16="http://schemas.microsoft.com/office/drawing/2014/main" id="{820744D4-4F37-4496-8C6E-073984E812BE}"/>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a:p>
        </p:txBody>
      </p:sp>
      <p:sp>
        <p:nvSpPr>
          <p:cNvPr id="10" name="Base &amp; Source">
            <a:extLst>
              <a:ext uri="{FF2B5EF4-FFF2-40B4-BE49-F238E27FC236}">
                <a16:creationId xmlns:a16="http://schemas.microsoft.com/office/drawing/2014/main" id="{1C5B7D9D-98FE-46F9-8538-605AD31EFD2B}"/>
              </a:ext>
            </a:extLst>
          </p:cNvPr>
          <p:cNvSpPr>
            <a:spLocks noGrp="1"/>
          </p:cNvSpPr>
          <p:nvPr>
            <p:ph type="body" sz="quarter" idx="18" hasCustomPrompt="1"/>
          </p:nvPr>
        </p:nvSpPr>
        <p:spPr>
          <a:xfrm>
            <a:off x="452897" y="5823783"/>
            <a:ext cx="11277975" cy="124906"/>
          </a:xfrm>
        </p:spPr>
        <p:txBody>
          <a:bodyPr wrap="square" lIns="0" anchor="b">
            <a:spAutoFit/>
          </a:bodyPr>
          <a:lstStyle>
            <a:lvl1pPr marL="0" indent="0" algn="r">
              <a:buNone/>
              <a:defRPr sz="800" b="0" i="1">
                <a:solidFill>
                  <a:schemeClr val="bg1"/>
                </a:solidFill>
              </a:defRPr>
            </a:lvl1pPr>
            <a:lvl2pPr marL="133350" indent="0">
              <a:buNone/>
              <a:defRPr/>
            </a:lvl2pPr>
            <a:lvl3pPr marL="542925" indent="0">
              <a:buNone/>
              <a:defRPr/>
            </a:lvl3pPr>
            <a:lvl4pPr marL="758825" indent="0">
              <a:buNone/>
              <a:defRPr/>
            </a:lvl4pPr>
            <a:lvl5pPr marL="1033463" indent="0">
              <a:buNone/>
              <a:defRPr/>
            </a:lvl5pPr>
          </a:lstStyle>
          <a:p>
            <a:pPr lvl="0"/>
            <a:r>
              <a:rPr lang="en-GB"/>
              <a:t>Base and source info (delete if not necessary)</a:t>
            </a:r>
          </a:p>
        </p:txBody>
      </p:sp>
      <p:sp>
        <p:nvSpPr>
          <p:cNvPr id="9" name="Slide Number">
            <a:extLst>
              <a:ext uri="{FF2B5EF4-FFF2-40B4-BE49-F238E27FC236}">
                <a16:creationId xmlns:a16="http://schemas.microsoft.com/office/drawing/2014/main" id="{08840428-B260-4958-A149-63C86CC793AD}"/>
              </a:ext>
              <a:ext uri="{C183D7F6-B498-43B3-948B-1728B52AA6E4}">
                <adec:decorative xmlns:adec="http://schemas.microsoft.com/office/drawing/2017/decorative" val="1"/>
              </a:ext>
            </a:extLst>
          </p:cNvPr>
          <p:cNvSpPr>
            <a:spLocks noGrp="1"/>
          </p:cNvSpPr>
          <p:nvPr>
            <p:ph type="sldNum" sz="quarter" idx="4"/>
          </p:nvPr>
        </p:nvSpPr>
        <p:spPr>
          <a:xfrm>
            <a:off x="437230" y="6279028"/>
            <a:ext cx="304370" cy="365125"/>
          </a:xfrm>
          <a:prstGeom prst="rect">
            <a:avLst/>
          </a:prstGeom>
        </p:spPr>
        <p:txBody>
          <a:bodyPr vert="horz" wrap="none" lIns="0" tIns="0" rIns="0" bIns="0" rtlCol="0" anchor="b"/>
          <a:lstStyle>
            <a:lvl1pPr algn="l">
              <a:defRPr lang="en-GB" sz="900" b="1" smtClean="0">
                <a:solidFill>
                  <a:schemeClr val="bg1"/>
                </a:solidFill>
                <a:latin typeface="+mj-lt"/>
              </a:defRPr>
            </a:lvl1pPr>
          </a:lstStyle>
          <a:p>
            <a:fld id="{D61AABEC-672F-4B68-B914-690DA978312C}" type="slidenum">
              <a:rPr lang="en-GB" smtClean="0"/>
              <a:pPr/>
              <a:t>‹#›</a:t>
            </a:fld>
            <a:r>
              <a:rPr lang="en-GB"/>
              <a:t>  </a:t>
            </a:r>
          </a:p>
        </p:txBody>
      </p:sp>
      <p:pic>
        <p:nvPicPr>
          <p:cNvPr id="2" name="Ipsos Logo">
            <a:extLst>
              <a:ext uri="{FF2B5EF4-FFF2-40B4-BE49-F238E27FC236}">
                <a16:creationId xmlns:a16="http://schemas.microsoft.com/office/drawing/2014/main" id="{8F2AE137-769A-0CF4-1B91-11957FAA24BD}"/>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a:ext>
            </a:extLst>
          </a:blip>
          <a:srcRect/>
          <a:stretch/>
        </p:blipFill>
        <p:spPr>
          <a:xfrm>
            <a:off x="10810821" y="6165850"/>
            <a:ext cx="938214" cy="446400"/>
          </a:xfrm>
          <a:prstGeom prst="rect">
            <a:avLst/>
          </a:prstGeom>
        </p:spPr>
      </p:pic>
    </p:spTree>
    <p:extLst>
      <p:ext uri="{BB962C8B-B14F-4D97-AF65-F5344CB8AC3E}">
        <p14:creationId xmlns:p14="http://schemas.microsoft.com/office/powerpoint/2010/main" val="2385915174"/>
      </p:ext>
    </p:extLst>
  </p:cSld>
  <p:clrMapOvr>
    <a:masterClrMapping/>
  </p:clrMapOvr>
  <p:extLst>
    <p:ext uri="{DCECCB84-F9BA-43D5-87BE-67443E8EF086}">
      <p15:sldGuideLst xmlns:p15="http://schemas.microsoft.com/office/powerpoint/2012/main"/>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7"/>
        <p:cNvGrpSpPr/>
        <p:nvPr/>
      </p:nvGrpSpPr>
      <p:grpSpPr>
        <a:xfrm>
          <a:off x="0" y="0"/>
          <a:ext cx="0" cy="0"/>
          <a:chOff x="0" y="0"/>
          <a:chExt cx="0" cy="0"/>
        </a:xfrm>
      </p:grpSpPr>
      <p:sp>
        <p:nvSpPr>
          <p:cNvPr id="18" name="Google Shape;18;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extLst>
      <p:ext uri="{BB962C8B-B14F-4D97-AF65-F5344CB8AC3E}">
        <p14:creationId xmlns:p14="http://schemas.microsoft.com/office/powerpoint/2010/main" val="220605315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19_Layout Personalizado">
    <p:bg>
      <p:bgPr>
        <a:solidFill>
          <a:schemeClr val="bg1"/>
        </a:solidFill>
        <a:effectLst/>
      </p:bgPr>
    </p:bg>
    <p:spTree>
      <p:nvGrpSpPr>
        <p:cNvPr id="1" name=""/>
        <p:cNvGrpSpPr/>
        <p:nvPr/>
      </p:nvGrpSpPr>
      <p:grpSpPr>
        <a:xfrm>
          <a:off x="0" y="0"/>
          <a:ext cx="0" cy="0"/>
          <a:chOff x="0" y="0"/>
          <a:chExt cx="0" cy="0"/>
        </a:xfrm>
      </p:grpSpPr>
      <p:sp>
        <p:nvSpPr>
          <p:cNvPr id="15" name="Espaço Reservado para Texto 7">
            <a:extLst>
              <a:ext uri="{FF2B5EF4-FFF2-40B4-BE49-F238E27FC236}">
                <a16:creationId xmlns:a16="http://schemas.microsoft.com/office/drawing/2014/main" id="{A45828DB-02D9-493E-B696-7107B392CAF7}"/>
              </a:ext>
            </a:extLst>
          </p:cNvPr>
          <p:cNvSpPr>
            <a:spLocks noGrp="1"/>
          </p:cNvSpPr>
          <p:nvPr>
            <p:ph type="body" sz="quarter" idx="49" hasCustomPrompt="1"/>
          </p:nvPr>
        </p:nvSpPr>
        <p:spPr>
          <a:xfrm>
            <a:off x="285553" y="656788"/>
            <a:ext cx="6829140" cy="323941"/>
          </a:xfrm>
          <a:prstGeom prst="rect">
            <a:avLst/>
          </a:prstGeom>
        </p:spPr>
        <p:txBody>
          <a:bodyPr/>
          <a:lstStyle>
            <a:lvl1pPr marL="0" indent="0" algn="l">
              <a:buNone/>
              <a:defRPr sz="1400">
                <a:solidFill>
                  <a:schemeClr val="tx1">
                    <a:lumMod val="65000"/>
                    <a:lumOff val="35000"/>
                  </a:schemeClr>
                </a:solidFill>
                <a:latin typeface="+mn-lt"/>
              </a:defRPr>
            </a:lvl1pPr>
          </a:lstStyle>
          <a:p>
            <a:pPr lvl="0"/>
            <a:r>
              <a:rPr lang="pt-BR" err="1"/>
              <a:t>Calibri</a:t>
            </a:r>
            <a:r>
              <a:rPr lang="pt-BR"/>
              <a:t> </a:t>
            </a:r>
            <a:r>
              <a:rPr lang="pt-BR" err="1"/>
              <a:t>font</a:t>
            </a:r>
            <a:r>
              <a:rPr lang="pt-BR"/>
              <a:t> normal (</a:t>
            </a:r>
            <a:r>
              <a:rPr lang="pt-BR" err="1"/>
              <a:t>size</a:t>
            </a:r>
            <a:r>
              <a:rPr lang="pt-BR"/>
              <a:t> 14)</a:t>
            </a:r>
          </a:p>
        </p:txBody>
      </p:sp>
      <p:sp>
        <p:nvSpPr>
          <p:cNvPr id="16" name="Título 1">
            <a:extLst>
              <a:ext uri="{FF2B5EF4-FFF2-40B4-BE49-F238E27FC236}">
                <a16:creationId xmlns:a16="http://schemas.microsoft.com/office/drawing/2014/main" id="{492C72F6-137D-41DF-ACAC-E91E4A93FCB3}"/>
              </a:ext>
            </a:extLst>
          </p:cNvPr>
          <p:cNvSpPr>
            <a:spLocks noGrp="1"/>
          </p:cNvSpPr>
          <p:nvPr>
            <p:ph type="title" hasCustomPrompt="1"/>
          </p:nvPr>
        </p:nvSpPr>
        <p:spPr>
          <a:xfrm>
            <a:off x="285554" y="244616"/>
            <a:ext cx="9787893" cy="370620"/>
          </a:xfrm>
          <a:prstGeom prst="rect">
            <a:avLst/>
          </a:prstGeom>
        </p:spPr>
        <p:txBody>
          <a:bodyPr/>
          <a:lstStyle>
            <a:lvl1pPr algn="l" rtl="0" fontAlgn="base">
              <a:lnSpc>
                <a:spcPct val="90000"/>
              </a:lnSpc>
              <a:spcBef>
                <a:spcPct val="0"/>
              </a:spcBef>
              <a:spcAft>
                <a:spcPct val="0"/>
              </a:spcAft>
              <a:tabLst/>
              <a:defRPr lang="pt-BR" sz="2400" b="1" kern="1200" dirty="0">
                <a:solidFill>
                  <a:srgbClr val="54C0E8"/>
                </a:solidFill>
                <a:latin typeface="Trebuchet MS" panose="020B0603020202020204" pitchFamily="34" charset="0"/>
                <a:ea typeface="Verdana" pitchFamily="34" charset="0"/>
                <a:cs typeface="Verdana" pitchFamily="34" charset="0"/>
              </a:defRPr>
            </a:lvl1pPr>
          </a:lstStyle>
          <a:p>
            <a:r>
              <a:rPr lang="pt-BR" err="1"/>
              <a:t>Trebuchet</a:t>
            </a:r>
            <a:r>
              <a:rPr lang="pt-BR"/>
              <a:t> M </a:t>
            </a:r>
            <a:r>
              <a:rPr lang="pt-BR" err="1"/>
              <a:t>font</a:t>
            </a:r>
            <a:r>
              <a:rPr lang="pt-BR"/>
              <a:t> normal (</a:t>
            </a:r>
            <a:r>
              <a:rPr lang="pt-BR" err="1"/>
              <a:t>size</a:t>
            </a:r>
            <a:r>
              <a:rPr lang="pt-BR"/>
              <a:t> 24)</a:t>
            </a:r>
          </a:p>
        </p:txBody>
      </p:sp>
    </p:spTree>
    <p:extLst>
      <p:ext uri="{BB962C8B-B14F-4D97-AF65-F5344CB8AC3E}">
        <p14:creationId xmlns:p14="http://schemas.microsoft.com/office/powerpoint/2010/main" val="3730278013"/>
      </p:ext>
    </p:extLst>
  </p:cSld>
  <p:clrMapOvr>
    <a:masterClrMapping/>
  </p:clrMapOvr>
  <p:transition>
    <p:wipe dir="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userDrawn="1">
  <p:cSld name="USE THIS SLIDE DARK">
    <p:bg>
      <p:bgPr>
        <a:solidFill>
          <a:schemeClr val="accent1"/>
        </a:solidFill>
        <a:effectLst/>
      </p:bgPr>
    </p:bg>
    <p:spTree>
      <p:nvGrpSpPr>
        <p:cNvPr id="1" name=""/>
        <p:cNvGrpSpPr/>
        <p:nvPr/>
      </p:nvGrpSpPr>
      <p:grpSpPr>
        <a:xfrm>
          <a:off x="0" y="0"/>
          <a:ext cx="0" cy="0"/>
          <a:chOff x="0" y="0"/>
          <a:chExt cx="0" cy="0"/>
        </a:xfrm>
      </p:grpSpPr>
      <p:graphicFrame>
        <p:nvGraphicFramePr>
          <p:cNvPr id="3" name="Objet 2" hidden="1">
            <a:extLst>
              <a:ext uri="{FF2B5EF4-FFF2-40B4-BE49-F238E27FC236}">
                <a16:creationId xmlns:a16="http://schemas.microsoft.com/office/drawing/2014/main" id="{7BB89C52-7215-47FB-8975-6A2FFA250370}"/>
              </a:ext>
            </a:extLst>
          </p:cNvPr>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8" name="Diapositive think-cell" r:id="rId5" imgW="532" imgH="530" progId="TCLayout.ActiveDocument.1">
                  <p:embed/>
                </p:oleObj>
              </mc:Choice>
              <mc:Fallback>
                <p:oleObj name="Diapositive think-cell" r:id="rId5" imgW="532" imgH="530" progId="TCLayout.ActiveDocument.1">
                  <p:embed/>
                  <p:pic>
                    <p:nvPicPr>
                      <p:cNvPr id="3" name="Objet 2" hidden="1">
                        <a:extLst>
                          <a:ext uri="{FF2B5EF4-FFF2-40B4-BE49-F238E27FC236}">
                            <a16:creationId xmlns:a16="http://schemas.microsoft.com/office/drawing/2014/main" id="{7BB89C52-7215-47FB-8975-6A2FFA250370}"/>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55187B2B-3878-47DA-815E-8BB73EED8EFE}"/>
              </a:ext>
            </a:extLst>
          </p:cNvPr>
          <p:cNvSpPr/>
          <p:nvPr userDrawn="1">
            <p:custDataLst>
              <p:tags r:id="rId3"/>
            </p:custDataLst>
          </p:nvPr>
        </p:nvSpPr>
        <p:spPr>
          <a:xfrm>
            <a:off x="0" y="0"/>
            <a:ext cx="158750" cy="15875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lvl="0" indent="0" algn="ctr"/>
            <a:endParaRPr lang="en-GB" sz="2800" b="1" i="0" baseline="0">
              <a:latin typeface="Arial Black" panose="020B0A04020102020204" pitchFamily="34" charset="0"/>
              <a:ea typeface="+mj-ea"/>
              <a:cs typeface="+mj-cs"/>
              <a:sym typeface="Arial Black" panose="020B0A04020102020204" pitchFamily="34" charset="0"/>
            </a:endParaRPr>
          </a:p>
        </p:txBody>
      </p:sp>
      <p:sp>
        <p:nvSpPr>
          <p:cNvPr id="4" name="Titre 3">
            <a:extLst>
              <a:ext uri="{FF2B5EF4-FFF2-40B4-BE49-F238E27FC236}">
                <a16:creationId xmlns:a16="http://schemas.microsoft.com/office/drawing/2014/main" id="{20156DF7-56BC-40D5-8DA8-2F22C6D867BD}"/>
              </a:ext>
            </a:extLst>
          </p:cNvPr>
          <p:cNvSpPr>
            <a:spLocks noGrp="1"/>
          </p:cNvSpPr>
          <p:nvPr>
            <p:ph type="title" hasCustomPrompt="1"/>
          </p:nvPr>
        </p:nvSpPr>
        <p:spPr/>
        <p:txBody>
          <a:bodyPr/>
          <a:lstStyle>
            <a:lvl1pPr>
              <a:defRPr b="1" cap="none">
                <a:solidFill>
                  <a:schemeClr val="bg1"/>
                </a:solidFill>
              </a:defRPr>
            </a:lvl1pPr>
          </a:lstStyle>
          <a:p>
            <a:r>
              <a:rPr lang="fr-FR" err="1"/>
              <a:t>Title</a:t>
            </a:r>
            <a:r>
              <a:rPr lang="fr-FR"/>
              <a:t> of the slide</a:t>
            </a:r>
          </a:p>
        </p:txBody>
      </p:sp>
      <p:sp>
        <p:nvSpPr>
          <p:cNvPr id="9" name="Text Placeholder 8">
            <a:extLst>
              <a:ext uri="{FF2B5EF4-FFF2-40B4-BE49-F238E27FC236}">
                <a16:creationId xmlns:a16="http://schemas.microsoft.com/office/drawing/2014/main" id="{317C93FA-7D2C-4658-80E0-B891EA08A0CE}"/>
              </a:ext>
            </a:extLst>
          </p:cNvPr>
          <p:cNvSpPr>
            <a:spLocks noGrp="1"/>
          </p:cNvSpPr>
          <p:nvPr>
            <p:ph type="body" sz="quarter" idx="18" hasCustomPrompt="1"/>
          </p:nvPr>
        </p:nvSpPr>
        <p:spPr>
          <a:xfrm>
            <a:off x="404786" y="5914632"/>
            <a:ext cx="11463417" cy="215444"/>
          </a:xfrm>
          <a:prstGeom prst="rect">
            <a:avLst/>
          </a:prstGeom>
        </p:spPr>
        <p:txBody>
          <a:bodyPr wrap="square" lIns="72000" anchor="b">
            <a:spAutoFit/>
          </a:bodyPr>
          <a:lstStyle>
            <a:lvl1pPr marL="0" indent="0">
              <a:buNone/>
              <a:defRPr sz="800" b="0" i="1">
                <a:solidFill>
                  <a:schemeClr val="bg1"/>
                </a:solidFill>
              </a:defRPr>
            </a:lvl1pPr>
            <a:lvl2pPr marL="133350" indent="0">
              <a:buNone/>
              <a:defRPr/>
            </a:lvl2pPr>
            <a:lvl3pPr marL="542925" indent="0">
              <a:buNone/>
              <a:defRPr/>
            </a:lvl3pPr>
            <a:lvl4pPr marL="758825" indent="0">
              <a:buNone/>
              <a:defRPr/>
            </a:lvl4pPr>
            <a:lvl5pPr marL="1033463" indent="0">
              <a:buNone/>
              <a:defRPr/>
            </a:lvl5pPr>
          </a:lstStyle>
          <a:p>
            <a:pPr lvl="0"/>
            <a:r>
              <a:rPr lang="en-GB"/>
              <a:t>Sources:</a:t>
            </a:r>
          </a:p>
        </p:txBody>
      </p:sp>
      <p:sp>
        <p:nvSpPr>
          <p:cNvPr id="10" name="Text Placeholder 5">
            <a:extLst>
              <a:ext uri="{FF2B5EF4-FFF2-40B4-BE49-F238E27FC236}">
                <a16:creationId xmlns:a16="http://schemas.microsoft.com/office/drawing/2014/main" id="{45D7D27C-78A9-42B0-BF87-F097DEF202C2}"/>
              </a:ext>
            </a:extLst>
          </p:cNvPr>
          <p:cNvSpPr>
            <a:spLocks noGrp="1"/>
          </p:cNvSpPr>
          <p:nvPr>
            <p:ph type="body" sz="quarter" idx="15" hasCustomPrompt="1"/>
          </p:nvPr>
        </p:nvSpPr>
        <p:spPr>
          <a:xfrm>
            <a:off x="407368" y="1368596"/>
            <a:ext cx="2311063" cy="353943"/>
          </a:xfrm>
          <a:prstGeom prst="rect">
            <a:avLst/>
          </a:prstGeom>
          <a:noFill/>
        </p:spPr>
        <p:txBody>
          <a:bodyPr wrap="none" lIns="72000" rIns="72000" bIns="0">
            <a:spAutoFit/>
          </a:bodyPr>
          <a:lstStyle>
            <a:lvl1pPr marL="0" indent="0">
              <a:buNone/>
              <a:defRPr sz="2000">
                <a:solidFill>
                  <a:schemeClr val="bg1"/>
                </a:solidFill>
              </a:defRPr>
            </a:lvl1pPr>
          </a:lstStyle>
          <a:p>
            <a:pPr lvl="0"/>
            <a:r>
              <a:rPr lang="en-GB"/>
              <a:t>Subtitle of the slide</a:t>
            </a:r>
          </a:p>
        </p:txBody>
      </p:sp>
      <p:sp>
        <p:nvSpPr>
          <p:cNvPr id="5" name="Slide Number Placeholder 2">
            <a:extLst>
              <a:ext uri="{FF2B5EF4-FFF2-40B4-BE49-F238E27FC236}">
                <a16:creationId xmlns:a16="http://schemas.microsoft.com/office/drawing/2014/main" id="{81A12EDB-BA6B-0B0B-02B9-D2020578B875}"/>
              </a:ext>
            </a:extLst>
          </p:cNvPr>
          <p:cNvSpPr txBox="1">
            <a:spLocks/>
          </p:cNvSpPr>
          <p:nvPr userDrawn="1"/>
        </p:nvSpPr>
        <p:spPr>
          <a:xfrm>
            <a:off x="449431" y="6219234"/>
            <a:ext cx="4596394" cy="365125"/>
          </a:xfrm>
          <a:prstGeom prst="rect">
            <a:avLst/>
          </a:prstGeom>
        </p:spPr>
        <p:txBody>
          <a:bodyPr vert="horz" lIns="0" tIns="45720" rIns="0" bIns="45720" rtlCol="0" anchor="ctr"/>
          <a:lstStyle>
            <a:defPPr>
              <a:defRPr lang="fr-FR"/>
            </a:defPPr>
            <a:lvl1pPr marL="0" algn="r" defTabSz="914400" rtl="0" eaLnBrk="1" latinLnBrk="0" hangingPunct="1">
              <a:defRPr sz="900" b="1" kern="1200">
                <a:solidFill>
                  <a:schemeClr val="bg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D61AABEC-672F-4B68-B914-690DA978312C}" type="slidenum">
              <a:rPr kumimoji="0" lang="en-GB" sz="900" b="1" i="0" u="none" strike="noStrike" kern="1200" cap="none" spc="0" normalizeH="0" baseline="0" noProof="0" smtClean="0">
                <a:ln>
                  <a:noFill/>
                </a:ln>
                <a:solidFill>
                  <a:schemeClr val="bg1"/>
                </a:solidFill>
                <a:effectLst/>
                <a:uLnTx/>
                <a:uFillTx/>
                <a:latin typeface="Arial Black"/>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a:t>
            </a:fld>
            <a:r>
              <a:rPr kumimoji="0" lang="en-GB" sz="900" b="1" i="0" u="none" strike="noStrike" kern="1200" cap="none" spc="0" normalizeH="0" baseline="0" noProof="0">
                <a:ln>
                  <a:noFill/>
                </a:ln>
                <a:solidFill>
                  <a:schemeClr val="bg1"/>
                </a:solidFill>
                <a:effectLst/>
                <a:uLnTx/>
                <a:uFillTx/>
                <a:latin typeface="Arial Black"/>
                <a:ea typeface="+mn-ea"/>
                <a:cs typeface="+mn-cs"/>
              </a:rPr>
              <a:t> </a:t>
            </a:r>
            <a:r>
              <a:rPr kumimoji="0" lang="en-GB" sz="900" b="0" i="0" u="none" strike="noStrike" kern="1200" cap="none" spc="0" normalizeH="0" baseline="0" noProof="0">
                <a:ln>
                  <a:noFill/>
                </a:ln>
                <a:solidFill>
                  <a:schemeClr val="bg1"/>
                </a:solidFill>
                <a:effectLst/>
                <a:uLnTx/>
                <a:uFillTx/>
                <a:latin typeface="Arial Black"/>
                <a:ea typeface="+mn-ea"/>
                <a:cs typeface="+mn-cs"/>
              </a:rPr>
              <a:t>‒</a:t>
            </a:r>
            <a:r>
              <a:rPr kumimoji="0" lang="en-GB" sz="900" b="1" i="0" u="none" strike="noStrike" kern="1200" cap="none" spc="0" normalizeH="0" baseline="0" noProof="0">
                <a:ln>
                  <a:noFill/>
                </a:ln>
                <a:solidFill>
                  <a:schemeClr val="bg1"/>
                </a:solidFill>
                <a:effectLst/>
                <a:uLnTx/>
                <a:uFillTx/>
                <a:latin typeface="Arial Black"/>
                <a:ea typeface="+mn-ea"/>
                <a:cs typeface="+mn-cs"/>
              </a:rPr>
              <a:t> </a:t>
            </a:r>
            <a:r>
              <a:rPr kumimoji="0" lang="en-GB" sz="900" b="0" i="0" u="none" strike="noStrike" kern="1200" cap="none" spc="0" normalizeH="0" baseline="0" noProof="0">
                <a:ln>
                  <a:noFill/>
                </a:ln>
                <a:solidFill>
                  <a:schemeClr val="bg1"/>
                </a:solidFill>
                <a:effectLst/>
                <a:uLnTx/>
                <a:uFillTx/>
                <a:latin typeface="+mn-lt"/>
                <a:ea typeface="+mn-ea"/>
                <a:cs typeface="+mn-cs"/>
              </a:rPr>
              <a:t>© Ipsos | International Women’s Day 2024 </a:t>
            </a:r>
          </a:p>
        </p:txBody>
      </p:sp>
      <p:pic>
        <p:nvPicPr>
          <p:cNvPr id="8" name="Graphique 8">
            <a:extLst>
              <a:ext uri="{FF2B5EF4-FFF2-40B4-BE49-F238E27FC236}">
                <a16:creationId xmlns:a16="http://schemas.microsoft.com/office/drawing/2014/main" id="{48AC1C6E-B6D2-92ED-87D7-D282132656A4}"/>
              </a:ext>
            </a:extLst>
          </p:cNvPr>
          <p:cNvPicPr>
            <a:picLocks noChangeAspect="1"/>
          </p:cNvPicPr>
          <p:nvPr userDrawn="1"/>
        </p:nvPicPr>
        <p:blipFill>
          <a:blip r:embed="rId7" cstate="screen">
            <a:extLst>
              <a:ext uri="{28A0092B-C50C-407E-A947-70E740481C1C}">
                <a14:useLocalDpi xmlns:a14="http://schemas.microsoft.com/office/drawing/2010/main"/>
              </a:ext>
            </a:extLst>
          </a:blip>
          <a:srcRect/>
          <a:stretch/>
        </p:blipFill>
        <p:spPr>
          <a:xfrm>
            <a:off x="11346837" y="6197600"/>
            <a:ext cx="441682" cy="404565"/>
          </a:xfrm>
          <a:prstGeom prst="rect">
            <a:avLst/>
          </a:prstGeom>
        </p:spPr>
      </p:pic>
      <p:grpSp>
        <p:nvGrpSpPr>
          <p:cNvPr id="36" name="Group 35">
            <a:extLst>
              <a:ext uri="{FF2B5EF4-FFF2-40B4-BE49-F238E27FC236}">
                <a16:creationId xmlns:a16="http://schemas.microsoft.com/office/drawing/2014/main" id="{1CF3209E-D02E-E83C-A6A1-222BD4DB5D0A}"/>
              </a:ext>
            </a:extLst>
          </p:cNvPr>
          <p:cNvGrpSpPr/>
          <p:nvPr userDrawn="1"/>
        </p:nvGrpSpPr>
        <p:grpSpPr>
          <a:xfrm>
            <a:off x="9973062" y="6200775"/>
            <a:ext cx="1167425" cy="396875"/>
            <a:chOff x="9884636" y="6176814"/>
            <a:chExt cx="1311807" cy="445959"/>
          </a:xfrm>
        </p:grpSpPr>
        <p:pic>
          <p:nvPicPr>
            <p:cNvPr id="37" name="Picture 36" descr="Text&#10;&#10;Description automatically generated">
              <a:extLst>
                <a:ext uri="{FF2B5EF4-FFF2-40B4-BE49-F238E27FC236}">
                  <a16:creationId xmlns:a16="http://schemas.microsoft.com/office/drawing/2014/main" id="{529E60F3-F306-8B31-9340-AD0B50E4210D}"/>
                </a:ext>
              </a:extLst>
            </p:cNvPr>
            <p:cNvPicPr>
              <a:picLocks noChangeAspect="1"/>
            </p:cNvPicPr>
            <p:nvPr userDrawn="1"/>
          </p:nvPicPr>
          <p:blipFill>
            <a:blip r:embed="rId8" cstate="screen">
              <a:extLst>
                <a:ext uri="{28A0092B-C50C-407E-A947-70E740481C1C}">
                  <a14:useLocalDpi xmlns:a14="http://schemas.microsoft.com/office/drawing/2010/main"/>
                </a:ext>
              </a:extLst>
            </a:blip>
            <a:stretch>
              <a:fillRect/>
            </a:stretch>
          </p:blipFill>
          <p:spPr>
            <a:xfrm>
              <a:off x="9884636" y="6176814"/>
              <a:ext cx="633223" cy="445011"/>
            </a:xfrm>
            <a:prstGeom prst="rect">
              <a:avLst/>
            </a:prstGeom>
          </p:spPr>
        </p:pic>
        <p:grpSp>
          <p:nvGrpSpPr>
            <p:cNvPr id="38" name="Group 37">
              <a:extLst>
                <a:ext uri="{FF2B5EF4-FFF2-40B4-BE49-F238E27FC236}">
                  <a16:creationId xmlns:a16="http://schemas.microsoft.com/office/drawing/2014/main" id="{78125F58-613E-BE2F-CE6D-8BFC0995B5AC}"/>
                </a:ext>
              </a:extLst>
            </p:cNvPr>
            <p:cNvGrpSpPr/>
            <p:nvPr userDrawn="1"/>
          </p:nvGrpSpPr>
          <p:grpSpPr>
            <a:xfrm>
              <a:off x="10613828" y="6177609"/>
              <a:ext cx="582615" cy="445164"/>
              <a:chOff x="10672883" y="6177609"/>
              <a:chExt cx="582615" cy="445164"/>
            </a:xfrm>
          </p:grpSpPr>
          <p:sp>
            <p:nvSpPr>
              <p:cNvPr id="39" name="Freeform 5">
                <a:extLst>
                  <a:ext uri="{FF2B5EF4-FFF2-40B4-BE49-F238E27FC236}">
                    <a16:creationId xmlns:a16="http://schemas.microsoft.com/office/drawing/2014/main" id="{0091C5F4-61ED-3393-9304-92D2864F094C}"/>
                  </a:ext>
                </a:extLst>
              </p:cNvPr>
              <p:cNvSpPr>
                <a:spLocks/>
              </p:cNvSpPr>
              <p:nvPr/>
            </p:nvSpPr>
            <p:spPr bwMode="auto">
              <a:xfrm>
                <a:off x="10672883" y="6177609"/>
                <a:ext cx="582615" cy="445164"/>
              </a:xfrm>
              <a:custGeom>
                <a:avLst/>
                <a:gdLst>
                  <a:gd name="T0" fmla="*/ 657 w 657"/>
                  <a:gd name="T1" fmla="*/ 502 h 502"/>
                  <a:gd name="T2" fmla="*/ 0 w 657"/>
                  <a:gd name="T3" fmla="*/ 502 h 502"/>
                  <a:gd name="T4" fmla="*/ 0 w 657"/>
                  <a:gd name="T5" fmla="*/ 0 h 502"/>
                  <a:gd name="T6" fmla="*/ 657 w 657"/>
                  <a:gd name="T7" fmla="*/ 0 h 502"/>
                  <a:gd name="T8" fmla="*/ 657 w 657"/>
                  <a:gd name="T9" fmla="*/ 502 h 502"/>
                  <a:gd name="T10" fmla="*/ 657 w 657"/>
                  <a:gd name="T11" fmla="*/ 502 h 502"/>
                </a:gdLst>
                <a:ahLst/>
                <a:cxnLst>
                  <a:cxn ang="0">
                    <a:pos x="T0" y="T1"/>
                  </a:cxn>
                  <a:cxn ang="0">
                    <a:pos x="T2" y="T3"/>
                  </a:cxn>
                  <a:cxn ang="0">
                    <a:pos x="T4" y="T5"/>
                  </a:cxn>
                  <a:cxn ang="0">
                    <a:pos x="T6" y="T7"/>
                  </a:cxn>
                  <a:cxn ang="0">
                    <a:pos x="T8" y="T9"/>
                  </a:cxn>
                  <a:cxn ang="0">
                    <a:pos x="T10" y="T11"/>
                  </a:cxn>
                </a:cxnLst>
                <a:rect l="0" t="0" r="r" b="b"/>
                <a:pathLst>
                  <a:path w="657" h="502">
                    <a:moveTo>
                      <a:pt x="657" y="502"/>
                    </a:moveTo>
                    <a:lnTo>
                      <a:pt x="0" y="502"/>
                    </a:lnTo>
                    <a:lnTo>
                      <a:pt x="0" y="0"/>
                    </a:lnTo>
                    <a:lnTo>
                      <a:pt x="657" y="0"/>
                    </a:lnTo>
                    <a:lnTo>
                      <a:pt x="657" y="502"/>
                    </a:lnTo>
                    <a:lnTo>
                      <a:pt x="657" y="502"/>
                    </a:lnTo>
                    <a:close/>
                  </a:path>
                </a:pathLst>
              </a:custGeom>
              <a:solidFill>
                <a:srgbClr val="E41F1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0" name="Freeform 6">
                <a:extLst>
                  <a:ext uri="{FF2B5EF4-FFF2-40B4-BE49-F238E27FC236}">
                    <a16:creationId xmlns:a16="http://schemas.microsoft.com/office/drawing/2014/main" id="{45BEDA9B-A2AD-2517-4CD0-B03C62A88549}"/>
                  </a:ext>
                </a:extLst>
              </p:cNvPr>
              <p:cNvSpPr>
                <a:spLocks/>
              </p:cNvSpPr>
              <p:nvPr/>
            </p:nvSpPr>
            <p:spPr bwMode="auto">
              <a:xfrm>
                <a:off x="10899012" y="6338117"/>
                <a:ext cx="64735" cy="69169"/>
              </a:xfrm>
              <a:custGeom>
                <a:avLst/>
                <a:gdLst>
                  <a:gd name="T0" fmla="*/ 34 w 39"/>
                  <a:gd name="T1" fmla="*/ 14 h 41"/>
                  <a:gd name="T2" fmla="*/ 35 w 39"/>
                  <a:gd name="T3" fmla="*/ 13 h 41"/>
                  <a:gd name="T4" fmla="*/ 39 w 39"/>
                  <a:gd name="T5" fmla="*/ 3 h 41"/>
                  <a:gd name="T6" fmla="*/ 38 w 39"/>
                  <a:gd name="T7" fmla="*/ 1 h 41"/>
                  <a:gd name="T8" fmla="*/ 37 w 39"/>
                  <a:gd name="T9" fmla="*/ 2 h 41"/>
                  <a:gd name="T10" fmla="*/ 35 w 39"/>
                  <a:gd name="T11" fmla="*/ 4 h 41"/>
                  <a:gd name="T12" fmla="*/ 34 w 39"/>
                  <a:gd name="T13" fmla="*/ 3 h 41"/>
                  <a:gd name="T14" fmla="*/ 26 w 39"/>
                  <a:gd name="T15" fmla="*/ 0 h 41"/>
                  <a:gd name="T16" fmla="*/ 0 w 39"/>
                  <a:gd name="T17" fmla="*/ 28 h 41"/>
                  <a:gd name="T18" fmla="*/ 11 w 39"/>
                  <a:gd name="T19" fmla="*/ 40 h 41"/>
                  <a:gd name="T20" fmla="*/ 21 w 39"/>
                  <a:gd name="T21" fmla="*/ 38 h 41"/>
                  <a:gd name="T22" fmla="*/ 23 w 39"/>
                  <a:gd name="T23" fmla="*/ 37 h 41"/>
                  <a:gd name="T24" fmla="*/ 25 w 39"/>
                  <a:gd name="T25" fmla="*/ 40 h 41"/>
                  <a:gd name="T26" fmla="*/ 25 w 39"/>
                  <a:gd name="T27" fmla="*/ 41 h 41"/>
                  <a:gd name="T28" fmla="*/ 26 w 39"/>
                  <a:gd name="T29" fmla="*/ 40 h 41"/>
                  <a:gd name="T30" fmla="*/ 30 w 39"/>
                  <a:gd name="T31" fmla="*/ 29 h 41"/>
                  <a:gd name="T32" fmla="*/ 30 w 39"/>
                  <a:gd name="T33" fmla="*/ 28 h 41"/>
                  <a:gd name="T34" fmla="*/ 28 w 39"/>
                  <a:gd name="T35" fmla="*/ 29 h 41"/>
                  <a:gd name="T36" fmla="*/ 12 w 39"/>
                  <a:gd name="T37" fmla="*/ 38 h 41"/>
                  <a:gd name="T38" fmla="*/ 5 w 39"/>
                  <a:gd name="T39" fmla="*/ 29 h 41"/>
                  <a:gd name="T40" fmla="*/ 25 w 39"/>
                  <a:gd name="T41" fmla="*/ 2 h 41"/>
                  <a:gd name="T42" fmla="*/ 34 w 39"/>
                  <a:gd name="T43" fmla="*/ 11 h 41"/>
                  <a:gd name="T44" fmla="*/ 34 w 39"/>
                  <a:gd name="T45" fmla="*/ 13 h 41"/>
                  <a:gd name="T46" fmla="*/ 34 w 39"/>
                  <a:gd name="T47" fmla="*/ 14 h 41"/>
                  <a:gd name="T48" fmla="*/ 34 w 39"/>
                  <a:gd name="T49" fmla="*/ 14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 h="41">
                    <a:moveTo>
                      <a:pt x="34" y="14"/>
                    </a:moveTo>
                    <a:cubicBezTo>
                      <a:pt x="35" y="14"/>
                      <a:pt x="35" y="13"/>
                      <a:pt x="35" y="13"/>
                    </a:cubicBezTo>
                    <a:cubicBezTo>
                      <a:pt x="39" y="3"/>
                      <a:pt x="39" y="3"/>
                      <a:pt x="39" y="3"/>
                    </a:cubicBezTo>
                    <a:cubicBezTo>
                      <a:pt x="39" y="2"/>
                      <a:pt x="39" y="1"/>
                      <a:pt x="38" y="1"/>
                    </a:cubicBezTo>
                    <a:cubicBezTo>
                      <a:pt x="38" y="1"/>
                      <a:pt x="38" y="1"/>
                      <a:pt x="37" y="2"/>
                    </a:cubicBezTo>
                    <a:cubicBezTo>
                      <a:pt x="37" y="3"/>
                      <a:pt x="36" y="4"/>
                      <a:pt x="35" y="4"/>
                    </a:cubicBezTo>
                    <a:cubicBezTo>
                      <a:pt x="35" y="4"/>
                      <a:pt x="35" y="4"/>
                      <a:pt x="34" y="3"/>
                    </a:cubicBezTo>
                    <a:cubicBezTo>
                      <a:pt x="32" y="0"/>
                      <a:pt x="29" y="0"/>
                      <a:pt x="26" y="0"/>
                    </a:cubicBezTo>
                    <a:cubicBezTo>
                      <a:pt x="12" y="0"/>
                      <a:pt x="0" y="14"/>
                      <a:pt x="0" y="28"/>
                    </a:cubicBezTo>
                    <a:cubicBezTo>
                      <a:pt x="0" y="36"/>
                      <a:pt x="4" y="40"/>
                      <a:pt x="11" y="40"/>
                    </a:cubicBezTo>
                    <a:cubicBezTo>
                      <a:pt x="14" y="40"/>
                      <a:pt x="17" y="40"/>
                      <a:pt x="21" y="38"/>
                    </a:cubicBezTo>
                    <a:cubicBezTo>
                      <a:pt x="22" y="38"/>
                      <a:pt x="23" y="37"/>
                      <a:pt x="23" y="37"/>
                    </a:cubicBezTo>
                    <a:cubicBezTo>
                      <a:pt x="24" y="37"/>
                      <a:pt x="24" y="38"/>
                      <a:pt x="25" y="40"/>
                    </a:cubicBezTo>
                    <a:cubicBezTo>
                      <a:pt x="25" y="41"/>
                      <a:pt x="25" y="41"/>
                      <a:pt x="25" y="41"/>
                    </a:cubicBezTo>
                    <a:cubicBezTo>
                      <a:pt x="26" y="41"/>
                      <a:pt x="26" y="41"/>
                      <a:pt x="26" y="40"/>
                    </a:cubicBezTo>
                    <a:cubicBezTo>
                      <a:pt x="30" y="29"/>
                      <a:pt x="30" y="29"/>
                      <a:pt x="30" y="29"/>
                    </a:cubicBezTo>
                    <a:cubicBezTo>
                      <a:pt x="31" y="28"/>
                      <a:pt x="30" y="28"/>
                      <a:pt x="30" y="28"/>
                    </a:cubicBezTo>
                    <a:cubicBezTo>
                      <a:pt x="29" y="28"/>
                      <a:pt x="29" y="28"/>
                      <a:pt x="28" y="29"/>
                    </a:cubicBezTo>
                    <a:cubicBezTo>
                      <a:pt x="25" y="34"/>
                      <a:pt x="18" y="38"/>
                      <a:pt x="12" y="38"/>
                    </a:cubicBezTo>
                    <a:cubicBezTo>
                      <a:pt x="7" y="38"/>
                      <a:pt x="5" y="34"/>
                      <a:pt x="5" y="29"/>
                    </a:cubicBezTo>
                    <a:cubicBezTo>
                      <a:pt x="5" y="17"/>
                      <a:pt x="16" y="2"/>
                      <a:pt x="25" y="2"/>
                    </a:cubicBezTo>
                    <a:cubicBezTo>
                      <a:pt x="30" y="2"/>
                      <a:pt x="34" y="5"/>
                      <a:pt x="34" y="11"/>
                    </a:cubicBezTo>
                    <a:cubicBezTo>
                      <a:pt x="34" y="11"/>
                      <a:pt x="34" y="12"/>
                      <a:pt x="34" y="13"/>
                    </a:cubicBezTo>
                    <a:cubicBezTo>
                      <a:pt x="34" y="13"/>
                      <a:pt x="34" y="14"/>
                      <a:pt x="34" y="14"/>
                    </a:cubicBezTo>
                    <a:cubicBezTo>
                      <a:pt x="34" y="14"/>
                      <a:pt x="34" y="14"/>
                      <a:pt x="34"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1" name="Freeform 7">
                <a:extLst>
                  <a:ext uri="{FF2B5EF4-FFF2-40B4-BE49-F238E27FC236}">
                    <a16:creationId xmlns:a16="http://schemas.microsoft.com/office/drawing/2014/main" id="{F675F083-B229-F57B-375C-22B7C9107CB6}"/>
                  </a:ext>
                </a:extLst>
              </p:cNvPr>
              <p:cNvSpPr>
                <a:spLocks noEditPoints="1"/>
              </p:cNvSpPr>
              <p:nvPr/>
            </p:nvSpPr>
            <p:spPr bwMode="auto">
              <a:xfrm>
                <a:off x="10961086" y="6354965"/>
                <a:ext cx="38132" cy="50547"/>
              </a:xfrm>
              <a:custGeom>
                <a:avLst/>
                <a:gdLst>
                  <a:gd name="T0" fmla="*/ 16 w 23"/>
                  <a:gd name="T1" fmla="*/ 2 h 30"/>
                  <a:gd name="T2" fmla="*/ 20 w 23"/>
                  <a:gd name="T3" fmla="*/ 6 h 30"/>
                  <a:gd name="T4" fmla="*/ 7 w 23"/>
                  <a:gd name="T5" fmla="*/ 27 h 30"/>
                  <a:gd name="T6" fmla="*/ 4 w 23"/>
                  <a:gd name="T7" fmla="*/ 23 h 30"/>
                  <a:gd name="T8" fmla="*/ 16 w 23"/>
                  <a:gd name="T9" fmla="*/ 2 h 30"/>
                  <a:gd name="T10" fmla="*/ 16 w 23"/>
                  <a:gd name="T11" fmla="*/ 2 h 30"/>
                  <a:gd name="T12" fmla="*/ 16 w 23"/>
                  <a:gd name="T13" fmla="*/ 0 h 30"/>
                  <a:gd name="T14" fmla="*/ 0 w 23"/>
                  <a:gd name="T15" fmla="*/ 21 h 30"/>
                  <a:gd name="T16" fmla="*/ 7 w 23"/>
                  <a:gd name="T17" fmla="*/ 30 h 30"/>
                  <a:gd name="T18" fmla="*/ 23 w 23"/>
                  <a:gd name="T19" fmla="*/ 8 h 30"/>
                  <a:gd name="T20" fmla="*/ 16 w 23"/>
                  <a:gd name="T21" fmla="*/ 0 h 30"/>
                  <a:gd name="T22" fmla="*/ 16 w 23"/>
                  <a:gd name="T23"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3" h="30">
                    <a:moveTo>
                      <a:pt x="16" y="2"/>
                    </a:moveTo>
                    <a:cubicBezTo>
                      <a:pt x="19" y="2"/>
                      <a:pt x="20" y="4"/>
                      <a:pt x="20" y="6"/>
                    </a:cubicBezTo>
                    <a:cubicBezTo>
                      <a:pt x="20" y="13"/>
                      <a:pt x="12" y="27"/>
                      <a:pt x="7" y="27"/>
                    </a:cubicBezTo>
                    <a:cubicBezTo>
                      <a:pt x="5" y="27"/>
                      <a:pt x="4" y="26"/>
                      <a:pt x="4" y="23"/>
                    </a:cubicBezTo>
                    <a:cubicBezTo>
                      <a:pt x="4" y="15"/>
                      <a:pt x="11" y="2"/>
                      <a:pt x="16" y="2"/>
                    </a:cubicBezTo>
                    <a:cubicBezTo>
                      <a:pt x="16" y="2"/>
                      <a:pt x="16" y="2"/>
                      <a:pt x="16" y="2"/>
                    </a:cubicBezTo>
                    <a:close/>
                    <a:moveTo>
                      <a:pt x="16" y="0"/>
                    </a:moveTo>
                    <a:cubicBezTo>
                      <a:pt x="7" y="0"/>
                      <a:pt x="0" y="10"/>
                      <a:pt x="0" y="21"/>
                    </a:cubicBezTo>
                    <a:cubicBezTo>
                      <a:pt x="0" y="26"/>
                      <a:pt x="2" y="30"/>
                      <a:pt x="7" y="30"/>
                    </a:cubicBezTo>
                    <a:cubicBezTo>
                      <a:pt x="16" y="30"/>
                      <a:pt x="23" y="18"/>
                      <a:pt x="23" y="8"/>
                    </a:cubicBezTo>
                    <a:cubicBezTo>
                      <a:pt x="23" y="4"/>
                      <a:pt x="21" y="0"/>
                      <a:pt x="16" y="0"/>
                    </a:cubicBezTo>
                    <a:cubicBezTo>
                      <a:pt x="16" y="0"/>
                      <a:pt x="16" y="0"/>
                      <a:pt x="1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2" name="Freeform 8">
                <a:extLst>
                  <a:ext uri="{FF2B5EF4-FFF2-40B4-BE49-F238E27FC236}">
                    <a16:creationId xmlns:a16="http://schemas.microsoft.com/office/drawing/2014/main" id="{0F00FF09-8841-14AE-D2EF-F0082AB971D7}"/>
                  </a:ext>
                </a:extLst>
              </p:cNvPr>
              <p:cNvSpPr>
                <a:spLocks/>
              </p:cNvSpPr>
              <p:nvPr/>
            </p:nvSpPr>
            <p:spPr bwMode="auto">
              <a:xfrm>
                <a:off x="11000992" y="6338117"/>
                <a:ext cx="34585" cy="67395"/>
              </a:xfrm>
              <a:custGeom>
                <a:avLst/>
                <a:gdLst>
                  <a:gd name="T0" fmla="*/ 15 w 21"/>
                  <a:gd name="T1" fmla="*/ 3 h 40"/>
                  <a:gd name="T2" fmla="*/ 15 w 21"/>
                  <a:gd name="T3" fmla="*/ 3 h 40"/>
                  <a:gd name="T4" fmla="*/ 1 w 21"/>
                  <a:gd name="T5" fmla="*/ 36 h 40"/>
                  <a:gd name="T6" fmla="*/ 0 w 21"/>
                  <a:gd name="T7" fmla="*/ 38 h 40"/>
                  <a:gd name="T8" fmla="*/ 2 w 21"/>
                  <a:gd name="T9" fmla="*/ 40 h 40"/>
                  <a:gd name="T10" fmla="*/ 4 w 21"/>
                  <a:gd name="T11" fmla="*/ 40 h 40"/>
                  <a:gd name="T12" fmla="*/ 11 w 21"/>
                  <a:gd name="T13" fmla="*/ 35 h 40"/>
                  <a:gd name="T14" fmla="*/ 12 w 21"/>
                  <a:gd name="T15" fmla="*/ 34 h 40"/>
                  <a:gd name="T16" fmla="*/ 11 w 21"/>
                  <a:gd name="T17" fmla="*/ 33 h 40"/>
                  <a:gd name="T18" fmla="*/ 11 w 21"/>
                  <a:gd name="T19" fmla="*/ 33 h 40"/>
                  <a:gd name="T20" fmla="*/ 6 w 21"/>
                  <a:gd name="T21" fmla="*/ 36 h 40"/>
                  <a:gd name="T22" fmla="*/ 6 w 21"/>
                  <a:gd name="T23" fmla="*/ 37 h 40"/>
                  <a:gd name="T24" fmla="*/ 5 w 21"/>
                  <a:gd name="T25" fmla="*/ 36 h 40"/>
                  <a:gd name="T26" fmla="*/ 5 w 21"/>
                  <a:gd name="T27" fmla="*/ 36 h 40"/>
                  <a:gd name="T28" fmla="*/ 20 w 21"/>
                  <a:gd name="T29" fmla="*/ 1 h 40"/>
                  <a:gd name="T30" fmla="*/ 21 w 21"/>
                  <a:gd name="T31" fmla="*/ 0 h 40"/>
                  <a:gd name="T32" fmla="*/ 20 w 21"/>
                  <a:gd name="T33" fmla="*/ 0 h 40"/>
                  <a:gd name="T34" fmla="*/ 17 w 21"/>
                  <a:gd name="T35" fmla="*/ 0 h 40"/>
                  <a:gd name="T36" fmla="*/ 12 w 21"/>
                  <a:gd name="T37" fmla="*/ 0 h 40"/>
                  <a:gd name="T38" fmla="*/ 11 w 21"/>
                  <a:gd name="T39" fmla="*/ 1 h 40"/>
                  <a:gd name="T40" fmla="*/ 12 w 21"/>
                  <a:gd name="T41" fmla="*/ 2 h 40"/>
                  <a:gd name="T42" fmla="*/ 15 w 21"/>
                  <a:gd name="T43" fmla="*/ 2 h 40"/>
                  <a:gd name="T44" fmla="*/ 15 w 21"/>
                  <a:gd name="T45" fmla="*/ 3 h 40"/>
                  <a:gd name="T46" fmla="*/ 15 w 21"/>
                  <a:gd name="T47" fmla="*/ 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 h="40">
                    <a:moveTo>
                      <a:pt x="15" y="3"/>
                    </a:moveTo>
                    <a:cubicBezTo>
                      <a:pt x="15" y="3"/>
                      <a:pt x="15" y="3"/>
                      <a:pt x="15" y="3"/>
                    </a:cubicBezTo>
                    <a:cubicBezTo>
                      <a:pt x="10" y="14"/>
                      <a:pt x="5" y="25"/>
                      <a:pt x="1" y="36"/>
                    </a:cubicBezTo>
                    <a:cubicBezTo>
                      <a:pt x="1" y="37"/>
                      <a:pt x="0" y="38"/>
                      <a:pt x="0" y="38"/>
                    </a:cubicBezTo>
                    <a:cubicBezTo>
                      <a:pt x="0" y="39"/>
                      <a:pt x="1" y="40"/>
                      <a:pt x="2" y="40"/>
                    </a:cubicBezTo>
                    <a:cubicBezTo>
                      <a:pt x="3" y="40"/>
                      <a:pt x="3" y="40"/>
                      <a:pt x="4" y="40"/>
                    </a:cubicBezTo>
                    <a:cubicBezTo>
                      <a:pt x="7" y="39"/>
                      <a:pt x="9" y="37"/>
                      <a:pt x="11" y="35"/>
                    </a:cubicBezTo>
                    <a:cubicBezTo>
                      <a:pt x="12" y="35"/>
                      <a:pt x="12" y="34"/>
                      <a:pt x="12" y="34"/>
                    </a:cubicBezTo>
                    <a:cubicBezTo>
                      <a:pt x="12" y="33"/>
                      <a:pt x="12" y="33"/>
                      <a:pt x="11" y="33"/>
                    </a:cubicBezTo>
                    <a:cubicBezTo>
                      <a:pt x="11" y="33"/>
                      <a:pt x="11" y="33"/>
                      <a:pt x="11" y="33"/>
                    </a:cubicBezTo>
                    <a:cubicBezTo>
                      <a:pt x="10" y="34"/>
                      <a:pt x="8" y="35"/>
                      <a:pt x="6" y="36"/>
                    </a:cubicBezTo>
                    <a:cubicBezTo>
                      <a:pt x="6" y="36"/>
                      <a:pt x="6" y="37"/>
                      <a:pt x="6" y="37"/>
                    </a:cubicBezTo>
                    <a:cubicBezTo>
                      <a:pt x="5" y="37"/>
                      <a:pt x="5" y="37"/>
                      <a:pt x="5" y="36"/>
                    </a:cubicBezTo>
                    <a:cubicBezTo>
                      <a:pt x="5" y="36"/>
                      <a:pt x="5" y="36"/>
                      <a:pt x="5" y="36"/>
                    </a:cubicBezTo>
                    <a:cubicBezTo>
                      <a:pt x="20" y="1"/>
                      <a:pt x="20" y="1"/>
                      <a:pt x="20" y="1"/>
                    </a:cubicBezTo>
                    <a:cubicBezTo>
                      <a:pt x="21" y="1"/>
                      <a:pt x="21" y="0"/>
                      <a:pt x="21" y="0"/>
                    </a:cubicBezTo>
                    <a:cubicBezTo>
                      <a:pt x="21" y="0"/>
                      <a:pt x="20" y="0"/>
                      <a:pt x="20" y="0"/>
                    </a:cubicBezTo>
                    <a:cubicBezTo>
                      <a:pt x="19" y="0"/>
                      <a:pt x="18" y="0"/>
                      <a:pt x="17" y="0"/>
                    </a:cubicBezTo>
                    <a:cubicBezTo>
                      <a:pt x="16" y="0"/>
                      <a:pt x="14" y="0"/>
                      <a:pt x="12" y="0"/>
                    </a:cubicBezTo>
                    <a:cubicBezTo>
                      <a:pt x="12" y="0"/>
                      <a:pt x="11" y="1"/>
                      <a:pt x="11" y="1"/>
                    </a:cubicBezTo>
                    <a:cubicBezTo>
                      <a:pt x="11" y="1"/>
                      <a:pt x="12" y="2"/>
                      <a:pt x="12" y="2"/>
                    </a:cubicBezTo>
                    <a:cubicBezTo>
                      <a:pt x="13" y="2"/>
                      <a:pt x="14" y="2"/>
                      <a:pt x="15" y="2"/>
                    </a:cubicBezTo>
                    <a:cubicBezTo>
                      <a:pt x="15" y="2"/>
                      <a:pt x="15" y="2"/>
                      <a:pt x="15" y="3"/>
                    </a:cubicBezTo>
                    <a:cubicBezTo>
                      <a:pt x="15" y="3"/>
                      <a:pt x="15" y="3"/>
                      <a:pt x="15"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3" name="Freeform 9">
                <a:extLst>
                  <a:ext uri="{FF2B5EF4-FFF2-40B4-BE49-F238E27FC236}">
                    <a16:creationId xmlns:a16="http://schemas.microsoft.com/office/drawing/2014/main" id="{915A5D8B-6326-C95F-84D2-9B7BA5497425}"/>
                  </a:ext>
                </a:extLst>
              </p:cNvPr>
              <p:cNvSpPr>
                <a:spLocks/>
              </p:cNvSpPr>
              <p:nvPr/>
            </p:nvSpPr>
            <p:spPr bwMode="auto">
              <a:xfrm>
                <a:off x="11025822" y="6338117"/>
                <a:ext cx="34585" cy="67395"/>
              </a:xfrm>
              <a:custGeom>
                <a:avLst/>
                <a:gdLst>
                  <a:gd name="T0" fmla="*/ 15 w 21"/>
                  <a:gd name="T1" fmla="*/ 3 h 40"/>
                  <a:gd name="T2" fmla="*/ 15 w 21"/>
                  <a:gd name="T3" fmla="*/ 3 h 40"/>
                  <a:gd name="T4" fmla="*/ 1 w 21"/>
                  <a:gd name="T5" fmla="*/ 36 h 40"/>
                  <a:gd name="T6" fmla="*/ 0 w 21"/>
                  <a:gd name="T7" fmla="*/ 38 h 40"/>
                  <a:gd name="T8" fmla="*/ 2 w 21"/>
                  <a:gd name="T9" fmla="*/ 40 h 40"/>
                  <a:gd name="T10" fmla="*/ 5 w 21"/>
                  <a:gd name="T11" fmla="*/ 40 h 40"/>
                  <a:gd name="T12" fmla="*/ 12 w 21"/>
                  <a:gd name="T13" fmla="*/ 35 h 40"/>
                  <a:gd name="T14" fmla="*/ 12 w 21"/>
                  <a:gd name="T15" fmla="*/ 34 h 40"/>
                  <a:gd name="T16" fmla="*/ 12 w 21"/>
                  <a:gd name="T17" fmla="*/ 33 h 40"/>
                  <a:gd name="T18" fmla="*/ 11 w 21"/>
                  <a:gd name="T19" fmla="*/ 33 h 40"/>
                  <a:gd name="T20" fmla="*/ 7 w 21"/>
                  <a:gd name="T21" fmla="*/ 36 h 40"/>
                  <a:gd name="T22" fmla="*/ 6 w 21"/>
                  <a:gd name="T23" fmla="*/ 37 h 40"/>
                  <a:gd name="T24" fmla="*/ 6 w 21"/>
                  <a:gd name="T25" fmla="*/ 36 h 40"/>
                  <a:gd name="T26" fmla="*/ 6 w 21"/>
                  <a:gd name="T27" fmla="*/ 36 h 40"/>
                  <a:gd name="T28" fmla="*/ 21 w 21"/>
                  <a:gd name="T29" fmla="*/ 1 h 40"/>
                  <a:gd name="T30" fmla="*/ 21 w 21"/>
                  <a:gd name="T31" fmla="*/ 0 h 40"/>
                  <a:gd name="T32" fmla="*/ 20 w 21"/>
                  <a:gd name="T33" fmla="*/ 0 h 40"/>
                  <a:gd name="T34" fmla="*/ 17 w 21"/>
                  <a:gd name="T35" fmla="*/ 0 h 40"/>
                  <a:gd name="T36" fmla="*/ 12 w 21"/>
                  <a:gd name="T37" fmla="*/ 0 h 40"/>
                  <a:gd name="T38" fmla="*/ 12 w 21"/>
                  <a:gd name="T39" fmla="*/ 1 h 40"/>
                  <a:gd name="T40" fmla="*/ 12 w 21"/>
                  <a:gd name="T41" fmla="*/ 2 h 40"/>
                  <a:gd name="T42" fmla="*/ 15 w 21"/>
                  <a:gd name="T43" fmla="*/ 2 h 40"/>
                  <a:gd name="T44" fmla="*/ 15 w 21"/>
                  <a:gd name="T45" fmla="*/ 3 h 40"/>
                  <a:gd name="T46" fmla="*/ 15 w 21"/>
                  <a:gd name="T47" fmla="*/ 3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 h="40">
                    <a:moveTo>
                      <a:pt x="15" y="3"/>
                    </a:moveTo>
                    <a:cubicBezTo>
                      <a:pt x="15" y="3"/>
                      <a:pt x="15" y="3"/>
                      <a:pt x="15" y="3"/>
                    </a:cubicBezTo>
                    <a:cubicBezTo>
                      <a:pt x="10" y="14"/>
                      <a:pt x="6" y="25"/>
                      <a:pt x="1" y="36"/>
                    </a:cubicBezTo>
                    <a:cubicBezTo>
                      <a:pt x="1" y="37"/>
                      <a:pt x="0" y="38"/>
                      <a:pt x="0" y="38"/>
                    </a:cubicBezTo>
                    <a:cubicBezTo>
                      <a:pt x="0" y="39"/>
                      <a:pt x="1" y="40"/>
                      <a:pt x="2" y="40"/>
                    </a:cubicBezTo>
                    <a:cubicBezTo>
                      <a:pt x="3" y="40"/>
                      <a:pt x="4" y="40"/>
                      <a:pt x="5" y="40"/>
                    </a:cubicBezTo>
                    <a:cubicBezTo>
                      <a:pt x="7" y="39"/>
                      <a:pt x="10" y="37"/>
                      <a:pt x="12" y="35"/>
                    </a:cubicBezTo>
                    <a:cubicBezTo>
                      <a:pt x="12" y="35"/>
                      <a:pt x="12" y="34"/>
                      <a:pt x="12" y="34"/>
                    </a:cubicBezTo>
                    <a:cubicBezTo>
                      <a:pt x="12" y="33"/>
                      <a:pt x="12" y="33"/>
                      <a:pt x="12" y="33"/>
                    </a:cubicBezTo>
                    <a:cubicBezTo>
                      <a:pt x="11" y="33"/>
                      <a:pt x="11" y="33"/>
                      <a:pt x="11" y="33"/>
                    </a:cubicBezTo>
                    <a:cubicBezTo>
                      <a:pt x="10" y="34"/>
                      <a:pt x="9" y="35"/>
                      <a:pt x="7" y="36"/>
                    </a:cubicBezTo>
                    <a:cubicBezTo>
                      <a:pt x="6" y="36"/>
                      <a:pt x="6" y="37"/>
                      <a:pt x="6" y="37"/>
                    </a:cubicBezTo>
                    <a:cubicBezTo>
                      <a:pt x="6" y="37"/>
                      <a:pt x="6" y="37"/>
                      <a:pt x="6" y="36"/>
                    </a:cubicBezTo>
                    <a:cubicBezTo>
                      <a:pt x="6" y="36"/>
                      <a:pt x="6" y="36"/>
                      <a:pt x="6" y="36"/>
                    </a:cubicBezTo>
                    <a:cubicBezTo>
                      <a:pt x="21" y="1"/>
                      <a:pt x="21" y="1"/>
                      <a:pt x="21" y="1"/>
                    </a:cubicBezTo>
                    <a:cubicBezTo>
                      <a:pt x="21" y="1"/>
                      <a:pt x="21" y="0"/>
                      <a:pt x="21" y="0"/>
                    </a:cubicBezTo>
                    <a:cubicBezTo>
                      <a:pt x="21" y="0"/>
                      <a:pt x="21" y="0"/>
                      <a:pt x="20" y="0"/>
                    </a:cubicBezTo>
                    <a:cubicBezTo>
                      <a:pt x="19" y="0"/>
                      <a:pt x="18" y="0"/>
                      <a:pt x="17" y="0"/>
                    </a:cubicBezTo>
                    <a:cubicBezTo>
                      <a:pt x="16" y="0"/>
                      <a:pt x="14" y="0"/>
                      <a:pt x="12" y="0"/>
                    </a:cubicBezTo>
                    <a:cubicBezTo>
                      <a:pt x="12" y="0"/>
                      <a:pt x="12" y="1"/>
                      <a:pt x="12" y="1"/>
                    </a:cubicBezTo>
                    <a:cubicBezTo>
                      <a:pt x="12" y="1"/>
                      <a:pt x="12" y="2"/>
                      <a:pt x="12" y="2"/>
                    </a:cubicBezTo>
                    <a:cubicBezTo>
                      <a:pt x="13" y="2"/>
                      <a:pt x="14" y="2"/>
                      <a:pt x="15" y="2"/>
                    </a:cubicBezTo>
                    <a:cubicBezTo>
                      <a:pt x="15" y="2"/>
                      <a:pt x="15" y="2"/>
                      <a:pt x="15" y="3"/>
                    </a:cubicBezTo>
                    <a:cubicBezTo>
                      <a:pt x="15" y="3"/>
                      <a:pt x="15" y="3"/>
                      <a:pt x="15" y="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4" name="Freeform 10">
                <a:extLst>
                  <a:ext uri="{FF2B5EF4-FFF2-40B4-BE49-F238E27FC236}">
                    <a16:creationId xmlns:a16="http://schemas.microsoft.com/office/drawing/2014/main" id="{F09AC471-29CE-4BDA-7A9B-3AE274CA8589}"/>
                  </a:ext>
                </a:extLst>
              </p:cNvPr>
              <p:cNvSpPr>
                <a:spLocks noEditPoints="1"/>
              </p:cNvSpPr>
              <p:nvPr/>
            </p:nvSpPr>
            <p:spPr bwMode="auto">
              <a:xfrm>
                <a:off x="11055972" y="6354965"/>
                <a:ext cx="39905" cy="50547"/>
              </a:xfrm>
              <a:custGeom>
                <a:avLst/>
                <a:gdLst>
                  <a:gd name="T0" fmla="*/ 14 w 24"/>
                  <a:gd name="T1" fmla="*/ 12 h 30"/>
                  <a:gd name="T2" fmla="*/ 7 w 24"/>
                  <a:gd name="T3" fmla="*/ 14 h 30"/>
                  <a:gd name="T4" fmla="*/ 13 w 24"/>
                  <a:gd name="T5" fmla="*/ 6 h 30"/>
                  <a:gd name="T6" fmla="*/ 18 w 24"/>
                  <a:gd name="T7" fmla="*/ 3 h 30"/>
                  <a:gd name="T8" fmla="*/ 20 w 24"/>
                  <a:gd name="T9" fmla="*/ 5 h 30"/>
                  <a:gd name="T10" fmla="*/ 14 w 24"/>
                  <a:gd name="T11" fmla="*/ 12 h 30"/>
                  <a:gd name="T12" fmla="*/ 14 w 24"/>
                  <a:gd name="T13" fmla="*/ 12 h 30"/>
                  <a:gd name="T14" fmla="*/ 17 w 24"/>
                  <a:gd name="T15" fmla="*/ 24 h 30"/>
                  <a:gd name="T16" fmla="*/ 18 w 24"/>
                  <a:gd name="T17" fmla="*/ 23 h 30"/>
                  <a:gd name="T18" fmla="*/ 17 w 24"/>
                  <a:gd name="T19" fmla="*/ 22 h 30"/>
                  <a:gd name="T20" fmla="*/ 16 w 24"/>
                  <a:gd name="T21" fmla="*/ 22 h 30"/>
                  <a:gd name="T22" fmla="*/ 8 w 24"/>
                  <a:gd name="T23" fmla="*/ 27 h 30"/>
                  <a:gd name="T24" fmla="*/ 4 w 24"/>
                  <a:gd name="T25" fmla="*/ 22 h 30"/>
                  <a:gd name="T26" fmla="*/ 6 w 24"/>
                  <a:gd name="T27" fmla="*/ 16 h 30"/>
                  <a:gd name="T28" fmla="*/ 14 w 24"/>
                  <a:gd name="T29" fmla="*/ 15 h 30"/>
                  <a:gd name="T30" fmla="*/ 24 w 24"/>
                  <a:gd name="T31" fmla="*/ 5 h 30"/>
                  <a:gd name="T32" fmla="*/ 19 w 24"/>
                  <a:gd name="T33" fmla="*/ 0 h 30"/>
                  <a:gd name="T34" fmla="*/ 0 w 24"/>
                  <a:gd name="T35" fmla="*/ 23 h 30"/>
                  <a:gd name="T36" fmla="*/ 6 w 24"/>
                  <a:gd name="T37" fmla="*/ 30 h 30"/>
                  <a:gd name="T38" fmla="*/ 17 w 24"/>
                  <a:gd name="T39" fmla="*/ 24 h 30"/>
                  <a:gd name="T40" fmla="*/ 17 w 24"/>
                  <a:gd name="T41" fmla="*/ 2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4" h="30">
                    <a:moveTo>
                      <a:pt x="14" y="12"/>
                    </a:moveTo>
                    <a:cubicBezTo>
                      <a:pt x="11" y="13"/>
                      <a:pt x="9" y="14"/>
                      <a:pt x="7" y="14"/>
                    </a:cubicBezTo>
                    <a:cubicBezTo>
                      <a:pt x="9" y="11"/>
                      <a:pt x="11" y="8"/>
                      <a:pt x="13" y="6"/>
                    </a:cubicBezTo>
                    <a:cubicBezTo>
                      <a:pt x="14" y="4"/>
                      <a:pt x="16" y="3"/>
                      <a:pt x="18" y="3"/>
                    </a:cubicBezTo>
                    <a:cubicBezTo>
                      <a:pt x="20" y="3"/>
                      <a:pt x="20" y="4"/>
                      <a:pt x="20" y="5"/>
                    </a:cubicBezTo>
                    <a:cubicBezTo>
                      <a:pt x="20" y="9"/>
                      <a:pt x="17" y="11"/>
                      <a:pt x="14" y="12"/>
                    </a:cubicBezTo>
                    <a:cubicBezTo>
                      <a:pt x="14" y="12"/>
                      <a:pt x="14" y="12"/>
                      <a:pt x="14" y="12"/>
                    </a:cubicBezTo>
                    <a:close/>
                    <a:moveTo>
                      <a:pt x="17" y="24"/>
                    </a:moveTo>
                    <a:cubicBezTo>
                      <a:pt x="18" y="23"/>
                      <a:pt x="18" y="23"/>
                      <a:pt x="18" y="23"/>
                    </a:cubicBezTo>
                    <a:cubicBezTo>
                      <a:pt x="18" y="22"/>
                      <a:pt x="17" y="22"/>
                      <a:pt x="17" y="22"/>
                    </a:cubicBezTo>
                    <a:cubicBezTo>
                      <a:pt x="17" y="22"/>
                      <a:pt x="16" y="22"/>
                      <a:pt x="16" y="22"/>
                    </a:cubicBezTo>
                    <a:cubicBezTo>
                      <a:pt x="14" y="24"/>
                      <a:pt x="12" y="27"/>
                      <a:pt x="8" y="27"/>
                    </a:cubicBezTo>
                    <a:cubicBezTo>
                      <a:pt x="6" y="27"/>
                      <a:pt x="4" y="25"/>
                      <a:pt x="4" y="22"/>
                    </a:cubicBezTo>
                    <a:cubicBezTo>
                      <a:pt x="4" y="20"/>
                      <a:pt x="5" y="18"/>
                      <a:pt x="6" y="16"/>
                    </a:cubicBezTo>
                    <a:cubicBezTo>
                      <a:pt x="8" y="16"/>
                      <a:pt x="12" y="15"/>
                      <a:pt x="14" y="15"/>
                    </a:cubicBezTo>
                    <a:cubicBezTo>
                      <a:pt x="21" y="12"/>
                      <a:pt x="24" y="9"/>
                      <a:pt x="24" y="5"/>
                    </a:cubicBezTo>
                    <a:cubicBezTo>
                      <a:pt x="24" y="2"/>
                      <a:pt x="22" y="0"/>
                      <a:pt x="19" y="0"/>
                    </a:cubicBezTo>
                    <a:cubicBezTo>
                      <a:pt x="11" y="0"/>
                      <a:pt x="0" y="12"/>
                      <a:pt x="0" y="23"/>
                    </a:cubicBezTo>
                    <a:cubicBezTo>
                      <a:pt x="0" y="27"/>
                      <a:pt x="2" y="30"/>
                      <a:pt x="6" y="30"/>
                    </a:cubicBezTo>
                    <a:cubicBezTo>
                      <a:pt x="11" y="30"/>
                      <a:pt x="14" y="27"/>
                      <a:pt x="17" y="24"/>
                    </a:cubicBezTo>
                    <a:cubicBezTo>
                      <a:pt x="17" y="24"/>
                      <a:pt x="17" y="24"/>
                      <a:pt x="17"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5" name="Freeform 11">
                <a:extLst>
                  <a:ext uri="{FF2B5EF4-FFF2-40B4-BE49-F238E27FC236}">
                    <a16:creationId xmlns:a16="http://schemas.microsoft.com/office/drawing/2014/main" id="{1EFC98C9-12EA-C5DD-10AC-2A7A9E2063AC}"/>
                  </a:ext>
                </a:extLst>
              </p:cNvPr>
              <p:cNvSpPr>
                <a:spLocks noEditPoints="1"/>
              </p:cNvSpPr>
              <p:nvPr/>
            </p:nvSpPr>
            <p:spPr bwMode="auto">
              <a:xfrm>
                <a:off x="11139329" y="6354965"/>
                <a:ext cx="41679" cy="50547"/>
              </a:xfrm>
              <a:custGeom>
                <a:avLst/>
                <a:gdLst>
                  <a:gd name="T0" fmla="*/ 14 w 25"/>
                  <a:gd name="T1" fmla="*/ 12 h 30"/>
                  <a:gd name="T2" fmla="*/ 7 w 25"/>
                  <a:gd name="T3" fmla="*/ 14 h 30"/>
                  <a:gd name="T4" fmla="*/ 13 w 25"/>
                  <a:gd name="T5" fmla="*/ 6 h 30"/>
                  <a:gd name="T6" fmla="*/ 18 w 25"/>
                  <a:gd name="T7" fmla="*/ 3 h 30"/>
                  <a:gd name="T8" fmla="*/ 21 w 25"/>
                  <a:gd name="T9" fmla="*/ 5 h 30"/>
                  <a:gd name="T10" fmla="*/ 14 w 25"/>
                  <a:gd name="T11" fmla="*/ 12 h 30"/>
                  <a:gd name="T12" fmla="*/ 14 w 25"/>
                  <a:gd name="T13" fmla="*/ 12 h 30"/>
                  <a:gd name="T14" fmla="*/ 18 w 25"/>
                  <a:gd name="T15" fmla="*/ 24 h 30"/>
                  <a:gd name="T16" fmla="*/ 18 w 25"/>
                  <a:gd name="T17" fmla="*/ 23 h 30"/>
                  <a:gd name="T18" fmla="*/ 17 w 25"/>
                  <a:gd name="T19" fmla="*/ 22 h 30"/>
                  <a:gd name="T20" fmla="*/ 16 w 25"/>
                  <a:gd name="T21" fmla="*/ 22 h 30"/>
                  <a:gd name="T22" fmla="*/ 9 w 25"/>
                  <a:gd name="T23" fmla="*/ 27 h 30"/>
                  <a:gd name="T24" fmla="*/ 5 w 25"/>
                  <a:gd name="T25" fmla="*/ 22 h 30"/>
                  <a:gd name="T26" fmla="*/ 6 w 25"/>
                  <a:gd name="T27" fmla="*/ 16 h 30"/>
                  <a:gd name="T28" fmla="*/ 14 w 25"/>
                  <a:gd name="T29" fmla="*/ 15 h 30"/>
                  <a:gd name="T30" fmla="*/ 25 w 25"/>
                  <a:gd name="T31" fmla="*/ 5 h 30"/>
                  <a:gd name="T32" fmla="*/ 20 w 25"/>
                  <a:gd name="T33" fmla="*/ 0 h 30"/>
                  <a:gd name="T34" fmla="*/ 0 w 25"/>
                  <a:gd name="T35" fmla="*/ 23 h 30"/>
                  <a:gd name="T36" fmla="*/ 6 w 25"/>
                  <a:gd name="T37" fmla="*/ 30 h 30"/>
                  <a:gd name="T38" fmla="*/ 18 w 25"/>
                  <a:gd name="T39" fmla="*/ 24 h 30"/>
                  <a:gd name="T40" fmla="*/ 18 w 25"/>
                  <a:gd name="T41" fmla="*/ 24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25" h="30">
                    <a:moveTo>
                      <a:pt x="14" y="12"/>
                    </a:moveTo>
                    <a:cubicBezTo>
                      <a:pt x="11" y="13"/>
                      <a:pt x="9" y="14"/>
                      <a:pt x="7" y="14"/>
                    </a:cubicBezTo>
                    <a:cubicBezTo>
                      <a:pt x="9" y="11"/>
                      <a:pt x="11" y="8"/>
                      <a:pt x="13" y="6"/>
                    </a:cubicBezTo>
                    <a:cubicBezTo>
                      <a:pt x="14" y="4"/>
                      <a:pt x="16" y="3"/>
                      <a:pt x="18" y="3"/>
                    </a:cubicBezTo>
                    <a:cubicBezTo>
                      <a:pt x="20" y="3"/>
                      <a:pt x="21" y="4"/>
                      <a:pt x="21" y="5"/>
                    </a:cubicBezTo>
                    <a:cubicBezTo>
                      <a:pt x="21" y="9"/>
                      <a:pt x="18" y="11"/>
                      <a:pt x="14" y="12"/>
                    </a:cubicBezTo>
                    <a:cubicBezTo>
                      <a:pt x="14" y="12"/>
                      <a:pt x="14" y="12"/>
                      <a:pt x="14" y="12"/>
                    </a:cubicBezTo>
                    <a:close/>
                    <a:moveTo>
                      <a:pt x="18" y="24"/>
                    </a:moveTo>
                    <a:cubicBezTo>
                      <a:pt x="18" y="23"/>
                      <a:pt x="18" y="23"/>
                      <a:pt x="18" y="23"/>
                    </a:cubicBezTo>
                    <a:cubicBezTo>
                      <a:pt x="18" y="22"/>
                      <a:pt x="18" y="22"/>
                      <a:pt x="17" y="22"/>
                    </a:cubicBezTo>
                    <a:cubicBezTo>
                      <a:pt x="17" y="22"/>
                      <a:pt x="17" y="22"/>
                      <a:pt x="16" y="22"/>
                    </a:cubicBezTo>
                    <a:cubicBezTo>
                      <a:pt x="15" y="24"/>
                      <a:pt x="12" y="27"/>
                      <a:pt x="9" y="27"/>
                    </a:cubicBezTo>
                    <a:cubicBezTo>
                      <a:pt x="6" y="27"/>
                      <a:pt x="5" y="25"/>
                      <a:pt x="5" y="22"/>
                    </a:cubicBezTo>
                    <a:cubicBezTo>
                      <a:pt x="5" y="20"/>
                      <a:pt x="6" y="18"/>
                      <a:pt x="6" y="16"/>
                    </a:cubicBezTo>
                    <a:cubicBezTo>
                      <a:pt x="8" y="16"/>
                      <a:pt x="12" y="15"/>
                      <a:pt x="14" y="15"/>
                    </a:cubicBezTo>
                    <a:cubicBezTo>
                      <a:pt x="21" y="12"/>
                      <a:pt x="25" y="9"/>
                      <a:pt x="25" y="5"/>
                    </a:cubicBezTo>
                    <a:cubicBezTo>
                      <a:pt x="25" y="2"/>
                      <a:pt x="23" y="0"/>
                      <a:pt x="20" y="0"/>
                    </a:cubicBezTo>
                    <a:cubicBezTo>
                      <a:pt x="11" y="0"/>
                      <a:pt x="0" y="12"/>
                      <a:pt x="0" y="23"/>
                    </a:cubicBezTo>
                    <a:cubicBezTo>
                      <a:pt x="0" y="27"/>
                      <a:pt x="2" y="30"/>
                      <a:pt x="6" y="30"/>
                    </a:cubicBezTo>
                    <a:cubicBezTo>
                      <a:pt x="11" y="30"/>
                      <a:pt x="15" y="27"/>
                      <a:pt x="18" y="24"/>
                    </a:cubicBezTo>
                    <a:cubicBezTo>
                      <a:pt x="18" y="24"/>
                      <a:pt x="18" y="24"/>
                      <a:pt x="18" y="2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6" name="Freeform 12">
                <a:extLst>
                  <a:ext uri="{FF2B5EF4-FFF2-40B4-BE49-F238E27FC236}">
                    <a16:creationId xmlns:a16="http://schemas.microsoft.com/office/drawing/2014/main" id="{6A022F43-1603-D016-176A-2B54DD4ECC78}"/>
                  </a:ext>
                </a:extLst>
              </p:cNvPr>
              <p:cNvSpPr>
                <a:spLocks noEditPoints="1"/>
              </p:cNvSpPr>
              <p:nvPr/>
            </p:nvSpPr>
            <p:spPr bwMode="auto">
              <a:xfrm>
                <a:off x="11085236" y="6354965"/>
                <a:ext cx="60301" cy="67395"/>
              </a:xfrm>
              <a:custGeom>
                <a:avLst/>
                <a:gdLst>
                  <a:gd name="T0" fmla="*/ 13 w 36"/>
                  <a:gd name="T1" fmla="*/ 38 h 40"/>
                  <a:gd name="T2" fmla="*/ 5 w 36"/>
                  <a:gd name="T3" fmla="*/ 33 h 40"/>
                  <a:gd name="T4" fmla="*/ 12 w 36"/>
                  <a:gd name="T5" fmla="*/ 27 h 40"/>
                  <a:gd name="T6" fmla="*/ 17 w 36"/>
                  <a:gd name="T7" fmla="*/ 30 h 40"/>
                  <a:gd name="T8" fmla="*/ 20 w 36"/>
                  <a:gd name="T9" fmla="*/ 33 h 40"/>
                  <a:gd name="T10" fmla="*/ 13 w 36"/>
                  <a:gd name="T11" fmla="*/ 38 h 40"/>
                  <a:gd name="T12" fmla="*/ 13 w 36"/>
                  <a:gd name="T13" fmla="*/ 38 h 40"/>
                  <a:gd name="T14" fmla="*/ 18 w 36"/>
                  <a:gd name="T15" fmla="*/ 16 h 40"/>
                  <a:gd name="T16" fmla="*/ 15 w 36"/>
                  <a:gd name="T17" fmla="*/ 13 h 40"/>
                  <a:gd name="T18" fmla="*/ 17 w 36"/>
                  <a:gd name="T19" fmla="*/ 7 h 40"/>
                  <a:gd name="T20" fmla="*/ 24 w 36"/>
                  <a:gd name="T21" fmla="*/ 2 h 40"/>
                  <a:gd name="T22" fmla="*/ 26 w 36"/>
                  <a:gd name="T23" fmla="*/ 5 h 40"/>
                  <a:gd name="T24" fmla="*/ 24 w 36"/>
                  <a:gd name="T25" fmla="*/ 11 h 40"/>
                  <a:gd name="T26" fmla="*/ 18 w 36"/>
                  <a:gd name="T27" fmla="*/ 16 h 40"/>
                  <a:gd name="T28" fmla="*/ 18 w 36"/>
                  <a:gd name="T29" fmla="*/ 16 h 40"/>
                  <a:gd name="T30" fmla="*/ 30 w 36"/>
                  <a:gd name="T31" fmla="*/ 7 h 40"/>
                  <a:gd name="T32" fmla="*/ 30 w 36"/>
                  <a:gd name="T33" fmla="*/ 4 h 40"/>
                  <a:gd name="T34" fmla="*/ 31 w 36"/>
                  <a:gd name="T35" fmla="*/ 3 h 40"/>
                  <a:gd name="T36" fmla="*/ 35 w 36"/>
                  <a:gd name="T37" fmla="*/ 3 h 40"/>
                  <a:gd name="T38" fmla="*/ 36 w 36"/>
                  <a:gd name="T39" fmla="*/ 2 h 40"/>
                  <a:gd name="T40" fmla="*/ 34 w 36"/>
                  <a:gd name="T41" fmla="*/ 0 h 40"/>
                  <a:gd name="T42" fmla="*/ 30 w 36"/>
                  <a:gd name="T43" fmla="*/ 1 h 40"/>
                  <a:gd name="T44" fmla="*/ 29 w 36"/>
                  <a:gd name="T45" fmla="*/ 2 h 40"/>
                  <a:gd name="T46" fmla="*/ 28 w 36"/>
                  <a:gd name="T47" fmla="*/ 1 h 40"/>
                  <a:gd name="T48" fmla="*/ 23 w 36"/>
                  <a:gd name="T49" fmla="*/ 0 h 40"/>
                  <a:gd name="T50" fmla="*/ 14 w 36"/>
                  <a:gd name="T51" fmla="*/ 5 h 40"/>
                  <a:gd name="T52" fmla="*/ 11 w 36"/>
                  <a:gd name="T53" fmla="*/ 12 h 40"/>
                  <a:gd name="T54" fmla="*/ 12 w 36"/>
                  <a:gd name="T55" fmla="*/ 16 h 40"/>
                  <a:gd name="T56" fmla="*/ 13 w 36"/>
                  <a:gd name="T57" fmla="*/ 16 h 40"/>
                  <a:gd name="T58" fmla="*/ 11 w 36"/>
                  <a:gd name="T59" fmla="*/ 17 h 40"/>
                  <a:gd name="T60" fmla="*/ 7 w 36"/>
                  <a:gd name="T61" fmla="*/ 21 h 40"/>
                  <a:gd name="T62" fmla="*/ 10 w 36"/>
                  <a:gd name="T63" fmla="*/ 26 h 40"/>
                  <a:gd name="T64" fmla="*/ 0 w 36"/>
                  <a:gd name="T65" fmla="*/ 33 h 40"/>
                  <a:gd name="T66" fmla="*/ 13 w 36"/>
                  <a:gd name="T67" fmla="*/ 40 h 40"/>
                  <a:gd name="T68" fmla="*/ 25 w 36"/>
                  <a:gd name="T69" fmla="*/ 32 h 40"/>
                  <a:gd name="T70" fmla="*/ 18 w 36"/>
                  <a:gd name="T71" fmla="*/ 25 h 40"/>
                  <a:gd name="T72" fmla="*/ 11 w 36"/>
                  <a:gd name="T73" fmla="*/ 20 h 40"/>
                  <a:gd name="T74" fmla="*/ 14 w 36"/>
                  <a:gd name="T75" fmla="*/ 18 h 40"/>
                  <a:gd name="T76" fmla="*/ 18 w 36"/>
                  <a:gd name="T77" fmla="*/ 19 h 40"/>
                  <a:gd name="T78" fmla="*/ 29 w 36"/>
                  <a:gd name="T79" fmla="*/ 12 h 40"/>
                  <a:gd name="T80" fmla="*/ 30 w 36"/>
                  <a:gd name="T81" fmla="*/ 7 h 40"/>
                  <a:gd name="T82" fmla="*/ 30 w 36"/>
                  <a:gd name="T83" fmla="*/ 7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36" h="40">
                    <a:moveTo>
                      <a:pt x="13" y="38"/>
                    </a:moveTo>
                    <a:cubicBezTo>
                      <a:pt x="8" y="38"/>
                      <a:pt x="5" y="35"/>
                      <a:pt x="5" y="33"/>
                    </a:cubicBezTo>
                    <a:cubicBezTo>
                      <a:pt x="5" y="30"/>
                      <a:pt x="8" y="28"/>
                      <a:pt x="12" y="27"/>
                    </a:cubicBezTo>
                    <a:cubicBezTo>
                      <a:pt x="13" y="28"/>
                      <a:pt x="15" y="29"/>
                      <a:pt x="17" y="30"/>
                    </a:cubicBezTo>
                    <a:cubicBezTo>
                      <a:pt x="19" y="31"/>
                      <a:pt x="20" y="32"/>
                      <a:pt x="20" y="33"/>
                    </a:cubicBezTo>
                    <a:cubicBezTo>
                      <a:pt x="20" y="36"/>
                      <a:pt x="17" y="38"/>
                      <a:pt x="13" y="38"/>
                    </a:cubicBezTo>
                    <a:cubicBezTo>
                      <a:pt x="13" y="38"/>
                      <a:pt x="13" y="38"/>
                      <a:pt x="13" y="38"/>
                    </a:cubicBezTo>
                    <a:close/>
                    <a:moveTo>
                      <a:pt x="18" y="16"/>
                    </a:moveTo>
                    <a:cubicBezTo>
                      <a:pt x="16" y="16"/>
                      <a:pt x="15" y="15"/>
                      <a:pt x="15" y="13"/>
                    </a:cubicBezTo>
                    <a:cubicBezTo>
                      <a:pt x="15" y="12"/>
                      <a:pt x="16" y="10"/>
                      <a:pt x="17" y="7"/>
                    </a:cubicBezTo>
                    <a:cubicBezTo>
                      <a:pt x="19" y="4"/>
                      <a:pt x="21" y="2"/>
                      <a:pt x="24" y="2"/>
                    </a:cubicBezTo>
                    <a:cubicBezTo>
                      <a:pt x="25" y="2"/>
                      <a:pt x="26" y="3"/>
                      <a:pt x="26" y="5"/>
                    </a:cubicBezTo>
                    <a:cubicBezTo>
                      <a:pt x="26" y="6"/>
                      <a:pt x="26" y="9"/>
                      <a:pt x="24" y="11"/>
                    </a:cubicBezTo>
                    <a:cubicBezTo>
                      <a:pt x="22" y="16"/>
                      <a:pt x="19" y="16"/>
                      <a:pt x="18" y="16"/>
                    </a:cubicBezTo>
                    <a:cubicBezTo>
                      <a:pt x="18" y="16"/>
                      <a:pt x="18" y="16"/>
                      <a:pt x="18" y="16"/>
                    </a:cubicBezTo>
                    <a:close/>
                    <a:moveTo>
                      <a:pt x="30" y="7"/>
                    </a:moveTo>
                    <a:cubicBezTo>
                      <a:pt x="30" y="5"/>
                      <a:pt x="30" y="4"/>
                      <a:pt x="30" y="4"/>
                    </a:cubicBezTo>
                    <a:cubicBezTo>
                      <a:pt x="30" y="3"/>
                      <a:pt x="30" y="3"/>
                      <a:pt x="31" y="3"/>
                    </a:cubicBezTo>
                    <a:cubicBezTo>
                      <a:pt x="33" y="3"/>
                      <a:pt x="34" y="3"/>
                      <a:pt x="35" y="3"/>
                    </a:cubicBezTo>
                    <a:cubicBezTo>
                      <a:pt x="36" y="3"/>
                      <a:pt x="36" y="3"/>
                      <a:pt x="36" y="2"/>
                    </a:cubicBezTo>
                    <a:cubicBezTo>
                      <a:pt x="36" y="0"/>
                      <a:pt x="36" y="0"/>
                      <a:pt x="34" y="0"/>
                    </a:cubicBezTo>
                    <a:cubicBezTo>
                      <a:pt x="33" y="0"/>
                      <a:pt x="32" y="0"/>
                      <a:pt x="30" y="1"/>
                    </a:cubicBezTo>
                    <a:cubicBezTo>
                      <a:pt x="30" y="1"/>
                      <a:pt x="29" y="2"/>
                      <a:pt x="29" y="2"/>
                    </a:cubicBezTo>
                    <a:cubicBezTo>
                      <a:pt x="29" y="2"/>
                      <a:pt x="28" y="2"/>
                      <a:pt x="28" y="1"/>
                    </a:cubicBezTo>
                    <a:cubicBezTo>
                      <a:pt x="27" y="1"/>
                      <a:pt x="26" y="0"/>
                      <a:pt x="23" y="0"/>
                    </a:cubicBezTo>
                    <a:cubicBezTo>
                      <a:pt x="20" y="0"/>
                      <a:pt x="16" y="2"/>
                      <a:pt x="14" y="5"/>
                    </a:cubicBezTo>
                    <a:cubicBezTo>
                      <a:pt x="12" y="8"/>
                      <a:pt x="11" y="10"/>
                      <a:pt x="11" y="12"/>
                    </a:cubicBezTo>
                    <a:cubicBezTo>
                      <a:pt x="11" y="13"/>
                      <a:pt x="12" y="15"/>
                      <a:pt x="12" y="16"/>
                    </a:cubicBezTo>
                    <a:cubicBezTo>
                      <a:pt x="13" y="16"/>
                      <a:pt x="13" y="16"/>
                      <a:pt x="13" y="16"/>
                    </a:cubicBezTo>
                    <a:cubicBezTo>
                      <a:pt x="13" y="17"/>
                      <a:pt x="12" y="17"/>
                      <a:pt x="11" y="17"/>
                    </a:cubicBezTo>
                    <a:cubicBezTo>
                      <a:pt x="9" y="17"/>
                      <a:pt x="7" y="19"/>
                      <a:pt x="7" y="21"/>
                    </a:cubicBezTo>
                    <a:cubicBezTo>
                      <a:pt x="7" y="23"/>
                      <a:pt x="8" y="24"/>
                      <a:pt x="10" y="26"/>
                    </a:cubicBezTo>
                    <a:cubicBezTo>
                      <a:pt x="6" y="27"/>
                      <a:pt x="0" y="29"/>
                      <a:pt x="0" y="33"/>
                    </a:cubicBezTo>
                    <a:cubicBezTo>
                      <a:pt x="0" y="37"/>
                      <a:pt x="5" y="40"/>
                      <a:pt x="13" y="40"/>
                    </a:cubicBezTo>
                    <a:cubicBezTo>
                      <a:pt x="20" y="40"/>
                      <a:pt x="25" y="37"/>
                      <a:pt x="25" y="32"/>
                    </a:cubicBezTo>
                    <a:cubicBezTo>
                      <a:pt x="25" y="30"/>
                      <a:pt x="22" y="27"/>
                      <a:pt x="18" y="25"/>
                    </a:cubicBezTo>
                    <a:cubicBezTo>
                      <a:pt x="14" y="23"/>
                      <a:pt x="11" y="22"/>
                      <a:pt x="11" y="20"/>
                    </a:cubicBezTo>
                    <a:cubicBezTo>
                      <a:pt x="11" y="19"/>
                      <a:pt x="12" y="18"/>
                      <a:pt x="14" y="18"/>
                    </a:cubicBezTo>
                    <a:cubicBezTo>
                      <a:pt x="15" y="18"/>
                      <a:pt x="17" y="19"/>
                      <a:pt x="18" y="19"/>
                    </a:cubicBezTo>
                    <a:cubicBezTo>
                      <a:pt x="21" y="19"/>
                      <a:pt x="26" y="18"/>
                      <a:pt x="29" y="12"/>
                    </a:cubicBezTo>
                    <a:cubicBezTo>
                      <a:pt x="29" y="10"/>
                      <a:pt x="30" y="8"/>
                      <a:pt x="30" y="7"/>
                    </a:cubicBezTo>
                    <a:cubicBezTo>
                      <a:pt x="30" y="7"/>
                      <a:pt x="30" y="7"/>
                      <a:pt x="30"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7" name="Freeform 13">
                <a:extLst>
                  <a:ext uri="{FF2B5EF4-FFF2-40B4-BE49-F238E27FC236}">
                    <a16:creationId xmlns:a16="http://schemas.microsoft.com/office/drawing/2014/main" id="{7C1AF0A2-7B02-0BDA-A2E0-3F7E6E5B4453}"/>
                  </a:ext>
                </a:extLst>
              </p:cNvPr>
              <p:cNvSpPr>
                <a:spLocks/>
              </p:cNvSpPr>
              <p:nvPr/>
            </p:nvSpPr>
            <p:spPr bwMode="auto">
              <a:xfrm>
                <a:off x="10749146" y="6526114"/>
                <a:ext cx="430089" cy="4434"/>
              </a:xfrm>
              <a:custGeom>
                <a:avLst/>
                <a:gdLst>
                  <a:gd name="T0" fmla="*/ 485 w 485"/>
                  <a:gd name="T1" fmla="*/ 0 h 5"/>
                  <a:gd name="T2" fmla="*/ 0 w 485"/>
                  <a:gd name="T3" fmla="*/ 0 h 5"/>
                  <a:gd name="T4" fmla="*/ 0 w 485"/>
                  <a:gd name="T5" fmla="*/ 5 h 5"/>
                  <a:gd name="T6" fmla="*/ 485 w 485"/>
                  <a:gd name="T7" fmla="*/ 5 h 5"/>
                  <a:gd name="T8" fmla="*/ 485 w 485"/>
                  <a:gd name="T9" fmla="*/ 0 h 5"/>
                  <a:gd name="T10" fmla="*/ 485 w 485"/>
                  <a:gd name="T11" fmla="*/ 0 h 5"/>
                </a:gdLst>
                <a:ahLst/>
                <a:cxnLst>
                  <a:cxn ang="0">
                    <a:pos x="T0" y="T1"/>
                  </a:cxn>
                  <a:cxn ang="0">
                    <a:pos x="T2" y="T3"/>
                  </a:cxn>
                  <a:cxn ang="0">
                    <a:pos x="T4" y="T5"/>
                  </a:cxn>
                  <a:cxn ang="0">
                    <a:pos x="T6" y="T7"/>
                  </a:cxn>
                  <a:cxn ang="0">
                    <a:pos x="T8" y="T9"/>
                  </a:cxn>
                  <a:cxn ang="0">
                    <a:pos x="T10" y="T11"/>
                  </a:cxn>
                </a:cxnLst>
                <a:rect l="0" t="0" r="r" b="b"/>
                <a:pathLst>
                  <a:path w="485" h="5">
                    <a:moveTo>
                      <a:pt x="485" y="0"/>
                    </a:moveTo>
                    <a:lnTo>
                      <a:pt x="0" y="0"/>
                    </a:lnTo>
                    <a:lnTo>
                      <a:pt x="0" y="5"/>
                    </a:lnTo>
                    <a:lnTo>
                      <a:pt x="485" y="5"/>
                    </a:lnTo>
                    <a:lnTo>
                      <a:pt x="485" y="0"/>
                    </a:lnTo>
                    <a:lnTo>
                      <a:pt x="48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8" name="Freeform 14">
                <a:extLst>
                  <a:ext uri="{FF2B5EF4-FFF2-40B4-BE49-F238E27FC236}">
                    <a16:creationId xmlns:a16="http://schemas.microsoft.com/office/drawing/2014/main" id="{48D62566-2DF0-8A89-61B0-DFB6E972F2D4}"/>
                  </a:ext>
                </a:extLst>
              </p:cNvPr>
              <p:cNvSpPr>
                <a:spLocks/>
              </p:cNvSpPr>
              <p:nvPr/>
            </p:nvSpPr>
            <p:spPr bwMode="auto">
              <a:xfrm>
                <a:off x="10749146" y="6545623"/>
                <a:ext cx="430089" cy="10641"/>
              </a:xfrm>
              <a:custGeom>
                <a:avLst/>
                <a:gdLst>
                  <a:gd name="T0" fmla="*/ 485 w 485"/>
                  <a:gd name="T1" fmla="*/ 0 h 12"/>
                  <a:gd name="T2" fmla="*/ 0 w 485"/>
                  <a:gd name="T3" fmla="*/ 0 h 12"/>
                  <a:gd name="T4" fmla="*/ 0 w 485"/>
                  <a:gd name="T5" fmla="*/ 12 h 12"/>
                  <a:gd name="T6" fmla="*/ 485 w 485"/>
                  <a:gd name="T7" fmla="*/ 12 h 12"/>
                  <a:gd name="T8" fmla="*/ 485 w 485"/>
                  <a:gd name="T9" fmla="*/ 0 h 12"/>
                  <a:gd name="T10" fmla="*/ 485 w 485"/>
                  <a:gd name="T11" fmla="*/ 0 h 12"/>
                </a:gdLst>
                <a:ahLst/>
                <a:cxnLst>
                  <a:cxn ang="0">
                    <a:pos x="T0" y="T1"/>
                  </a:cxn>
                  <a:cxn ang="0">
                    <a:pos x="T2" y="T3"/>
                  </a:cxn>
                  <a:cxn ang="0">
                    <a:pos x="T4" y="T5"/>
                  </a:cxn>
                  <a:cxn ang="0">
                    <a:pos x="T6" y="T7"/>
                  </a:cxn>
                  <a:cxn ang="0">
                    <a:pos x="T8" y="T9"/>
                  </a:cxn>
                  <a:cxn ang="0">
                    <a:pos x="T10" y="T11"/>
                  </a:cxn>
                </a:cxnLst>
                <a:rect l="0" t="0" r="r" b="b"/>
                <a:pathLst>
                  <a:path w="485" h="12">
                    <a:moveTo>
                      <a:pt x="485" y="0"/>
                    </a:moveTo>
                    <a:lnTo>
                      <a:pt x="0" y="0"/>
                    </a:lnTo>
                    <a:lnTo>
                      <a:pt x="0" y="12"/>
                    </a:lnTo>
                    <a:lnTo>
                      <a:pt x="485" y="12"/>
                    </a:lnTo>
                    <a:lnTo>
                      <a:pt x="485" y="0"/>
                    </a:lnTo>
                    <a:lnTo>
                      <a:pt x="485"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49" name="Freeform 15">
                <a:extLst>
                  <a:ext uri="{FF2B5EF4-FFF2-40B4-BE49-F238E27FC236}">
                    <a16:creationId xmlns:a16="http://schemas.microsoft.com/office/drawing/2014/main" id="{F575BD41-4BA5-9D15-7B10-DF5AB291EE2B}"/>
                  </a:ext>
                </a:extLst>
              </p:cNvPr>
              <p:cNvSpPr>
                <a:spLocks/>
              </p:cNvSpPr>
              <p:nvPr/>
            </p:nvSpPr>
            <p:spPr bwMode="auto">
              <a:xfrm>
                <a:off x="11027595" y="6247665"/>
                <a:ext cx="83357" cy="78924"/>
              </a:xfrm>
              <a:custGeom>
                <a:avLst/>
                <a:gdLst>
                  <a:gd name="T0" fmla="*/ 44 w 50"/>
                  <a:gd name="T1" fmla="*/ 32 h 47"/>
                  <a:gd name="T2" fmla="*/ 49 w 50"/>
                  <a:gd name="T3" fmla="*/ 27 h 47"/>
                  <a:gd name="T4" fmla="*/ 50 w 50"/>
                  <a:gd name="T5" fmla="*/ 26 h 47"/>
                  <a:gd name="T6" fmla="*/ 49 w 50"/>
                  <a:gd name="T7" fmla="*/ 25 h 47"/>
                  <a:gd name="T8" fmla="*/ 30 w 50"/>
                  <a:gd name="T9" fmla="*/ 25 h 47"/>
                  <a:gd name="T10" fmla="*/ 28 w 50"/>
                  <a:gd name="T11" fmla="*/ 26 h 47"/>
                  <a:gd name="T12" fmla="*/ 30 w 50"/>
                  <a:gd name="T13" fmla="*/ 27 h 47"/>
                  <a:gd name="T14" fmla="*/ 36 w 50"/>
                  <a:gd name="T15" fmla="*/ 32 h 47"/>
                  <a:gd name="T16" fmla="*/ 36 w 50"/>
                  <a:gd name="T17" fmla="*/ 38 h 47"/>
                  <a:gd name="T18" fmla="*/ 35 w 50"/>
                  <a:gd name="T19" fmla="*/ 41 h 47"/>
                  <a:gd name="T20" fmla="*/ 25 w 50"/>
                  <a:gd name="T21" fmla="*/ 44 h 47"/>
                  <a:gd name="T22" fmla="*/ 8 w 50"/>
                  <a:gd name="T23" fmla="*/ 24 h 47"/>
                  <a:gd name="T24" fmla="*/ 26 w 50"/>
                  <a:gd name="T25" fmla="*/ 3 h 47"/>
                  <a:gd name="T26" fmla="*/ 43 w 50"/>
                  <a:gd name="T27" fmla="*/ 13 h 47"/>
                  <a:gd name="T28" fmla="*/ 44 w 50"/>
                  <a:gd name="T29" fmla="*/ 14 h 47"/>
                  <a:gd name="T30" fmla="*/ 45 w 50"/>
                  <a:gd name="T31" fmla="*/ 13 h 47"/>
                  <a:gd name="T32" fmla="*/ 45 w 50"/>
                  <a:gd name="T33" fmla="*/ 3 h 47"/>
                  <a:gd name="T34" fmla="*/ 44 w 50"/>
                  <a:gd name="T35" fmla="*/ 2 h 47"/>
                  <a:gd name="T36" fmla="*/ 43 w 50"/>
                  <a:gd name="T37" fmla="*/ 3 h 47"/>
                  <a:gd name="T38" fmla="*/ 42 w 50"/>
                  <a:gd name="T39" fmla="*/ 5 h 47"/>
                  <a:gd name="T40" fmla="*/ 40 w 50"/>
                  <a:gd name="T41" fmla="*/ 4 h 47"/>
                  <a:gd name="T42" fmla="*/ 26 w 50"/>
                  <a:gd name="T43" fmla="*/ 0 h 47"/>
                  <a:gd name="T44" fmla="*/ 0 w 50"/>
                  <a:gd name="T45" fmla="*/ 24 h 47"/>
                  <a:gd name="T46" fmla="*/ 25 w 50"/>
                  <a:gd name="T47" fmla="*/ 47 h 47"/>
                  <a:gd name="T48" fmla="*/ 44 w 50"/>
                  <a:gd name="T49" fmla="*/ 40 h 47"/>
                  <a:gd name="T50" fmla="*/ 44 w 50"/>
                  <a:gd name="T51" fmla="*/ 3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50" h="47">
                    <a:moveTo>
                      <a:pt x="44" y="32"/>
                    </a:moveTo>
                    <a:cubicBezTo>
                      <a:pt x="44" y="28"/>
                      <a:pt x="46" y="27"/>
                      <a:pt x="49" y="27"/>
                    </a:cubicBezTo>
                    <a:cubicBezTo>
                      <a:pt x="49" y="27"/>
                      <a:pt x="50" y="27"/>
                      <a:pt x="50" y="26"/>
                    </a:cubicBezTo>
                    <a:cubicBezTo>
                      <a:pt x="50" y="26"/>
                      <a:pt x="49" y="25"/>
                      <a:pt x="49" y="25"/>
                    </a:cubicBezTo>
                    <a:cubicBezTo>
                      <a:pt x="30" y="25"/>
                      <a:pt x="30" y="25"/>
                      <a:pt x="30" y="25"/>
                    </a:cubicBezTo>
                    <a:cubicBezTo>
                      <a:pt x="29" y="25"/>
                      <a:pt x="28" y="26"/>
                      <a:pt x="28" y="26"/>
                    </a:cubicBezTo>
                    <a:cubicBezTo>
                      <a:pt x="28" y="27"/>
                      <a:pt x="29" y="27"/>
                      <a:pt x="30" y="27"/>
                    </a:cubicBezTo>
                    <a:cubicBezTo>
                      <a:pt x="33" y="28"/>
                      <a:pt x="36" y="28"/>
                      <a:pt x="36" y="32"/>
                    </a:cubicBezTo>
                    <a:cubicBezTo>
                      <a:pt x="36" y="38"/>
                      <a:pt x="36" y="38"/>
                      <a:pt x="36" y="38"/>
                    </a:cubicBezTo>
                    <a:cubicBezTo>
                      <a:pt x="36" y="39"/>
                      <a:pt x="36" y="40"/>
                      <a:pt x="35" y="41"/>
                    </a:cubicBezTo>
                    <a:cubicBezTo>
                      <a:pt x="31" y="44"/>
                      <a:pt x="28" y="44"/>
                      <a:pt x="25" y="44"/>
                    </a:cubicBezTo>
                    <a:cubicBezTo>
                      <a:pt x="13" y="44"/>
                      <a:pt x="8" y="34"/>
                      <a:pt x="8" y="24"/>
                    </a:cubicBezTo>
                    <a:cubicBezTo>
                      <a:pt x="8" y="10"/>
                      <a:pt x="16" y="3"/>
                      <a:pt x="26" y="3"/>
                    </a:cubicBezTo>
                    <a:cubicBezTo>
                      <a:pt x="34" y="3"/>
                      <a:pt x="40" y="7"/>
                      <a:pt x="43" y="13"/>
                    </a:cubicBezTo>
                    <a:cubicBezTo>
                      <a:pt x="44" y="14"/>
                      <a:pt x="44" y="14"/>
                      <a:pt x="44" y="14"/>
                    </a:cubicBezTo>
                    <a:cubicBezTo>
                      <a:pt x="45" y="14"/>
                      <a:pt x="45" y="14"/>
                      <a:pt x="45" y="13"/>
                    </a:cubicBezTo>
                    <a:cubicBezTo>
                      <a:pt x="45" y="3"/>
                      <a:pt x="45" y="3"/>
                      <a:pt x="45" y="3"/>
                    </a:cubicBezTo>
                    <a:cubicBezTo>
                      <a:pt x="45" y="3"/>
                      <a:pt x="45" y="2"/>
                      <a:pt x="44" y="2"/>
                    </a:cubicBezTo>
                    <a:cubicBezTo>
                      <a:pt x="44" y="2"/>
                      <a:pt x="44" y="3"/>
                      <a:pt x="43" y="3"/>
                    </a:cubicBezTo>
                    <a:cubicBezTo>
                      <a:pt x="43" y="4"/>
                      <a:pt x="43" y="5"/>
                      <a:pt x="42" y="5"/>
                    </a:cubicBezTo>
                    <a:cubicBezTo>
                      <a:pt x="41" y="5"/>
                      <a:pt x="40" y="5"/>
                      <a:pt x="40" y="4"/>
                    </a:cubicBezTo>
                    <a:cubicBezTo>
                      <a:pt x="36" y="2"/>
                      <a:pt x="33" y="0"/>
                      <a:pt x="26" y="0"/>
                    </a:cubicBezTo>
                    <a:cubicBezTo>
                      <a:pt x="14" y="0"/>
                      <a:pt x="0" y="7"/>
                      <a:pt x="0" y="24"/>
                    </a:cubicBezTo>
                    <a:cubicBezTo>
                      <a:pt x="0" y="41"/>
                      <a:pt x="13" y="47"/>
                      <a:pt x="25" y="47"/>
                    </a:cubicBezTo>
                    <a:cubicBezTo>
                      <a:pt x="35" y="47"/>
                      <a:pt x="42" y="42"/>
                      <a:pt x="44" y="40"/>
                    </a:cubicBezTo>
                    <a:cubicBezTo>
                      <a:pt x="44" y="32"/>
                      <a:pt x="44" y="32"/>
                      <a:pt x="44" y="3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0" name="Freeform 16">
                <a:extLst>
                  <a:ext uri="{FF2B5EF4-FFF2-40B4-BE49-F238E27FC236}">
                    <a16:creationId xmlns:a16="http://schemas.microsoft.com/office/drawing/2014/main" id="{B450E89D-CCD0-A901-FAC3-5DCE12F4387D}"/>
                  </a:ext>
                </a:extLst>
              </p:cNvPr>
              <p:cNvSpPr>
                <a:spLocks/>
              </p:cNvSpPr>
              <p:nvPr/>
            </p:nvSpPr>
            <p:spPr bwMode="auto">
              <a:xfrm>
                <a:off x="11113613" y="6247665"/>
                <a:ext cx="13302" cy="22170"/>
              </a:xfrm>
              <a:custGeom>
                <a:avLst/>
                <a:gdLst>
                  <a:gd name="T0" fmla="*/ 3 w 8"/>
                  <a:gd name="T1" fmla="*/ 7 h 13"/>
                  <a:gd name="T2" fmla="*/ 5 w 8"/>
                  <a:gd name="T3" fmla="*/ 6 h 13"/>
                  <a:gd name="T4" fmla="*/ 5 w 8"/>
                  <a:gd name="T5" fmla="*/ 7 h 13"/>
                  <a:gd name="T6" fmla="*/ 1 w 8"/>
                  <a:gd name="T7" fmla="*/ 12 h 13"/>
                  <a:gd name="T8" fmla="*/ 1 w 8"/>
                  <a:gd name="T9" fmla="*/ 13 h 13"/>
                  <a:gd name="T10" fmla="*/ 2 w 8"/>
                  <a:gd name="T11" fmla="*/ 13 h 13"/>
                  <a:gd name="T12" fmla="*/ 8 w 8"/>
                  <a:gd name="T13" fmla="*/ 5 h 13"/>
                  <a:gd name="T14" fmla="*/ 4 w 8"/>
                  <a:gd name="T15" fmla="*/ 0 h 13"/>
                  <a:gd name="T16" fmla="*/ 0 w 8"/>
                  <a:gd name="T17" fmla="*/ 4 h 13"/>
                  <a:gd name="T18" fmla="*/ 3 w 8"/>
                  <a:gd name="T19" fmla="*/ 7 h 13"/>
                  <a:gd name="T20" fmla="*/ 3 w 8"/>
                  <a:gd name="T21" fmla="*/ 7 h 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13">
                    <a:moveTo>
                      <a:pt x="3" y="7"/>
                    </a:moveTo>
                    <a:cubicBezTo>
                      <a:pt x="4" y="7"/>
                      <a:pt x="5" y="7"/>
                      <a:pt x="5" y="6"/>
                    </a:cubicBezTo>
                    <a:cubicBezTo>
                      <a:pt x="5" y="6"/>
                      <a:pt x="5" y="7"/>
                      <a:pt x="5" y="7"/>
                    </a:cubicBezTo>
                    <a:cubicBezTo>
                      <a:pt x="5" y="9"/>
                      <a:pt x="4" y="11"/>
                      <a:pt x="1" y="12"/>
                    </a:cubicBezTo>
                    <a:cubicBezTo>
                      <a:pt x="1" y="12"/>
                      <a:pt x="1" y="12"/>
                      <a:pt x="1" y="13"/>
                    </a:cubicBezTo>
                    <a:cubicBezTo>
                      <a:pt x="1" y="13"/>
                      <a:pt x="1" y="13"/>
                      <a:pt x="2" y="13"/>
                    </a:cubicBezTo>
                    <a:cubicBezTo>
                      <a:pt x="6" y="13"/>
                      <a:pt x="8" y="9"/>
                      <a:pt x="8" y="5"/>
                    </a:cubicBezTo>
                    <a:cubicBezTo>
                      <a:pt x="8" y="2"/>
                      <a:pt x="6" y="0"/>
                      <a:pt x="4" y="0"/>
                    </a:cubicBezTo>
                    <a:cubicBezTo>
                      <a:pt x="2" y="0"/>
                      <a:pt x="0" y="1"/>
                      <a:pt x="0" y="4"/>
                    </a:cubicBezTo>
                    <a:cubicBezTo>
                      <a:pt x="0" y="6"/>
                      <a:pt x="1" y="7"/>
                      <a:pt x="3" y="7"/>
                    </a:cubicBezTo>
                    <a:cubicBezTo>
                      <a:pt x="3" y="7"/>
                      <a:pt x="3" y="7"/>
                      <a:pt x="3"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1" name="Freeform 17">
                <a:extLst>
                  <a:ext uri="{FF2B5EF4-FFF2-40B4-BE49-F238E27FC236}">
                    <a16:creationId xmlns:a16="http://schemas.microsoft.com/office/drawing/2014/main" id="{7DB348EA-016B-46AB-31E5-60B57B20A1E7}"/>
                  </a:ext>
                </a:extLst>
              </p:cNvPr>
              <p:cNvSpPr>
                <a:spLocks/>
              </p:cNvSpPr>
              <p:nvPr/>
            </p:nvSpPr>
            <p:spPr bwMode="auto">
              <a:xfrm>
                <a:off x="11132235" y="6247665"/>
                <a:ext cx="53207" cy="78924"/>
              </a:xfrm>
              <a:custGeom>
                <a:avLst/>
                <a:gdLst>
                  <a:gd name="T0" fmla="*/ 27 w 32"/>
                  <a:gd name="T1" fmla="*/ 12 h 47"/>
                  <a:gd name="T2" fmla="*/ 28 w 32"/>
                  <a:gd name="T3" fmla="*/ 11 h 47"/>
                  <a:gd name="T4" fmla="*/ 27 w 32"/>
                  <a:gd name="T5" fmla="*/ 1 h 47"/>
                  <a:gd name="T6" fmla="*/ 26 w 32"/>
                  <a:gd name="T7" fmla="*/ 0 h 47"/>
                  <a:gd name="T8" fmla="*/ 25 w 32"/>
                  <a:gd name="T9" fmla="*/ 1 h 47"/>
                  <a:gd name="T10" fmla="*/ 23 w 32"/>
                  <a:gd name="T11" fmla="*/ 2 h 47"/>
                  <a:gd name="T12" fmla="*/ 15 w 32"/>
                  <a:gd name="T13" fmla="*/ 0 h 47"/>
                  <a:gd name="T14" fmla="*/ 2 w 32"/>
                  <a:gd name="T15" fmla="*/ 11 h 47"/>
                  <a:gd name="T16" fmla="*/ 14 w 32"/>
                  <a:gd name="T17" fmla="*/ 25 h 47"/>
                  <a:gd name="T18" fmla="*/ 25 w 32"/>
                  <a:gd name="T19" fmla="*/ 35 h 47"/>
                  <a:gd name="T20" fmla="*/ 15 w 32"/>
                  <a:gd name="T21" fmla="*/ 44 h 47"/>
                  <a:gd name="T22" fmla="*/ 2 w 32"/>
                  <a:gd name="T23" fmla="*/ 34 h 47"/>
                  <a:gd name="T24" fmla="*/ 1 w 32"/>
                  <a:gd name="T25" fmla="*/ 33 h 47"/>
                  <a:gd name="T26" fmla="*/ 0 w 32"/>
                  <a:gd name="T27" fmla="*/ 34 h 47"/>
                  <a:gd name="T28" fmla="*/ 0 w 32"/>
                  <a:gd name="T29" fmla="*/ 45 h 47"/>
                  <a:gd name="T30" fmla="*/ 1 w 32"/>
                  <a:gd name="T31" fmla="*/ 46 h 47"/>
                  <a:gd name="T32" fmla="*/ 2 w 32"/>
                  <a:gd name="T33" fmla="*/ 45 h 47"/>
                  <a:gd name="T34" fmla="*/ 4 w 32"/>
                  <a:gd name="T35" fmla="*/ 44 h 47"/>
                  <a:gd name="T36" fmla="*/ 16 w 32"/>
                  <a:gd name="T37" fmla="*/ 47 h 47"/>
                  <a:gd name="T38" fmla="*/ 32 w 32"/>
                  <a:gd name="T39" fmla="*/ 33 h 47"/>
                  <a:gd name="T40" fmla="*/ 18 w 32"/>
                  <a:gd name="T41" fmla="*/ 19 h 47"/>
                  <a:gd name="T42" fmla="*/ 8 w 32"/>
                  <a:gd name="T43" fmla="*/ 10 h 47"/>
                  <a:gd name="T44" fmla="*/ 16 w 32"/>
                  <a:gd name="T45" fmla="*/ 3 h 47"/>
                  <a:gd name="T46" fmla="*/ 26 w 32"/>
                  <a:gd name="T47" fmla="*/ 11 h 47"/>
                  <a:gd name="T48" fmla="*/ 27 w 32"/>
                  <a:gd name="T49" fmla="*/ 12 h 47"/>
                  <a:gd name="T50" fmla="*/ 27 w 32"/>
                  <a:gd name="T51" fmla="*/ 12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32" h="47">
                    <a:moveTo>
                      <a:pt x="27" y="12"/>
                    </a:moveTo>
                    <a:cubicBezTo>
                      <a:pt x="28" y="12"/>
                      <a:pt x="28" y="11"/>
                      <a:pt x="28" y="11"/>
                    </a:cubicBezTo>
                    <a:cubicBezTo>
                      <a:pt x="27" y="1"/>
                      <a:pt x="27" y="1"/>
                      <a:pt x="27" y="1"/>
                    </a:cubicBezTo>
                    <a:cubicBezTo>
                      <a:pt x="26" y="0"/>
                      <a:pt x="26" y="0"/>
                      <a:pt x="26" y="0"/>
                    </a:cubicBezTo>
                    <a:cubicBezTo>
                      <a:pt x="25" y="0"/>
                      <a:pt x="25" y="0"/>
                      <a:pt x="25" y="1"/>
                    </a:cubicBezTo>
                    <a:cubicBezTo>
                      <a:pt x="25" y="1"/>
                      <a:pt x="24" y="2"/>
                      <a:pt x="23" y="2"/>
                    </a:cubicBezTo>
                    <a:cubicBezTo>
                      <a:pt x="22" y="2"/>
                      <a:pt x="20" y="0"/>
                      <a:pt x="15" y="0"/>
                    </a:cubicBezTo>
                    <a:cubicBezTo>
                      <a:pt x="9" y="0"/>
                      <a:pt x="2" y="3"/>
                      <a:pt x="2" y="11"/>
                    </a:cubicBezTo>
                    <a:cubicBezTo>
                      <a:pt x="2" y="20"/>
                      <a:pt x="8" y="23"/>
                      <a:pt x="14" y="25"/>
                    </a:cubicBezTo>
                    <a:cubicBezTo>
                      <a:pt x="21" y="27"/>
                      <a:pt x="25" y="29"/>
                      <a:pt x="25" y="35"/>
                    </a:cubicBezTo>
                    <a:cubicBezTo>
                      <a:pt x="25" y="41"/>
                      <a:pt x="20" y="44"/>
                      <a:pt x="15" y="44"/>
                    </a:cubicBezTo>
                    <a:cubicBezTo>
                      <a:pt x="10" y="44"/>
                      <a:pt x="4" y="41"/>
                      <a:pt x="2" y="34"/>
                    </a:cubicBezTo>
                    <a:cubicBezTo>
                      <a:pt x="2" y="33"/>
                      <a:pt x="2" y="33"/>
                      <a:pt x="1" y="33"/>
                    </a:cubicBezTo>
                    <a:cubicBezTo>
                      <a:pt x="0" y="33"/>
                      <a:pt x="0" y="33"/>
                      <a:pt x="0" y="34"/>
                    </a:cubicBezTo>
                    <a:cubicBezTo>
                      <a:pt x="0" y="45"/>
                      <a:pt x="0" y="45"/>
                      <a:pt x="0" y="45"/>
                    </a:cubicBezTo>
                    <a:cubicBezTo>
                      <a:pt x="0" y="45"/>
                      <a:pt x="0" y="46"/>
                      <a:pt x="1" y="46"/>
                    </a:cubicBezTo>
                    <a:cubicBezTo>
                      <a:pt x="1" y="46"/>
                      <a:pt x="2" y="46"/>
                      <a:pt x="2" y="45"/>
                    </a:cubicBezTo>
                    <a:cubicBezTo>
                      <a:pt x="2" y="45"/>
                      <a:pt x="3" y="44"/>
                      <a:pt x="4" y="44"/>
                    </a:cubicBezTo>
                    <a:cubicBezTo>
                      <a:pt x="6" y="44"/>
                      <a:pt x="9" y="47"/>
                      <a:pt x="16" y="47"/>
                    </a:cubicBezTo>
                    <a:cubicBezTo>
                      <a:pt x="22" y="47"/>
                      <a:pt x="32" y="44"/>
                      <a:pt x="32" y="33"/>
                    </a:cubicBezTo>
                    <a:cubicBezTo>
                      <a:pt x="32" y="28"/>
                      <a:pt x="30" y="22"/>
                      <a:pt x="18" y="19"/>
                    </a:cubicBezTo>
                    <a:cubicBezTo>
                      <a:pt x="10" y="17"/>
                      <a:pt x="8" y="14"/>
                      <a:pt x="8" y="10"/>
                    </a:cubicBezTo>
                    <a:cubicBezTo>
                      <a:pt x="8" y="6"/>
                      <a:pt x="10" y="3"/>
                      <a:pt x="16" y="3"/>
                    </a:cubicBezTo>
                    <a:cubicBezTo>
                      <a:pt x="19" y="3"/>
                      <a:pt x="23" y="5"/>
                      <a:pt x="26" y="11"/>
                    </a:cubicBezTo>
                    <a:cubicBezTo>
                      <a:pt x="27" y="11"/>
                      <a:pt x="27" y="12"/>
                      <a:pt x="27" y="12"/>
                    </a:cubicBezTo>
                    <a:cubicBezTo>
                      <a:pt x="27" y="12"/>
                      <a:pt x="27" y="12"/>
                      <a:pt x="27" y="12"/>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2" name="Freeform 18">
                <a:extLst>
                  <a:ext uri="{FF2B5EF4-FFF2-40B4-BE49-F238E27FC236}">
                    <a16:creationId xmlns:a16="http://schemas.microsoft.com/office/drawing/2014/main" id="{03D9CBEF-C062-DD27-8AEC-819102E4A901}"/>
                  </a:ext>
                </a:extLst>
              </p:cNvPr>
              <p:cNvSpPr>
                <a:spLocks/>
              </p:cNvSpPr>
              <p:nvPr/>
            </p:nvSpPr>
            <p:spPr bwMode="auto">
              <a:xfrm>
                <a:off x="10892804" y="6249439"/>
                <a:ext cx="31038" cy="77150"/>
              </a:xfrm>
              <a:custGeom>
                <a:avLst/>
                <a:gdLst>
                  <a:gd name="T0" fmla="*/ 13 w 19"/>
                  <a:gd name="T1" fmla="*/ 7 h 46"/>
                  <a:gd name="T2" fmla="*/ 18 w 19"/>
                  <a:gd name="T3" fmla="*/ 1 h 46"/>
                  <a:gd name="T4" fmla="*/ 19 w 19"/>
                  <a:gd name="T5" fmla="*/ 0 h 46"/>
                  <a:gd name="T6" fmla="*/ 18 w 19"/>
                  <a:gd name="T7" fmla="*/ 0 h 46"/>
                  <a:gd name="T8" fmla="*/ 1 w 19"/>
                  <a:gd name="T9" fmla="*/ 0 h 46"/>
                  <a:gd name="T10" fmla="*/ 0 w 19"/>
                  <a:gd name="T11" fmla="*/ 0 h 46"/>
                  <a:gd name="T12" fmla="*/ 1 w 19"/>
                  <a:gd name="T13" fmla="*/ 1 h 46"/>
                  <a:gd name="T14" fmla="*/ 6 w 19"/>
                  <a:gd name="T15" fmla="*/ 7 h 46"/>
                  <a:gd name="T16" fmla="*/ 6 w 19"/>
                  <a:gd name="T17" fmla="*/ 38 h 46"/>
                  <a:gd name="T18" fmla="*/ 1 w 19"/>
                  <a:gd name="T19" fmla="*/ 44 h 46"/>
                  <a:gd name="T20" fmla="*/ 0 w 19"/>
                  <a:gd name="T21" fmla="*/ 45 h 46"/>
                  <a:gd name="T22" fmla="*/ 1 w 19"/>
                  <a:gd name="T23" fmla="*/ 46 h 46"/>
                  <a:gd name="T24" fmla="*/ 18 w 19"/>
                  <a:gd name="T25" fmla="*/ 46 h 46"/>
                  <a:gd name="T26" fmla="*/ 19 w 19"/>
                  <a:gd name="T27" fmla="*/ 45 h 46"/>
                  <a:gd name="T28" fmla="*/ 18 w 19"/>
                  <a:gd name="T29" fmla="*/ 44 h 46"/>
                  <a:gd name="T30" fmla="*/ 13 w 19"/>
                  <a:gd name="T31" fmla="*/ 38 h 46"/>
                  <a:gd name="T32" fmla="*/ 13 w 19"/>
                  <a:gd name="T33" fmla="*/ 7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9" h="46">
                    <a:moveTo>
                      <a:pt x="13" y="7"/>
                    </a:moveTo>
                    <a:cubicBezTo>
                      <a:pt x="13" y="4"/>
                      <a:pt x="14" y="2"/>
                      <a:pt x="18" y="1"/>
                    </a:cubicBezTo>
                    <a:cubicBezTo>
                      <a:pt x="18" y="1"/>
                      <a:pt x="19" y="1"/>
                      <a:pt x="19" y="0"/>
                    </a:cubicBezTo>
                    <a:cubicBezTo>
                      <a:pt x="19" y="0"/>
                      <a:pt x="18" y="0"/>
                      <a:pt x="18" y="0"/>
                    </a:cubicBezTo>
                    <a:cubicBezTo>
                      <a:pt x="1" y="0"/>
                      <a:pt x="1" y="0"/>
                      <a:pt x="1" y="0"/>
                    </a:cubicBezTo>
                    <a:cubicBezTo>
                      <a:pt x="0" y="0"/>
                      <a:pt x="0" y="0"/>
                      <a:pt x="0" y="0"/>
                    </a:cubicBezTo>
                    <a:cubicBezTo>
                      <a:pt x="0" y="1"/>
                      <a:pt x="0" y="1"/>
                      <a:pt x="1" y="1"/>
                    </a:cubicBezTo>
                    <a:cubicBezTo>
                      <a:pt x="5" y="2"/>
                      <a:pt x="6" y="4"/>
                      <a:pt x="6" y="7"/>
                    </a:cubicBezTo>
                    <a:cubicBezTo>
                      <a:pt x="6" y="38"/>
                      <a:pt x="6" y="38"/>
                      <a:pt x="6" y="38"/>
                    </a:cubicBezTo>
                    <a:cubicBezTo>
                      <a:pt x="6" y="42"/>
                      <a:pt x="5" y="43"/>
                      <a:pt x="1" y="44"/>
                    </a:cubicBezTo>
                    <a:cubicBezTo>
                      <a:pt x="0" y="44"/>
                      <a:pt x="0" y="44"/>
                      <a:pt x="0" y="45"/>
                    </a:cubicBezTo>
                    <a:cubicBezTo>
                      <a:pt x="0" y="45"/>
                      <a:pt x="0" y="46"/>
                      <a:pt x="1" y="46"/>
                    </a:cubicBezTo>
                    <a:cubicBezTo>
                      <a:pt x="18" y="46"/>
                      <a:pt x="18" y="46"/>
                      <a:pt x="18" y="46"/>
                    </a:cubicBezTo>
                    <a:cubicBezTo>
                      <a:pt x="18" y="46"/>
                      <a:pt x="19" y="45"/>
                      <a:pt x="19" y="45"/>
                    </a:cubicBezTo>
                    <a:cubicBezTo>
                      <a:pt x="19" y="44"/>
                      <a:pt x="18" y="44"/>
                      <a:pt x="18" y="44"/>
                    </a:cubicBezTo>
                    <a:cubicBezTo>
                      <a:pt x="14" y="43"/>
                      <a:pt x="13" y="42"/>
                      <a:pt x="13" y="38"/>
                    </a:cubicBezTo>
                    <a:cubicBezTo>
                      <a:pt x="13" y="7"/>
                      <a:pt x="13" y="7"/>
                      <a:pt x="13" y="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3" name="Freeform 19">
                <a:extLst>
                  <a:ext uri="{FF2B5EF4-FFF2-40B4-BE49-F238E27FC236}">
                    <a16:creationId xmlns:a16="http://schemas.microsoft.com/office/drawing/2014/main" id="{54606045-8C73-5B24-46DC-3689FFF5EDB3}"/>
                  </a:ext>
                </a:extLst>
              </p:cNvPr>
              <p:cNvSpPr>
                <a:spLocks/>
              </p:cNvSpPr>
              <p:nvPr/>
            </p:nvSpPr>
            <p:spPr bwMode="auto">
              <a:xfrm>
                <a:off x="10934483" y="6249439"/>
                <a:ext cx="86018" cy="77150"/>
              </a:xfrm>
              <a:custGeom>
                <a:avLst/>
                <a:gdLst>
                  <a:gd name="T0" fmla="*/ 46 w 52"/>
                  <a:gd name="T1" fmla="*/ 8 h 46"/>
                  <a:gd name="T2" fmla="*/ 51 w 52"/>
                  <a:gd name="T3" fmla="*/ 1 h 46"/>
                  <a:gd name="T4" fmla="*/ 52 w 52"/>
                  <a:gd name="T5" fmla="*/ 0 h 46"/>
                  <a:gd name="T6" fmla="*/ 51 w 52"/>
                  <a:gd name="T7" fmla="*/ 0 h 46"/>
                  <a:gd name="T8" fmla="*/ 37 w 52"/>
                  <a:gd name="T9" fmla="*/ 0 h 46"/>
                  <a:gd name="T10" fmla="*/ 36 w 52"/>
                  <a:gd name="T11" fmla="*/ 0 h 46"/>
                  <a:gd name="T12" fmla="*/ 37 w 52"/>
                  <a:gd name="T13" fmla="*/ 1 h 46"/>
                  <a:gd name="T14" fmla="*/ 42 w 52"/>
                  <a:gd name="T15" fmla="*/ 8 h 46"/>
                  <a:gd name="T16" fmla="*/ 43 w 52"/>
                  <a:gd name="T17" fmla="*/ 33 h 46"/>
                  <a:gd name="T18" fmla="*/ 13 w 52"/>
                  <a:gd name="T19" fmla="*/ 0 h 46"/>
                  <a:gd name="T20" fmla="*/ 1 w 52"/>
                  <a:gd name="T21" fmla="*/ 0 h 46"/>
                  <a:gd name="T22" fmla="*/ 0 w 52"/>
                  <a:gd name="T23" fmla="*/ 0 h 46"/>
                  <a:gd name="T24" fmla="*/ 1 w 52"/>
                  <a:gd name="T25" fmla="*/ 1 h 46"/>
                  <a:gd name="T26" fmla="*/ 6 w 52"/>
                  <a:gd name="T27" fmla="*/ 6 h 46"/>
                  <a:gd name="T28" fmla="*/ 6 w 52"/>
                  <a:gd name="T29" fmla="*/ 37 h 46"/>
                  <a:gd name="T30" fmla="*/ 1 w 52"/>
                  <a:gd name="T31" fmla="*/ 44 h 46"/>
                  <a:gd name="T32" fmla="*/ 0 w 52"/>
                  <a:gd name="T33" fmla="*/ 45 h 46"/>
                  <a:gd name="T34" fmla="*/ 1 w 52"/>
                  <a:gd name="T35" fmla="*/ 46 h 46"/>
                  <a:gd name="T36" fmla="*/ 15 w 52"/>
                  <a:gd name="T37" fmla="*/ 46 h 46"/>
                  <a:gd name="T38" fmla="*/ 16 w 52"/>
                  <a:gd name="T39" fmla="*/ 45 h 46"/>
                  <a:gd name="T40" fmla="*/ 15 w 52"/>
                  <a:gd name="T41" fmla="*/ 44 h 46"/>
                  <a:gd name="T42" fmla="*/ 10 w 52"/>
                  <a:gd name="T43" fmla="*/ 37 h 46"/>
                  <a:gd name="T44" fmla="*/ 9 w 52"/>
                  <a:gd name="T45" fmla="*/ 7 h 46"/>
                  <a:gd name="T46" fmla="*/ 44 w 52"/>
                  <a:gd name="T47" fmla="*/ 46 h 46"/>
                  <a:gd name="T48" fmla="*/ 46 w 52"/>
                  <a:gd name="T49" fmla="*/ 46 h 46"/>
                  <a:gd name="T50" fmla="*/ 46 w 52"/>
                  <a:gd name="T51" fmla="*/ 8 h 46"/>
                  <a:gd name="T52" fmla="*/ 46 w 52"/>
                  <a:gd name="T53" fmla="*/ 8 h 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2" h="46">
                    <a:moveTo>
                      <a:pt x="46" y="8"/>
                    </a:moveTo>
                    <a:cubicBezTo>
                      <a:pt x="46" y="3"/>
                      <a:pt x="47" y="2"/>
                      <a:pt x="51" y="1"/>
                    </a:cubicBezTo>
                    <a:cubicBezTo>
                      <a:pt x="51" y="1"/>
                      <a:pt x="52" y="1"/>
                      <a:pt x="52" y="0"/>
                    </a:cubicBezTo>
                    <a:cubicBezTo>
                      <a:pt x="52" y="0"/>
                      <a:pt x="51" y="0"/>
                      <a:pt x="51" y="0"/>
                    </a:cubicBezTo>
                    <a:cubicBezTo>
                      <a:pt x="37" y="0"/>
                      <a:pt x="37" y="0"/>
                      <a:pt x="37" y="0"/>
                    </a:cubicBezTo>
                    <a:cubicBezTo>
                      <a:pt x="36" y="0"/>
                      <a:pt x="36" y="0"/>
                      <a:pt x="36" y="0"/>
                    </a:cubicBezTo>
                    <a:cubicBezTo>
                      <a:pt x="36" y="1"/>
                      <a:pt x="36" y="1"/>
                      <a:pt x="37" y="1"/>
                    </a:cubicBezTo>
                    <a:cubicBezTo>
                      <a:pt x="40" y="2"/>
                      <a:pt x="42" y="2"/>
                      <a:pt x="42" y="8"/>
                    </a:cubicBezTo>
                    <a:cubicBezTo>
                      <a:pt x="43" y="14"/>
                      <a:pt x="43" y="33"/>
                      <a:pt x="43" y="33"/>
                    </a:cubicBezTo>
                    <a:cubicBezTo>
                      <a:pt x="13" y="0"/>
                      <a:pt x="13" y="0"/>
                      <a:pt x="13" y="0"/>
                    </a:cubicBezTo>
                    <a:cubicBezTo>
                      <a:pt x="1" y="0"/>
                      <a:pt x="1" y="0"/>
                      <a:pt x="1" y="0"/>
                    </a:cubicBezTo>
                    <a:cubicBezTo>
                      <a:pt x="1" y="0"/>
                      <a:pt x="0" y="0"/>
                      <a:pt x="0" y="0"/>
                    </a:cubicBezTo>
                    <a:cubicBezTo>
                      <a:pt x="0" y="1"/>
                      <a:pt x="1" y="1"/>
                      <a:pt x="1" y="1"/>
                    </a:cubicBezTo>
                    <a:cubicBezTo>
                      <a:pt x="3" y="2"/>
                      <a:pt x="6" y="3"/>
                      <a:pt x="6" y="6"/>
                    </a:cubicBezTo>
                    <a:cubicBezTo>
                      <a:pt x="6" y="15"/>
                      <a:pt x="6" y="27"/>
                      <a:pt x="6" y="37"/>
                    </a:cubicBezTo>
                    <a:cubicBezTo>
                      <a:pt x="5" y="42"/>
                      <a:pt x="5" y="43"/>
                      <a:pt x="1" y="44"/>
                    </a:cubicBezTo>
                    <a:cubicBezTo>
                      <a:pt x="0" y="44"/>
                      <a:pt x="0" y="44"/>
                      <a:pt x="0" y="45"/>
                    </a:cubicBezTo>
                    <a:cubicBezTo>
                      <a:pt x="0" y="45"/>
                      <a:pt x="0" y="46"/>
                      <a:pt x="1" y="46"/>
                    </a:cubicBezTo>
                    <a:cubicBezTo>
                      <a:pt x="15" y="46"/>
                      <a:pt x="15" y="46"/>
                      <a:pt x="15" y="46"/>
                    </a:cubicBezTo>
                    <a:cubicBezTo>
                      <a:pt x="16" y="46"/>
                      <a:pt x="16" y="45"/>
                      <a:pt x="16" y="45"/>
                    </a:cubicBezTo>
                    <a:cubicBezTo>
                      <a:pt x="16" y="44"/>
                      <a:pt x="16" y="44"/>
                      <a:pt x="15" y="44"/>
                    </a:cubicBezTo>
                    <a:cubicBezTo>
                      <a:pt x="12" y="43"/>
                      <a:pt x="10" y="43"/>
                      <a:pt x="10" y="37"/>
                    </a:cubicBezTo>
                    <a:cubicBezTo>
                      <a:pt x="9" y="31"/>
                      <a:pt x="9" y="7"/>
                      <a:pt x="9" y="7"/>
                    </a:cubicBezTo>
                    <a:cubicBezTo>
                      <a:pt x="44" y="46"/>
                      <a:pt x="44" y="46"/>
                      <a:pt x="44" y="46"/>
                    </a:cubicBezTo>
                    <a:cubicBezTo>
                      <a:pt x="46" y="46"/>
                      <a:pt x="46" y="46"/>
                      <a:pt x="46" y="46"/>
                    </a:cubicBezTo>
                    <a:cubicBezTo>
                      <a:pt x="46" y="46"/>
                      <a:pt x="46" y="18"/>
                      <a:pt x="46" y="8"/>
                    </a:cubicBezTo>
                    <a:cubicBezTo>
                      <a:pt x="46" y="8"/>
                      <a:pt x="46" y="8"/>
                      <a:pt x="46"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4" name="Freeform 20">
                <a:extLst>
                  <a:ext uri="{FF2B5EF4-FFF2-40B4-BE49-F238E27FC236}">
                    <a16:creationId xmlns:a16="http://schemas.microsoft.com/office/drawing/2014/main" id="{68D39311-EA4B-BD3E-1D92-ACA572896B8C}"/>
                  </a:ext>
                </a:extLst>
              </p:cNvPr>
              <p:cNvSpPr>
                <a:spLocks/>
              </p:cNvSpPr>
              <p:nvPr/>
            </p:nvSpPr>
            <p:spPr bwMode="auto">
              <a:xfrm>
                <a:off x="10743825" y="6249439"/>
                <a:ext cx="149866" cy="154300"/>
              </a:xfrm>
              <a:custGeom>
                <a:avLst/>
                <a:gdLst>
                  <a:gd name="T0" fmla="*/ 24 w 90"/>
                  <a:gd name="T1" fmla="*/ 14 h 92"/>
                  <a:gd name="T2" fmla="*/ 36 w 90"/>
                  <a:gd name="T3" fmla="*/ 3 h 92"/>
                  <a:gd name="T4" fmla="*/ 37 w 90"/>
                  <a:gd name="T5" fmla="*/ 1 h 92"/>
                  <a:gd name="T6" fmla="*/ 36 w 90"/>
                  <a:gd name="T7" fmla="*/ 0 h 92"/>
                  <a:gd name="T8" fmla="*/ 19 w 90"/>
                  <a:gd name="T9" fmla="*/ 0 h 92"/>
                  <a:gd name="T10" fmla="*/ 2 w 90"/>
                  <a:gd name="T11" fmla="*/ 0 h 92"/>
                  <a:gd name="T12" fmla="*/ 0 w 90"/>
                  <a:gd name="T13" fmla="*/ 1 h 92"/>
                  <a:gd name="T14" fmla="*/ 2 w 90"/>
                  <a:gd name="T15" fmla="*/ 2 h 92"/>
                  <a:gd name="T16" fmla="*/ 11 w 90"/>
                  <a:gd name="T17" fmla="*/ 14 h 92"/>
                  <a:gd name="T18" fmla="*/ 12 w 90"/>
                  <a:gd name="T19" fmla="*/ 52 h 92"/>
                  <a:gd name="T20" fmla="*/ 11 w 90"/>
                  <a:gd name="T21" fmla="*/ 78 h 92"/>
                  <a:gd name="T22" fmla="*/ 2 w 90"/>
                  <a:gd name="T23" fmla="*/ 90 h 92"/>
                  <a:gd name="T24" fmla="*/ 0 w 90"/>
                  <a:gd name="T25" fmla="*/ 91 h 92"/>
                  <a:gd name="T26" fmla="*/ 2 w 90"/>
                  <a:gd name="T27" fmla="*/ 92 h 92"/>
                  <a:gd name="T28" fmla="*/ 19 w 90"/>
                  <a:gd name="T29" fmla="*/ 92 h 92"/>
                  <a:gd name="T30" fmla="*/ 37 w 90"/>
                  <a:gd name="T31" fmla="*/ 92 h 92"/>
                  <a:gd name="T32" fmla="*/ 38 w 90"/>
                  <a:gd name="T33" fmla="*/ 91 h 92"/>
                  <a:gd name="T34" fmla="*/ 37 w 90"/>
                  <a:gd name="T35" fmla="*/ 89 h 92"/>
                  <a:gd name="T36" fmla="*/ 24 w 90"/>
                  <a:gd name="T37" fmla="*/ 78 h 92"/>
                  <a:gd name="T38" fmla="*/ 24 w 90"/>
                  <a:gd name="T39" fmla="*/ 64 h 92"/>
                  <a:gd name="T40" fmla="*/ 24 w 90"/>
                  <a:gd name="T41" fmla="*/ 51 h 92"/>
                  <a:gd name="T42" fmla="*/ 26 w 90"/>
                  <a:gd name="T43" fmla="*/ 49 h 92"/>
                  <a:gd name="T44" fmla="*/ 28 w 90"/>
                  <a:gd name="T45" fmla="*/ 50 h 92"/>
                  <a:gd name="T46" fmla="*/ 65 w 90"/>
                  <a:gd name="T47" fmla="*/ 92 h 92"/>
                  <a:gd name="T48" fmla="*/ 89 w 90"/>
                  <a:gd name="T49" fmla="*/ 92 h 92"/>
                  <a:gd name="T50" fmla="*/ 90 w 90"/>
                  <a:gd name="T51" fmla="*/ 91 h 92"/>
                  <a:gd name="T52" fmla="*/ 89 w 90"/>
                  <a:gd name="T53" fmla="*/ 90 h 92"/>
                  <a:gd name="T54" fmla="*/ 76 w 90"/>
                  <a:gd name="T55" fmla="*/ 84 h 92"/>
                  <a:gd name="T56" fmla="*/ 37 w 90"/>
                  <a:gd name="T57" fmla="*/ 40 h 92"/>
                  <a:gd name="T58" fmla="*/ 63 w 90"/>
                  <a:gd name="T59" fmla="*/ 14 h 92"/>
                  <a:gd name="T60" fmla="*/ 82 w 90"/>
                  <a:gd name="T61" fmla="*/ 3 h 92"/>
                  <a:gd name="T62" fmla="*/ 83 w 90"/>
                  <a:gd name="T63" fmla="*/ 1 h 92"/>
                  <a:gd name="T64" fmla="*/ 81 w 90"/>
                  <a:gd name="T65" fmla="*/ 0 h 92"/>
                  <a:gd name="T66" fmla="*/ 68 w 90"/>
                  <a:gd name="T67" fmla="*/ 0 h 92"/>
                  <a:gd name="T68" fmla="*/ 53 w 90"/>
                  <a:gd name="T69" fmla="*/ 0 h 92"/>
                  <a:gd name="T70" fmla="*/ 51 w 90"/>
                  <a:gd name="T71" fmla="*/ 1 h 92"/>
                  <a:gd name="T72" fmla="*/ 53 w 90"/>
                  <a:gd name="T73" fmla="*/ 3 h 92"/>
                  <a:gd name="T74" fmla="*/ 57 w 90"/>
                  <a:gd name="T75" fmla="*/ 4 h 92"/>
                  <a:gd name="T76" fmla="*/ 59 w 90"/>
                  <a:gd name="T77" fmla="*/ 7 h 92"/>
                  <a:gd name="T78" fmla="*/ 58 w 90"/>
                  <a:gd name="T79" fmla="*/ 11 h 92"/>
                  <a:gd name="T80" fmla="*/ 49 w 90"/>
                  <a:gd name="T81" fmla="*/ 21 h 92"/>
                  <a:gd name="T82" fmla="*/ 26 w 90"/>
                  <a:gd name="T83" fmla="*/ 44 h 92"/>
                  <a:gd name="T84" fmla="*/ 25 w 90"/>
                  <a:gd name="T85" fmla="*/ 44 h 92"/>
                  <a:gd name="T86" fmla="*/ 24 w 90"/>
                  <a:gd name="T87" fmla="*/ 43 h 92"/>
                  <a:gd name="T88" fmla="*/ 24 w 90"/>
                  <a:gd name="T89" fmla="*/ 14 h 92"/>
                  <a:gd name="T90" fmla="*/ 24 w 90"/>
                  <a:gd name="T91" fmla="*/ 14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90" h="92">
                    <a:moveTo>
                      <a:pt x="24" y="14"/>
                    </a:moveTo>
                    <a:cubicBezTo>
                      <a:pt x="25" y="8"/>
                      <a:pt x="25" y="4"/>
                      <a:pt x="36" y="3"/>
                    </a:cubicBezTo>
                    <a:cubicBezTo>
                      <a:pt x="37" y="2"/>
                      <a:pt x="37" y="2"/>
                      <a:pt x="37" y="1"/>
                    </a:cubicBezTo>
                    <a:cubicBezTo>
                      <a:pt x="37" y="0"/>
                      <a:pt x="37" y="0"/>
                      <a:pt x="36" y="0"/>
                    </a:cubicBezTo>
                    <a:cubicBezTo>
                      <a:pt x="29" y="0"/>
                      <a:pt x="27" y="0"/>
                      <a:pt x="19" y="0"/>
                    </a:cubicBezTo>
                    <a:cubicBezTo>
                      <a:pt x="12" y="0"/>
                      <a:pt x="3" y="0"/>
                      <a:pt x="2" y="0"/>
                    </a:cubicBezTo>
                    <a:cubicBezTo>
                      <a:pt x="1" y="0"/>
                      <a:pt x="0" y="0"/>
                      <a:pt x="0" y="1"/>
                    </a:cubicBezTo>
                    <a:cubicBezTo>
                      <a:pt x="0" y="2"/>
                      <a:pt x="1" y="2"/>
                      <a:pt x="2" y="2"/>
                    </a:cubicBezTo>
                    <a:cubicBezTo>
                      <a:pt x="5" y="3"/>
                      <a:pt x="11" y="4"/>
                      <a:pt x="11" y="14"/>
                    </a:cubicBezTo>
                    <a:cubicBezTo>
                      <a:pt x="12" y="18"/>
                      <a:pt x="12" y="34"/>
                      <a:pt x="12" y="52"/>
                    </a:cubicBezTo>
                    <a:cubicBezTo>
                      <a:pt x="12" y="63"/>
                      <a:pt x="12" y="73"/>
                      <a:pt x="11" y="78"/>
                    </a:cubicBezTo>
                    <a:cubicBezTo>
                      <a:pt x="11" y="88"/>
                      <a:pt x="5" y="89"/>
                      <a:pt x="2" y="90"/>
                    </a:cubicBezTo>
                    <a:cubicBezTo>
                      <a:pt x="1" y="90"/>
                      <a:pt x="0" y="90"/>
                      <a:pt x="0" y="91"/>
                    </a:cubicBezTo>
                    <a:cubicBezTo>
                      <a:pt x="0" y="92"/>
                      <a:pt x="1" y="92"/>
                      <a:pt x="2" y="92"/>
                    </a:cubicBezTo>
                    <a:cubicBezTo>
                      <a:pt x="3" y="92"/>
                      <a:pt x="12" y="92"/>
                      <a:pt x="19" y="92"/>
                    </a:cubicBezTo>
                    <a:cubicBezTo>
                      <a:pt x="27" y="92"/>
                      <a:pt x="30" y="92"/>
                      <a:pt x="37" y="92"/>
                    </a:cubicBezTo>
                    <a:cubicBezTo>
                      <a:pt x="38" y="92"/>
                      <a:pt x="38" y="92"/>
                      <a:pt x="38" y="91"/>
                    </a:cubicBezTo>
                    <a:cubicBezTo>
                      <a:pt x="38" y="90"/>
                      <a:pt x="38" y="90"/>
                      <a:pt x="37" y="89"/>
                    </a:cubicBezTo>
                    <a:cubicBezTo>
                      <a:pt x="26" y="88"/>
                      <a:pt x="25" y="84"/>
                      <a:pt x="24" y="78"/>
                    </a:cubicBezTo>
                    <a:cubicBezTo>
                      <a:pt x="24" y="76"/>
                      <a:pt x="24" y="70"/>
                      <a:pt x="24" y="64"/>
                    </a:cubicBezTo>
                    <a:cubicBezTo>
                      <a:pt x="24" y="58"/>
                      <a:pt x="24" y="52"/>
                      <a:pt x="24" y="51"/>
                    </a:cubicBezTo>
                    <a:cubicBezTo>
                      <a:pt x="24" y="50"/>
                      <a:pt x="25" y="49"/>
                      <a:pt x="26" y="49"/>
                    </a:cubicBezTo>
                    <a:cubicBezTo>
                      <a:pt x="26" y="49"/>
                      <a:pt x="27" y="50"/>
                      <a:pt x="28" y="50"/>
                    </a:cubicBezTo>
                    <a:cubicBezTo>
                      <a:pt x="34" y="55"/>
                      <a:pt x="54" y="79"/>
                      <a:pt x="65" y="92"/>
                    </a:cubicBezTo>
                    <a:cubicBezTo>
                      <a:pt x="89" y="92"/>
                      <a:pt x="89" y="92"/>
                      <a:pt x="89" y="92"/>
                    </a:cubicBezTo>
                    <a:cubicBezTo>
                      <a:pt x="90" y="92"/>
                      <a:pt x="90" y="92"/>
                      <a:pt x="90" y="91"/>
                    </a:cubicBezTo>
                    <a:cubicBezTo>
                      <a:pt x="90" y="90"/>
                      <a:pt x="89" y="90"/>
                      <a:pt x="89" y="90"/>
                    </a:cubicBezTo>
                    <a:cubicBezTo>
                      <a:pt x="84" y="89"/>
                      <a:pt x="81" y="88"/>
                      <a:pt x="76" y="84"/>
                    </a:cubicBezTo>
                    <a:cubicBezTo>
                      <a:pt x="70" y="79"/>
                      <a:pt x="37" y="40"/>
                      <a:pt x="37" y="40"/>
                    </a:cubicBezTo>
                    <a:cubicBezTo>
                      <a:pt x="40" y="37"/>
                      <a:pt x="55" y="22"/>
                      <a:pt x="63" y="14"/>
                    </a:cubicBezTo>
                    <a:cubicBezTo>
                      <a:pt x="74" y="5"/>
                      <a:pt x="78" y="4"/>
                      <a:pt x="82" y="3"/>
                    </a:cubicBezTo>
                    <a:cubicBezTo>
                      <a:pt x="83" y="2"/>
                      <a:pt x="83" y="2"/>
                      <a:pt x="83" y="1"/>
                    </a:cubicBezTo>
                    <a:cubicBezTo>
                      <a:pt x="83" y="0"/>
                      <a:pt x="82" y="0"/>
                      <a:pt x="81" y="0"/>
                    </a:cubicBezTo>
                    <a:cubicBezTo>
                      <a:pt x="79" y="0"/>
                      <a:pt x="72" y="0"/>
                      <a:pt x="68" y="0"/>
                    </a:cubicBezTo>
                    <a:cubicBezTo>
                      <a:pt x="60" y="0"/>
                      <a:pt x="54" y="0"/>
                      <a:pt x="53" y="0"/>
                    </a:cubicBezTo>
                    <a:cubicBezTo>
                      <a:pt x="52" y="0"/>
                      <a:pt x="51" y="0"/>
                      <a:pt x="51" y="1"/>
                    </a:cubicBezTo>
                    <a:cubicBezTo>
                      <a:pt x="51" y="2"/>
                      <a:pt x="51" y="3"/>
                      <a:pt x="53" y="3"/>
                    </a:cubicBezTo>
                    <a:cubicBezTo>
                      <a:pt x="54" y="3"/>
                      <a:pt x="55" y="3"/>
                      <a:pt x="57" y="4"/>
                    </a:cubicBezTo>
                    <a:cubicBezTo>
                      <a:pt x="58" y="4"/>
                      <a:pt x="59" y="5"/>
                      <a:pt x="59" y="7"/>
                    </a:cubicBezTo>
                    <a:cubicBezTo>
                      <a:pt x="59" y="8"/>
                      <a:pt x="59" y="9"/>
                      <a:pt x="58" y="11"/>
                    </a:cubicBezTo>
                    <a:cubicBezTo>
                      <a:pt x="56" y="14"/>
                      <a:pt x="53" y="17"/>
                      <a:pt x="49" y="21"/>
                    </a:cubicBezTo>
                    <a:cubicBezTo>
                      <a:pt x="41" y="30"/>
                      <a:pt x="30" y="41"/>
                      <a:pt x="26" y="44"/>
                    </a:cubicBezTo>
                    <a:cubicBezTo>
                      <a:pt x="25" y="44"/>
                      <a:pt x="25" y="44"/>
                      <a:pt x="25" y="44"/>
                    </a:cubicBezTo>
                    <a:cubicBezTo>
                      <a:pt x="24" y="44"/>
                      <a:pt x="24" y="44"/>
                      <a:pt x="24" y="43"/>
                    </a:cubicBezTo>
                    <a:cubicBezTo>
                      <a:pt x="24" y="42"/>
                      <a:pt x="24" y="25"/>
                      <a:pt x="24" y="14"/>
                    </a:cubicBezTo>
                    <a:cubicBezTo>
                      <a:pt x="24" y="14"/>
                      <a:pt x="24" y="14"/>
                      <a:pt x="24" y="14"/>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5" name="Freeform 21">
                <a:extLst>
                  <a:ext uri="{FF2B5EF4-FFF2-40B4-BE49-F238E27FC236}">
                    <a16:creationId xmlns:a16="http://schemas.microsoft.com/office/drawing/2014/main" id="{E4195D10-9247-01D5-F52B-A47C0A6E24DE}"/>
                  </a:ext>
                </a:extLst>
              </p:cNvPr>
              <p:cNvSpPr>
                <a:spLocks/>
              </p:cNvSpPr>
              <p:nvPr/>
            </p:nvSpPr>
            <p:spPr bwMode="auto">
              <a:xfrm>
                <a:off x="10749146" y="6435663"/>
                <a:ext cx="60301" cy="64735"/>
              </a:xfrm>
              <a:custGeom>
                <a:avLst/>
                <a:gdLst>
                  <a:gd name="T0" fmla="*/ 0 w 36"/>
                  <a:gd name="T1" fmla="*/ 0 h 39"/>
                  <a:gd name="T2" fmla="*/ 0 w 36"/>
                  <a:gd name="T3" fmla="*/ 0 h 39"/>
                  <a:gd name="T4" fmla="*/ 1 w 36"/>
                  <a:gd name="T5" fmla="*/ 1 h 39"/>
                  <a:gd name="T6" fmla="*/ 5 w 36"/>
                  <a:gd name="T7" fmla="*/ 6 h 39"/>
                  <a:gd name="T8" fmla="*/ 5 w 36"/>
                  <a:gd name="T9" fmla="*/ 33 h 39"/>
                  <a:gd name="T10" fmla="*/ 1 w 36"/>
                  <a:gd name="T11" fmla="*/ 38 h 39"/>
                  <a:gd name="T12" fmla="*/ 0 w 36"/>
                  <a:gd name="T13" fmla="*/ 39 h 39"/>
                  <a:gd name="T14" fmla="*/ 0 w 36"/>
                  <a:gd name="T15" fmla="*/ 39 h 39"/>
                  <a:gd name="T16" fmla="*/ 34 w 36"/>
                  <a:gd name="T17" fmla="*/ 39 h 39"/>
                  <a:gd name="T18" fmla="*/ 36 w 36"/>
                  <a:gd name="T19" fmla="*/ 28 h 39"/>
                  <a:gd name="T20" fmla="*/ 35 w 36"/>
                  <a:gd name="T21" fmla="*/ 27 h 39"/>
                  <a:gd name="T22" fmla="*/ 34 w 36"/>
                  <a:gd name="T23" fmla="*/ 28 h 39"/>
                  <a:gd name="T24" fmla="*/ 19 w 36"/>
                  <a:gd name="T25" fmla="*/ 37 h 39"/>
                  <a:gd name="T26" fmla="*/ 11 w 36"/>
                  <a:gd name="T27" fmla="*/ 32 h 39"/>
                  <a:gd name="T28" fmla="*/ 11 w 36"/>
                  <a:gd name="T29" fmla="*/ 5 h 39"/>
                  <a:gd name="T30" fmla="*/ 16 w 36"/>
                  <a:gd name="T31" fmla="*/ 1 h 39"/>
                  <a:gd name="T32" fmla="*/ 17 w 36"/>
                  <a:gd name="T33" fmla="*/ 0 h 39"/>
                  <a:gd name="T34" fmla="*/ 16 w 36"/>
                  <a:gd name="T35" fmla="*/ 0 h 39"/>
                  <a:gd name="T36" fmla="*/ 0 w 36"/>
                  <a:gd name="T3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6" h="39">
                    <a:moveTo>
                      <a:pt x="0" y="0"/>
                    </a:moveTo>
                    <a:cubicBezTo>
                      <a:pt x="0" y="0"/>
                      <a:pt x="0" y="0"/>
                      <a:pt x="0" y="0"/>
                    </a:cubicBezTo>
                    <a:cubicBezTo>
                      <a:pt x="0" y="1"/>
                      <a:pt x="0" y="1"/>
                      <a:pt x="1" y="1"/>
                    </a:cubicBezTo>
                    <a:cubicBezTo>
                      <a:pt x="4" y="1"/>
                      <a:pt x="5" y="3"/>
                      <a:pt x="5" y="6"/>
                    </a:cubicBezTo>
                    <a:cubicBezTo>
                      <a:pt x="5" y="33"/>
                      <a:pt x="5" y="33"/>
                      <a:pt x="5" y="33"/>
                    </a:cubicBezTo>
                    <a:cubicBezTo>
                      <a:pt x="5" y="36"/>
                      <a:pt x="4" y="38"/>
                      <a:pt x="1" y="38"/>
                    </a:cubicBezTo>
                    <a:cubicBezTo>
                      <a:pt x="0" y="38"/>
                      <a:pt x="0" y="38"/>
                      <a:pt x="0" y="39"/>
                    </a:cubicBezTo>
                    <a:cubicBezTo>
                      <a:pt x="0" y="39"/>
                      <a:pt x="0" y="39"/>
                      <a:pt x="0" y="39"/>
                    </a:cubicBezTo>
                    <a:cubicBezTo>
                      <a:pt x="34" y="39"/>
                      <a:pt x="34" y="39"/>
                      <a:pt x="34" y="39"/>
                    </a:cubicBezTo>
                    <a:cubicBezTo>
                      <a:pt x="36" y="28"/>
                      <a:pt x="36" y="28"/>
                      <a:pt x="36" y="28"/>
                    </a:cubicBezTo>
                    <a:cubicBezTo>
                      <a:pt x="36" y="27"/>
                      <a:pt x="35" y="27"/>
                      <a:pt x="35" y="27"/>
                    </a:cubicBezTo>
                    <a:cubicBezTo>
                      <a:pt x="34" y="27"/>
                      <a:pt x="34" y="27"/>
                      <a:pt x="34" y="28"/>
                    </a:cubicBezTo>
                    <a:cubicBezTo>
                      <a:pt x="31" y="36"/>
                      <a:pt x="26" y="37"/>
                      <a:pt x="19" y="37"/>
                    </a:cubicBezTo>
                    <a:cubicBezTo>
                      <a:pt x="13" y="37"/>
                      <a:pt x="11" y="36"/>
                      <a:pt x="11" y="32"/>
                    </a:cubicBezTo>
                    <a:cubicBezTo>
                      <a:pt x="11" y="5"/>
                      <a:pt x="11" y="5"/>
                      <a:pt x="11" y="5"/>
                    </a:cubicBezTo>
                    <a:cubicBezTo>
                      <a:pt x="11" y="2"/>
                      <a:pt x="14" y="1"/>
                      <a:pt x="16" y="1"/>
                    </a:cubicBezTo>
                    <a:cubicBezTo>
                      <a:pt x="16" y="1"/>
                      <a:pt x="17" y="1"/>
                      <a:pt x="17" y="0"/>
                    </a:cubicBezTo>
                    <a:cubicBezTo>
                      <a:pt x="17" y="0"/>
                      <a:pt x="16" y="0"/>
                      <a:pt x="16" y="0"/>
                    </a:cubicBezTo>
                    <a:cubicBezTo>
                      <a:pt x="0" y="0"/>
                      <a:pt x="0" y="0"/>
                      <a:pt x="0"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6" name="Freeform 22">
                <a:extLst>
                  <a:ext uri="{FF2B5EF4-FFF2-40B4-BE49-F238E27FC236}">
                    <a16:creationId xmlns:a16="http://schemas.microsoft.com/office/drawing/2014/main" id="{0FD7EBF9-892D-0709-B1F1-A5E589D2CAC0}"/>
                  </a:ext>
                </a:extLst>
              </p:cNvPr>
              <p:cNvSpPr>
                <a:spLocks noEditPoints="1"/>
              </p:cNvSpPr>
              <p:nvPr/>
            </p:nvSpPr>
            <p:spPr bwMode="auto">
              <a:xfrm>
                <a:off x="10813881" y="6433889"/>
                <a:ext cx="65622" cy="68282"/>
              </a:xfrm>
              <a:custGeom>
                <a:avLst/>
                <a:gdLst>
                  <a:gd name="T0" fmla="*/ 6 w 39"/>
                  <a:gd name="T1" fmla="*/ 20 h 41"/>
                  <a:gd name="T2" fmla="*/ 19 w 39"/>
                  <a:gd name="T3" fmla="*/ 3 h 41"/>
                  <a:gd name="T4" fmla="*/ 33 w 39"/>
                  <a:gd name="T5" fmla="*/ 20 h 41"/>
                  <a:gd name="T6" fmla="*/ 19 w 39"/>
                  <a:gd name="T7" fmla="*/ 38 h 41"/>
                  <a:gd name="T8" fmla="*/ 6 w 39"/>
                  <a:gd name="T9" fmla="*/ 20 h 41"/>
                  <a:gd name="T10" fmla="*/ 6 w 39"/>
                  <a:gd name="T11" fmla="*/ 20 h 41"/>
                  <a:gd name="T12" fmla="*/ 19 w 39"/>
                  <a:gd name="T13" fmla="*/ 41 h 41"/>
                  <a:gd name="T14" fmla="*/ 39 w 39"/>
                  <a:gd name="T15" fmla="*/ 20 h 41"/>
                  <a:gd name="T16" fmla="*/ 19 w 39"/>
                  <a:gd name="T17" fmla="*/ 0 h 41"/>
                  <a:gd name="T18" fmla="*/ 0 w 39"/>
                  <a:gd name="T19" fmla="*/ 20 h 41"/>
                  <a:gd name="T20" fmla="*/ 19 w 39"/>
                  <a:gd name="T21" fmla="*/ 41 h 41"/>
                  <a:gd name="T22" fmla="*/ 19 w 39"/>
                  <a:gd name="T23"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9" h="41">
                    <a:moveTo>
                      <a:pt x="6" y="20"/>
                    </a:moveTo>
                    <a:cubicBezTo>
                      <a:pt x="6" y="10"/>
                      <a:pt x="11" y="3"/>
                      <a:pt x="19" y="3"/>
                    </a:cubicBezTo>
                    <a:cubicBezTo>
                      <a:pt x="27" y="3"/>
                      <a:pt x="33" y="10"/>
                      <a:pt x="33" y="20"/>
                    </a:cubicBezTo>
                    <a:cubicBezTo>
                      <a:pt x="33" y="33"/>
                      <a:pt x="27" y="38"/>
                      <a:pt x="19" y="38"/>
                    </a:cubicBezTo>
                    <a:cubicBezTo>
                      <a:pt x="12" y="38"/>
                      <a:pt x="6" y="31"/>
                      <a:pt x="6" y="20"/>
                    </a:cubicBezTo>
                    <a:cubicBezTo>
                      <a:pt x="6" y="20"/>
                      <a:pt x="6" y="20"/>
                      <a:pt x="6" y="20"/>
                    </a:cubicBezTo>
                    <a:close/>
                    <a:moveTo>
                      <a:pt x="19" y="41"/>
                    </a:moveTo>
                    <a:cubicBezTo>
                      <a:pt x="31" y="41"/>
                      <a:pt x="39" y="33"/>
                      <a:pt x="39" y="20"/>
                    </a:cubicBezTo>
                    <a:cubicBezTo>
                      <a:pt x="39" y="9"/>
                      <a:pt x="31" y="0"/>
                      <a:pt x="19" y="0"/>
                    </a:cubicBezTo>
                    <a:cubicBezTo>
                      <a:pt x="8" y="0"/>
                      <a:pt x="0" y="9"/>
                      <a:pt x="0" y="20"/>
                    </a:cubicBezTo>
                    <a:cubicBezTo>
                      <a:pt x="0" y="32"/>
                      <a:pt x="7" y="41"/>
                      <a:pt x="19" y="41"/>
                    </a:cubicBezTo>
                    <a:cubicBezTo>
                      <a:pt x="19" y="41"/>
                      <a:pt x="19" y="41"/>
                      <a:pt x="19" y="4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7" name="Freeform 23">
                <a:extLst>
                  <a:ext uri="{FF2B5EF4-FFF2-40B4-BE49-F238E27FC236}">
                    <a16:creationId xmlns:a16="http://schemas.microsoft.com/office/drawing/2014/main" id="{4FAAD1C3-614D-8B0E-06B3-946C6778C91F}"/>
                  </a:ext>
                </a:extLst>
              </p:cNvPr>
              <p:cNvSpPr>
                <a:spLocks/>
              </p:cNvSpPr>
              <p:nvPr/>
            </p:nvSpPr>
            <p:spPr bwMode="auto">
              <a:xfrm>
                <a:off x="10883937" y="6435663"/>
                <a:ext cx="75377" cy="64735"/>
              </a:xfrm>
              <a:custGeom>
                <a:avLst/>
                <a:gdLst>
                  <a:gd name="T0" fmla="*/ 39 w 45"/>
                  <a:gd name="T1" fmla="*/ 39 h 39"/>
                  <a:gd name="T2" fmla="*/ 40 w 45"/>
                  <a:gd name="T3" fmla="*/ 6 h 39"/>
                  <a:gd name="T4" fmla="*/ 44 w 45"/>
                  <a:gd name="T5" fmla="*/ 1 h 39"/>
                  <a:gd name="T6" fmla="*/ 45 w 45"/>
                  <a:gd name="T7" fmla="*/ 0 h 39"/>
                  <a:gd name="T8" fmla="*/ 44 w 45"/>
                  <a:gd name="T9" fmla="*/ 0 h 39"/>
                  <a:gd name="T10" fmla="*/ 32 w 45"/>
                  <a:gd name="T11" fmla="*/ 0 h 39"/>
                  <a:gd name="T12" fmla="*/ 31 w 45"/>
                  <a:gd name="T13" fmla="*/ 0 h 39"/>
                  <a:gd name="T14" fmla="*/ 32 w 45"/>
                  <a:gd name="T15" fmla="*/ 1 h 39"/>
                  <a:gd name="T16" fmla="*/ 36 w 45"/>
                  <a:gd name="T17" fmla="*/ 6 h 39"/>
                  <a:gd name="T18" fmla="*/ 37 w 45"/>
                  <a:gd name="T19" fmla="*/ 29 h 39"/>
                  <a:gd name="T20" fmla="*/ 12 w 45"/>
                  <a:gd name="T21" fmla="*/ 0 h 39"/>
                  <a:gd name="T22" fmla="*/ 1 w 45"/>
                  <a:gd name="T23" fmla="*/ 0 h 39"/>
                  <a:gd name="T24" fmla="*/ 1 w 45"/>
                  <a:gd name="T25" fmla="*/ 0 h 39"/>
                  <a:gd name="T26" fmla="*/ 1 w 45"/>
                  <a:gd name="T27" fmla="*/ 1 h 39"/>
                  <a:gd name="T28" fmla="*/ 5 w 45"/>
                  <a:gd name="T29" fmla="*/ 5 h 39"/>
                  <a:gd name="T30" fmla="*/ 5 w 45"/>
                  <a:gd name="T31" fmla="*/ 33 h 39"/>
                  <a:gd name="T32" fmla="*/ 1 w 45"/>
                  <a:gd name="T33" fmla="*/ 38 h 39"/>
                  <a:gd name="T34" fmla="*/ 0 w 45"/>
                  <a:gd name="T35" fmla="*/ 39 h 39"/>
                  <a:gd name="T36" fmla="*/ 1 w 45"/>
                  <a:gd name="T37" fmla="*/ 39 h 39"/>
                  <a:gd name="T38" fmla="*/ 13 w 45"/>
                  <a:gd name="T39" fmla="*/ 39 h 39"/>
                  <a:gd name="T40" fmla="*/ 14 w 45"/>
                  <a:gd name="T41" fmla="*/ 39 h 39"/>
                  <a:gd name="T42" fmla="*/ 13 w 45"/>
                  <a:gd name="T43" fmla="*/ 38 h 39"/>
                  <a:gd name="T44" fmla="*/ 8 w 45"/>
                  <a:gd name="T45" fmla="*/ 33 h 39"/>
                  <a:gd name="T46" fmla="*/ 8 w 45"/>
                  <a:gd name="T47" fmla="*/ 5 h 39"/>
                  <a:gd name="T48" fmla="*/ 37 w 45"/>
                  <a:gd name="T49" fmla="*/ 39 h 39"/>
                  <a:gd name="T50" fmla="*/ 39 w 45"/>
                  <a:gd name="T51"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5" h="39">
                    <a:moveTo>
                      <a:pt x="39" y="39"/>
                    </a:moveTo>
                    <a:cubicBezTo>
                      <a:pt x="40" y="6"/>
                      <a:pt x="40" y="6"/>
                      <a:pt x="40" y="6"/>
                    </a:cubicBezTo>
                    <a:cubicBezTo>
                      <a:pt x="40" y="3"/>
                      <a:pt x="41" y="2"/>
                      <a:pt x="44" y="1"/>
                    </a:cubicBezTo>
                    <a:cubicBezTo>
                      <a:pt x="44" y="1"/>
                      <a:pt x="45" y="1"/>
                      <a:pt x="45" y="0"/>
                    </a:cubicBezTo>
                    <a:cubicBezTo>
                      <a:pt x="45" y="0"/>
                      <a:pt x="44" y="0"/>
                      <a:pt x="44" y="0"/>
                    </a:cubicBezTo>
                    <a:cubicBezTo>
                      <a:pt x="32" y="0"/>
                      <a:pt x="32" y="0"/>
                      <a:pt x="32" y="0"/>
                    </a:cubicBezTo>
                    <a:cubicBezTo>
                      <a:pt x="31" y="0"/>
                      <a:pt x="31" y="0"/>
                      <a:pt x="31" y="0"/>
                    </a:cubicBezTo>
                    <a:cubicBezTo>
                      <a:pt x="31" y="1"/>
                      <a:pt x="31" y="1"/>
                      <a:pt x="32" y="1"/>
                    </a:cubicBezTo>
                    <a:cubicBezTo>
                      <a:pt x="35" y="2"/>
                      <a:pt x="36" y="3"/>
                      <a:pt x="36" y="6"/>
                    </a:cubicBezTo>
                    <a:cubicBezTo>
                      <a:pt x="37" y="29"/>
                      <a:pt x="37" y="29"/>
                      <a:pt x="37" y="29"/>
                    </a:cubicBezTo>
                    <a:cubicBezTo>
                      <a:pt x="12" y="0"/>
                      <a:pt x="12" y="0"/>
                      <a:pt x="12" y="0"/>
                    </a:cubicBezTo>
                    <a:cubicBezTo>
                      <a:pt x="1" y="0"/>
                      <a:pt x="1" y="0"/>
                      <a:pt x="1" y="0"/>
                    </a:cubicBezTo>
                    <a:cubicBezTo>
                      <a:pt x="1" y="0"/>
                      <a:pt x="1" y="0"/>
                      <a:pt x="1" y="0"/>
                    </a:cubicBezTo>
                    <a:cubicBezTo>
                      <a:pt x="1" y="1"/>
                      <a:pt x="1" y="1"/>
                      <a:pt x="1" y="1"/>
                    </a:cubicBezTo>
                    <a:cubicBezTo>
                      <a:pt x="4" y="2"/>
                      <a:pt x="5" y="2"/>
                      <a:pt x="5" y="5"/>
                    </a:cubicBezTo>
                    <a:cubicBezTo>
                      <a:pt x="5" y="33"/>
                      <a:pt x="5" y="33"/>
                      <a:pt x="5" y="33"/>
                    </a:cubicBezTo>
                    <a:cubicBezTo>
                      <a:pt x="5" y="36"/>
                      <a:pt x="4" y="37"/>
                      <a:pt x="1" y="38"/>
                    </a:cubicBezTo>
                    <a:cubicBezTo>
                      <a:pt x="0" y="38"/>
                      <a:pt x="0" y="38"/>
                      <a:pt x="0" y="39"/>
                    </a:cubicBezTo>
                    <a:cubicBezTo>
                      <a:pt x="0" y="39"/>
                      <a:pt x="0" y="39"/>
                      <a:pt x="1" y="39"/>
                    </a:cubicBezTo>
                    <a:cubicBezTo>
                      <a:pt x="13" y="39"/>
                      <a:pt x="13" y="39"/>
                      <a:pt x="13" y="39"/>
                    </a:cubicBezTo>
                    <a:cubicBezTo>
                      <a:pt x="13" y="39"/>
                      <a:pt x="14" y="39"/>
                      <a:pt x="14" y="39"/>
                    </a:cubicBezTo>
                    <a:cubicBezTo>
                      <a:pt x="14" y="38"/>
                      <a:pt x="13" y="38"/>
                      <a:pt x="13" y="38"/>
                    </a:cubicBezTo>
                    <a:cubicBezTo>
                      <a:pt x="11" y="37"/>
                      <a:pt x="8" y="37"/>
                      <a:pt x="8" y="33"/>
                    </a:cubicBezTo>
                    <a:cubicBezTo>
                      <a:pt x="8" y="5"/>
                      <a:pt x="8" y="5"/>
                      <a:pt x="8" y="5"/>
                    </a:cubicBezTo>
                    <a:cubicBezTo>
                      <a:pt x="37" y="39"/>
                      <a:pt x="37" y="39"/>
                      <a:pt x="37" y="39"/>
                    </a:cubicBezTo>
                    <a:cubicBezTo>
                      <a:pt x="39" y="39"/>
                      <a:pt x="39" y="39"/>
                      <a:pt x="39" y="3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8" name="Freeform 24">
                <a:extLst>
                  <a:ext uri="{FF2B5EF4-FFF2-40B4-BE49-F238E27FC236}">
                    <a16:creationId xmlns:a16="http://schemas.microsoft.com/office/drawing/2014/main" id="{EA38F37C-85F0-5EBE-B8EF-0EFFF36B8A73}"/>
                  </a:ext>
                </a:extLst>
              </p:cNvPr>
              <p:cNvSpPr>
                <a:spLocks noEditPoints="1"/>
              </p:cNvSpPr>
              <p:nvPr/>
            </p:nvSpPr>
            <p:spPr bwMode="auto">
              <a:xfrm>
                <a:off x="10963747" y="6435663"/>
                <a:ext cx="70056" cy="64735"/>
              </a:xfrm>
              <a:custGeom>
                <a:avLst/>
                <a:gdLst>
                  <a:gd name="T0" fmla="*/ 11 w 42"/>
                  <a:gd name="T1" fmla="*/ 6 h 39"/>
                  <a:gd name="T2" fmla="*/ 18 w 42"/>
                  <a:gd name="T3" fmla="*/ 2 h 39"/>
                  <a:gd name="T4" fmla="*/ 35 w 42"/>
                  <a:gd name="T5" fmla="*/ 19 h 39"/>
                  <a:gd name="T6" fmla="*/ 19 w 42"/>
                  <a:gd name="T7" fmla="*/ 37 h 39"/>
                  <a:gd name="T8" fmla="*/ 17 w 42"/>
                  <a:gd name="T9" fmla="*/ 37 h 39"/>
                  <a:gd name="T10" fmla="*/ 11 w 42"/>
                  <a:gd name="T11" fmla="*/ 31 h 39"/>
                  <a:gd name="T12" fmla="*/ 11 w 42"/>
                  <a:gd name="T13" fmla="*/ 6 h 39"/>
                  <a:gd name="T14" fmla="*/ 1 w 42"/>
                  <a:gd name="T15" fmla="*/ 0 h 39"/>
                  <a:gd name="T16" fmla="*/ 0 w 42"/>
                  <a:gd name="T17" fmla="*/ 0 h 39"/>
                  <a:gd name="T18" fmla="*/ 1 w 42"/>
                  <a:gd name="T19" fmla="*/ 1 h 39"/>
                  <a:gd name="T20" fmla="*/ 5 w 42"/>
                  <a:gd name="T21" fmla="*/ 6 h 39"/>
                  <a:gd name="T22" fmla="*/ 5 w 42"/>
                  <a:gd name="T23" fmla="*/ 33 h 39"/>
                  <a:gd name="T24" fmla="*/ 1 w 42"/>
                  <a:gd name="T25" fmla="*/ 38 h 39"/>
                  <a:gd name="T26" fmla="*/ 0 w 42"/>
                  <a:gd name="T27" fmla="*/ 39 h 39"/>
                  <a:gd name="T28" fmla="*/ 1 w 42"/>
                  <a:gd name="T29" fmla="*/ 39 h 39"/>
                  <a:gd name="T30" fmla="*/ 20 w 42"/>
                  <a:gd name="T31" fmla="*/ 39 h 39"/>
                  <a:gd name="T32" fmla="*/ 42 w 42"/>
                  <a:gd name="T33" fmla="*/ 19 h 39"/>
                  <a:gd name="T34" fmla="*/ 20 w 42"/>
                  <a:gd name="T35" fmla="*/ 0 h 39"/>
                  <a:gd name="T36" fmla="*/ 1 w 42"/>
                  <a:gd name="T37"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2" h="39">
                    <a:moveTo>
                      <a:pt x="11" y="6"/>
                    </a:moveTo>
                    <a:cubicBezTo>
                      <a:pt x="11" y="2"/>
                      <a:pt x="13" y="2"/>
                      <a:pt x="18" y="2"/>
                    </a:cubicBezTo>
                    <a:cubicBezTo>
                      <a:pt x="27" y="2"/>
                      <a:pt x="35" y="6"/>
                      <a:pt x="35" y="19"/>
                    </a:cubicBezTo>
                    <a:cubicBezTo>
                      <a:pt x="35" y="31"/>
                      <a:pt x="28" y="37"/>
                      <a:pt x="19" y="37"/>
                    </a:cubicBezTo>
                    <a:cubicBezTo>
                      <a:pt x="17" y="37"/>
                      <a:pt x="17" y="37"/>
                      <a:pt x="17" y="37"/>
                    </a:cubicBezTo>
                    <a:cubicBezTo>
                      <a:pt x="14" y="37"/>
                      <a:pt x="11" y="36"/>
                      <a:pt x="11" y="31"/>
                    </a:cubicBezTo>
                    <a:cubicBezTo>
                      <a:pt x="11" y="6"/>
                      <a:pt x="11" y="6"/>
                      <a:pt x="11" y="6"/>
                    </a:cubicBezTo>
                    <a:close/>
                    <a:moveTo>
                      <a:pt x="1" y="0"/>
                    </a:moveTo>
                    <a:cubicBezTo>
                      <a:pt x="0" y="0"/>
                      <a:pt x="0" y="0"/>
                      <a:pt x="0" y="0"/>
                    </a:cubicBezTo>
                    <a:cubicBezTo>
                      <a:pt x="0" y="1"/>
                      <a:pt x="0" y="1"/>
                      <a:pt x="1" y="1"/>
                    </a:cubicBezTo>
                    <a:cubicBezTo>
                      <a:pt x="4" y="1"/>
                      <a:pt x="5" y="3"/>
                      <a:pt x="5" y="6"/>
                    </a:cubicBezTo>
                    <a:cubicBezTo>
                      <a:pt x="5" y="33"/>
                      <a:pt x="5" y="33"/>
                      <a:pt x="5" y="33"/>
                    </a:cubicBezTo>
                    <a:cubicBezTo>
                      <a:pt x="5" y="36"/>
                      <a:pt x="4" y="38"/>
                      <a:pt x="1" y="38"/>
                    </a:cubicBezTo>
                    <a:cubicBezTo>
                      <a:pt x="0" y="38"/>
                      <a:pt x="0" y="38"/>
                      <a:pt x="0" y="39"/>
                    </a:cubicBezTo>
                    <a:cubicBezTo>
                      <a:pt x="0" y="39"/>
                      <a:pt x="0" y="39"/>
                      <a:pt x="1" y="39"/>
                    </a:cubicBezTo>
                    <a:cubicBezTo>
                      <a:pt x="20" y="39"/>
                      <a:pt x="20" y="39"/>
                      <a:pt x="20" y="39"/>
                    </a:cubicBezTo>
                    <a:cubicBezTo>
                      <a:pt x="28" y="39"/>
                      <a:pt x="42" y="35"/>
                      <a:pt x="42" y="19"/>
                    </a:cubicBezTo>
                    <a:cubicBezTo>
                      <a:pt x="42" y="5"/>
                      <a:pt x="31" y="0"/>
                      <a:pt x="20" y="0"/>
                    </a:cubicBezTo>
                    <a:cubicBezTo>
                      <a:pt x="1" y="0"/>
                      <a:pt x="1" y="0"/>
                      <a:pt x="1"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59" name="Freeform 25">
                <a:extLst>
                  <a:ext uri="{FF2B5EF4-FFF2-40B4-BE49-F238E27FC236}">
                    <a16:creationId xmlns:a16="http://schemas.microsoft.com/office/drawing/2014/main" id="{6140BC8B-EB8C-7AB0-B911-C0250386D9FD}"/>
                  </a:ext>
                </a:extLst>
              </p:cNvPr>
              <p:cNvSpPr>
                <a:spLocks noEditPoints="1"/>
              </p:cNvSpPr>
              <p:nvPr/>
            </p:nvSpPr>
            <p:spPr bwMode="auto">
              <a:xfrm>
                <a:off x="11042670" y="6433889"/>
                <a:ext cx="66509" cy="68282"/>
              </a:xfrm>
              <a:custGeom>
                <a:avLst/>
                <a:gdLst>
                  <a:gd name="T0" fmla="*/ 7 w 40"/>
                  <a:gd name="T1" fmla="*/ 20 h 41"/>
                  <a:gd name="T2" fmla="*/ 20 w 40"/>
                  <a:gd name="T3" fmla="*/ 3 h 41"/>
                  <a:gd name="T4" fmla="*/ 33 w 40"/>
                  <a:gd name="T5" fmla="*/ 20 h 41"/>
                  <a:gd name="T6" fmla="*/ 20 w 40"/>
                  <a:gd name="T7" fmla="*/ 38 h 41"/>
                  <a:gd name="T8" fmla="*/ 7 w 40"/>
                  <a:gd name="T9" fmla="*/ 20 h 41"/>
                  <a:gd name="T10" fmla="*/ 7 w 40"/>
                  <a:gd name="T11" fmla="*/ 20 h 41"/>
                  <a:gd name="T12" fmla="*/ 20 w 40"/>
                  <a:gd name="T13" fmla="*/ 41 h 41"/>
                  <a:gd name="T14" fmla="*/ 40 w 40"/>
                  <a:gd name="T15" fmla="*/ 20 h 41"/>
                  <a:gd name="T16" fmla="*/ 20 w 40"/>
                  <a:gd name="T17" fmla="*/ 0 h 41"/>
                  <a:gd name="T18" fmla="*/ 0 w 40"/>
                  <a:gd name="T19" fmla="*/ 20 h 41"/>
                  <a:gd name="T20" fmla="*/ 20 w 40"/>
                  <a:gd name="T21" fmla="*/ 41 h 41"/>
                  <a:gd name="T22" fmla="*/ 20 w 40"/>
                  <a:gd name="T23"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0" h="41">
                    <a:moveTo>
                      <a:pt x="7" y="20"/>
                    </a:moveTo>
                    <a:cubicBezTo>
                      <a:pt x="7" y="10"/>
                      <a:pt x="11" y="3"/>
                      <a:pt x="20" y="3"/>
                    </a:cubicBezTo>
                    <a:cubicBezTo>
                      <a:pt x="27" y="3"/>
                      <a:pt x="33" y="10"/>
                      <a:pt x="33" y="20"/>
                    </a:cubicBezTo>
                    <a:cubicBezTo>
                      <a:pt x="33" y="33"/>
                      <a:pt x="28" y="38"/>
                      <a:pt x="20" y="38"/>
                    </a:cubicBezTo>
                    <a:cubicBezTo>
                      <a:pt x="12" y="38"/>
                      <a:pt x="7" y="31"/>
                      <a:pt x="7" y="20"/>
                    </a:cubicBezTo>
                    <a:cubicBezTo>
                      <a:pt x="7" y="20"/>
                      <a:pt x="7" y="20"/>
                      <a:pt x="7" y="20"/>
                    </a:cubicBezTo>
                    <a:close/>
                    <a:moveTo>
                      <a:pt x="20" y="41"/>
                    </a:moveTo>
                    <a:cubicBezTo>
                      <a:pt x="31" y="41"/>
                      <a:pt x="40" y="33"/>
                      <a:pt x="40" y="20"/>
                    </a:cubicBezTo>
                    <a:cubicBezTo>
                      <a:pt x="40" y="9"/>
                      <a:pt x="32" y="0"/>
                      <a:pt x="20" y="0"/>
                    </a:cubicBezTo>
                    <a:cubicBezTo>
                      <a:pt x="8" y="0"/>
                      <a:pt x="0" y="9"/>
                      <a:pt x="0" y="20"/>
                    </a:cubicBezTo>
                    <a:cubicBezTo>
                      <a:pt x="0" y="32"/>
                      <a:pt x="8" y="41"/>
                      <a:pt x="20" y="41"/>
                    </a:cubicBezTo>
                    <a:cubicBezTo>
                      <a:pt x="20" y="41"/>
                      <a:pt x="20" y="41"/>
                      <a:pt x="20" y="4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60" name="Freeform 26">
                <a:extLst>
                  <a:ext uri="{FF2B5EF4-FFF2-40B4-BE49-F238E27FC236}">
                    <a16:creationId xmlns:a16="http://schemas.microsoft.com/office/drawing/2014/main" id="{6951E105-1C10-2494-0B80-4C4204990C77}"/>
                  </a:ext>
                </a:extLst>
              </p:cNvPr>
              <p:cNvSpPr>
                <a:spLocks/>
              </p:cNvSpPr>
              <p:nvPr/>
            </p:nvSpPr>
            <p:spPr bwMode="auto">
              <a:xfrm>
                <a:off x="11112726" y="6435663"/>
                <a:ext cx="74490" cy="64735"/>
              </a:xfrm>
              <a:custGeom>
                <a:avLst/>
                <a:gdLst>
                  <a:gd name="T0" fmla="*/ 40 w 45"/>
                  <a:gd name="T1" fmla="*/ 39 h 39"/>
                  <a:gd name="T2" fmla="*/ 40 w 45"/>
                  <a:gd name="T3" fmla="*/ 6 h 39"/>
                  <a:gd name="T4" fmla="*/ 44 w 45"/>
                  <a:gd name="T5" fmla="*/ 1 h 39"/>
                  <a:gd name="T6" fmla="*/ 45 w 45"/>
                  <a:gd name="T7" fmla="*/ 0 h 39"/>
                  <a:gd name="T8" fmla="*/ 44 w 45"/>
                  <a:gd name="T9" fmla="*/ 0 h 39"/>
                  <a:gd name="T10" fmla="*/ 32 w 45"/>
                  <a:gd name="T11" fmla="*/ 0 h 39"/>
                  <a:gd name="T12" fmla="*/ 31 w 45"/>
                  <a:gd name="T13" fmla="*/ 0 h 39"/>
                  <a:gd name="T14" fmla="*/ 32 w 45"/>
                  <a:gd name="T15" fmla="*/ 1 h 39"/>
                  <a:gd name="T16" fmla="*/ 37 w 45"/>
                  <a:gd name="T17" fmla="*/ 6 h 39"/>
                  <a:gd name="T18" fmla="*/ 37 w 45"/>
                  <a:gd name="T19" fmla="*/ 29 h 39"/>
                  <a:gd name="T20" fmla="*/ 12 w 45"/>
                  <a:gd name="T21" fmla="*/ 0 h 39"/>
                  <a:gd name="T22" fmla="*/ 2 w 45"/>
                  <a:gd name="T23" fmla="*/ 0 h 39"/>
                  <a:gd name="T24" fmla="*/ 1 w 45"/>
                  <a:gd name="T25" fmla="*/ 0 h 39"/>
                  <a:gd name="T26" fmla="*/ 2 w 45"/>
                  <a:gd name="T27" fmla="*/ 1 h 39"/>
                  <a:gd name="T28" fmla="*/ 6 w 45"/>
                  <a:gd name="T29" fmla="*/ 5 h 39"/>
                  <a:gd name="T30" fmla="*/ 5 w 45"/>
                  <a:gd name="T31" fmla="*/ 33 h 39"/>
                  <a:gd name="T32" fmla="*/ 1 w 45"/>
                  <a:gd name="T33" fmla="*/ 38 h 39"/>
                  <a:gd name="T34" fmla="*/ 0 w 45"/>
                  <a:gd name="T35" fmla="*/ 39 h 39"/>
                  <a:gd name="T36" fmla="*/ 1 w 45"/>
                  <a:gd name="T37" fmla="*/ 39 h 39"/>
                  <a:gd name="T38" fmla="*/ 13 w 45"/>
                  <a:gd name="T39" fmla="*/ 39 h 39"/>
                  <a:gd name="T40" fmla="*/ 14 w 45"/>
                  <a:gd name="T41" fmla="*/ 39 h 39"/>
                  <a:gd name="T42" fmla="*/ 13 w 45"/>
                  <a:gd name="T43" fmla="*/ 38 h 39"/>
                  <a:gd name="T44" fmla="*/ 9 w 45"/>
                  <a:gd name="T45" fmla="*/ 33 h 39"/>
                  <a:gd name="T46" fmla="*/ 8 w 45"/>
                  <a:gd name="T47" fmla="*/ 5 h 39"/>
                  <a:gd name="T48" fmla="*/ 38 w 45"/>
                  <a:gd name="T49" fmla="*/ 39 h 39"/>
                  <a:gd name="T50" fmla="*/ 40 w 45"/>
                  <a:gd name="T51"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5" h="39">
                    <a:moveTo>
                      <a:pt x="40" y="39"/>
                    </a:moveTo>
                    <a:cubicBezTo>
                      <a:pt x="40" y="6"/>
                      <a:pt x="40" y="6"/>
                      <a:pt x="40" y="6"/>
                    </a:cubicBezTo>
                    <a:cubicBezTo>
                      <a:pt x="40" y="3"/>
                      <a:pt x="41" y="2"/>
                      <a:pt x="44" y="1"/>
                    </a:cubicBezTo>
                    <a:cubicBezTo>
                      <a:pt x="45" y="1"/>
                      <a:pt x="45" y="1"/>
                      <a:pt x="45" y="0"/>
                    </a:cubicBezTo>
                    <a:cubicBezTo>
                      <a:pt x="45" y="0"/>
                      <a:pt x="45" y="0"/>
                      <a:pt x="44" y="0"/>
                    </a:cubicBezTo>
                    <a:cubicBezTo>
                      <a:pt x="32" y="0"/>
                      <a:pt x="32" y="0"/>
                      <a:pt x="32" y="0"/>
                    </a:cubicBezTo>
                    <a:cubicBezTo>
                      <a:pt x="32" y="0"/>
                      <a:pt x="31" y="0"/>
                      <a:pt x="31" y="0"/>
                    </a:cubicBezTo>
                    <a:cubicBezTo>
                      <a:pt x="31" y="1"/>
                      <a:pt x="32" y="1"/>
                      <a:pt x="32" y="1"/>
                    </a:cubicBezTo>
                    <a:cubicBezTo>
                      <a:pt x="35" y="2"/>
                      <a:pt x="37" y="3"/>
                      <a:pt x="37" y="6"/>
                    </a:cubicBezTo>
                    <a:cubicBezTo>
                      <a:pt x="37" y="29"/>
                      <a:pt x="37" y="29"/>
                      <a:pt x="37" y="29"/>
                    </a:cubicBezTo>
                    <a:cubicBezTo>
                      <a:pt x="12" y="0"/>
                      <a:pt x="12" y="0"/>
                      <a:pt x="12" y="0"/>
                    </a:cubicBezTo>
                    <a:cubicBezTo>
                      <a:pt x="2" y="0"/>
                      <a:pt x="2" y="0"/>
                      <a:pt x="2" y="0"/>
                    </a:cubicBezTo>
                    <a:cubicBezTo>
                      <a:pt x="1" y="0"/>
                      <a:pt x="1" y="0"/>
                      <a:pt x="1" y="0"/>
                    </a:cubicBezTo>
                    <a:cubicBezTo>
                      <a:pt x="1" y="1"/>
                      <a:pt x="1" y="1"/>
                      <a:pt x="2" y="1"/>
                    </a:cubicBezTo>
                    <a:cubicBezTo>
                      <a:pt x="4" y="2"/>
                      <a:pt x="6" y="2"/>
                      <a:pt x="6" y="5"/>
                    </a:cubicBezTo>
                    <a:cubicBezTo>
                      <a:pt x="5" y="33"/>
                      <a:pt x="5" y="33"/>
                      <a:pt x="5" y="33"/>
                    </a:cubicBezTo>
                    <a:cubicBezTo>
                      <a:pt x="5" y="36"/>
                      <a:pt x="4" y="37"/>
                      <a:pt x="1" y="38"/>
                    </a:cubicBezTo>
                    <a:cubicBezTo>
                      <a:pt x="1" y="38"/>
                      <a:pt x="0" y="38"/>
                      <a:pt x="0" y="39"/>
                    </a:cubicBezTo>
                    <a:cubicBezTo>
                      <a:pt x="0" y="39"/>
                      <a:pt x="0" y="39"/>
                      <a:pt x="1" y="39"/>
                    </a:cubicBezTo>
                    <a:cubicBezTo>
                      <a:pt x="13" y="39"/>
                      <a:pt x="13" y="39"/>
                      <a:pt x="13" y="39"/>
                    </a:cubicBezTo>
                    <a:cubicBezTo>
                      <a:pt x="14" y="39"/>
                      <a:pt x="14" y="39"/>
                      <a:pt x="14" y="39"/>
                    </a:cubicBezTo>
                    <a:cubicBezTo>
                      <a:pt x="14" y="38"/>
                      <a:pt x="14" y="38"/>
                      <a:pt x="13" y="38"/>
                    </a:cubicBezTo>
                    <a:cubicBezTo>
                      <a:pt x="11" y="37"/>
                      <a:pt x="9" y="37"/>
                      <a:pt x="9" y="33"/>
                    </a:cubicBezTo>
                    <a:cubicBezTo>
                      <a:pt x="8" y="5"/>
                      <a:pt x="8" y="5"/>
                      <a:pt x="8" y="5"/>
                    </a:cubicBezTo>
                    <a:cubicBezTo>
                      <a:pt x="38" y="39"/>
                      <a:pt x="38" y="39"/>
                      <a:pt x="38" y="39"/>
                    </a:cubicBezTo>
                    <a:cubicBezTo>
                      <a:pt x="40" y="39"/>
                      <a:pt x="40" y="39"/>
                      <a:pt x="40" y="39"/>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grpSp>
      </p:grpSp>
    </p:spTree>
    <p:extLst>
      <p:ext uri="{BB962C8B-B14F-4D97-AF65-F5344CB8AC3E}">
        <p14:creationId xmlns:p14="http://schemas.microsoft.com/office/powerpoint/2010/main" val="2246539765"/>
      </p:ext>
    </p:extLst>
  </p:cSld>
  <p:clrMapOvr>
    <a:masterClrMapping/>
  </p:clrMapOvr>
  <p:extLst>
    <p:ext uri="{DCECCB84-F9BA-43D5-87BE-67443E8EF086}">
      <p15:sldGuideLst xmlns:p15="http://schemas.microsoft.com/office/powerpoint/2012/main"/>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3_Layout Personalizado">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7ACAF4F-56E1-4C6F-AB00-FC44946BC5C9}"/>
              </a:ext>
            </a:extLst>
          </p:cNvPr>
          <p:cNvSpPr>
            <a:spLocks noGrp="1"/>
          </p:cNvSpPr>
          <p:nvPr>
            <p:ph type="pic" sz="quarter" idx="10"/>
          </p:nvPr>
        </p:nvSpPr>
        <p:spPr>
          <a:xfrm>
            <a:off x="0" y="0"/>
            <a:ext cx="4548188" cy="6858000"/>
          </a:xfrm>
          <a:prstGeom prst="rect">
            <a:avLst/>
          </a:prstGeom>
        </p:spPr>
        <p:txBody>
          <a:bodyPr/>
          <a:lstStyle/>
          <a:p>
            <a:endParaRPr lang="en-IE"/>
          </a:p>
        </p:txBody>
      </p:sp>
      <p:sp>
        <p:nvSpPr>
          <p:cNvPr id="16" name="Título 1">
            <a:extLst>
              <a:ext uri="{FF2B5EF4-FFF2-40B4-BE49-F238E27FC236}">
                <a16:creationId xmlns:a16="http://schemas.microsoft.com/office/drawing/2014/main" id="{492C72F6-137D-41DF-ACAC-E91E4A93FCB3}"/>
              </a:ext>
            </a:extLst>
          </p:cNvPr>
          <p:cNvSpPr>
            <a:spLocks noGrp="1"/>
          </p:cNvSpPr>
          <p:nvPr>
            <p:ph type="title" hasCustomPrompt="1"/>
          </p:nvPr>
        </p:nvSpPr>
        <p:spPr>
          <a:xfrm>
            <a:off x="4740442" y="258471"/>
            <a:ext cx="5333004" cy="370620"/>
          </a:xfrm>
          <a:prstGeom prst="rect">
            <a:avLst/>
          </a:prstGeom>
        </p:spPr>
        <p:txBody>
          <a:bodyPr/>
          <a:lstStyle>
            <a:lvl1pPr algn="l" rtl="0" fontAlgn="base">
              <a:lnSpc>
                <a:spcPct val="90000"/>
              </a:lnSpc>
              <a:spcBef>
                <a:spcPct val="0"/>
              </a:spcBef>
              <a:spcAft>
                <a:spcPct val="0"/>
              </a:spcAft>
              <a:tabLst/>
              <a:defRPr lang="pt-BR" sz="2400" b="1" kern="1200" dirty="0">
                <a:solidFill>
                  <a:srgbClr val="00000C"/>
                </a:solidFill>
                <a:latin typeface="Barlow" panose="00000500000000000000" pitchFamily="2" charset="0"/>
                <a:ea typeface="+mj-ea"/>
                <a:cs typeface="Arial" panose="020B0604020202020204" pitchFamily="34" charset="0"/>
              </a:defRPr>
            </a:lvl1pPr>
          </a:lstStyle>
          <a:p>
            <a:r>
              <a:rPr lang="pt-BR"/>
              <a:t>Trebuchet M font normal (size 24)</a:t>
            </a:r>
          </a:p>
        </p:txBody>
      </p:sp>
      <p:sp>
        <p:nvSpPr>
          <p:cNvPr id="5" name="Content Placeholder 2">
            <a:extLst>
              <a:ext uri="{FF2B5EF4-FFF2-40B4-BE49-F238E27FC236}">
                <a16:creationId xmlns:a16="http://schemas.microsoft.com/office/drawing/2014/main" id="{DE46EA81-0DC5-4F7E-811B-8679B853B098}"/>
              </a:ext>
            </a:extLst>
          </p:cNvPr>
          <p:cNvSpPr>
            <a:spLocks noGrp="1"/>
          </p:cNvSpPr>
          <p:nvPr>
            <p:ph idx="1" hasCustomPrompt="1"/>
          </p:nvPr>
        </p:nvSpPr>
        <p:spPr>
          <a:xfrm>
            <a:off x="4740442" y="1191520"/>
            <a:ext cx="6785960" cy="5158934"/>
          </a:xfrm>
          <a:prstGeom prst="rect">
            <a:avLst/>
          </a:prstGeom>
        </p:spPr>
        <p:txBody>
          <a:bodyPr>
            <a:noAutofit/>
          </a:bodyPr>
          <a:lstStyle>
            <a:lvl1pPr algn="l" rtl="0" fontAlgn="base">
              <a:lnSpc>
                <a:spcPct val="90000"/>
              </a:lnSpc>
              <a:spcBef>
                <a:spcPts val="414"/>
              </a:spcBef>
              <a:spcAft>
                <a:spcPts val="414"/>
              </a:spcAft>
              <a:buClr>
                <a:srgbClr val="0000CC"/>
              </a:buClr>
              <a:buSzPct val="90000"/>
              <a:buFont typeface="Verdana" pitchFamily="34" charset="0"/>
              <a:buChar char="●"/>
              <a:defRPr lang="en-US" sz="1600" kern="1200" noProof="0" dirty="0">
                <a:solidFill>
                  <a:srgbClr val="00000C"/>
                </a:solidFill>
                <a:latin typeface="Barlow" panose="00000500000000000000" pitchFamily="2" charset="0"/>
                <a:ea typeface="Verdana" pitchFamily="34" charset="0"/>
                <a:cs typeface="Arial" panose="020B0604020202020204" pitchFamily="34" charset="0"/>
              </a:defRPr>
            </a:lvl1pPr>
            <a:lvl2pPr marL="668233" indent="-256997" algn="l" rtl="0" fontAlgn="base">
              <a:lnSpc>
                <a:spcPct val="90000"/>
              </a:lnSpc>
              <a:spcBef>
                <a:spcPts val="414"/>
              </a:spcBef>
              <a:spcAft>
                <a:spcPts val="414"/>
              </a:spcAft>
              <a:buClr>
                <a:schemeClr val="tx1">
                  <a:lumMod val="50000"/>
                  <a:lumOff val="50000"/>
                </a:schemeClr>
              </a:buClr>
              <a:buSzPct val="80000"/>
              <a:buFont typeface="Wingdings" pitchFamily="2" charset="2"/>
              <a:buChar char="v"/>
              <a:defRPr lang="en-US" sz="1600" kern="1200" noProof="0" dirty="0">
                <a:solidFill>
                  <a:srgbClr val="00000C"/>
                </a:solidFill>
                <a:latin typeface="Barlow" panose="00000500000000000000" pitchFamily="2" charset="0"/>
                <a:ea typeface="Verdana" pitchFamily="34" charset="0"/>
                <a:cs typeface="Arial" panose="020B0604020202020204" pitchFamily="34" charset="0"/>
              </a:defRPr>
            </a:lvl2pPr>
            <a:lvl3pPr marL="1143000" indent="-228600" algn="l" rtl="0" fontAlgn="base">
              <a:lnSpc>
                <a:spcPct val="90000"/>
              </a:lnSpc>
              <a:spcBef>
                <a:spcPts val="414"/>
              </a:spcBef>
              <a:spcAft>
                <a:spcPts val="414"/>
              </a:spcAft>
              <a:buClr>
                <a:schemeClr val="tx1">
                  <a:lumMod val="50000"/>
                  <a:lumOff val="50000"/>
                </a:schemeClr>
              </a:buClr>
              <a:buSzPct val="80000"/>
              <a:buFont typeface="Wingdings" panose="05000000000000000000" pitchFamily="2" charset="2"/>
              <a:buChar char="§"/>
              <a:defRPr lang="en-US" sz="1600" kern="1200" noProof="0" dirty="0">
                <a:solidFill>
                  <a:srgbClr val="00000C"/>
                </a:solidFill>
                <a:latin typeface="Barlow" panose="00000500000000000000" pitchFamily="2" charset="0"/>
                <a:ea typeface="Verdana" pitchFamily="34" charset="0"/>
                <a:cs typeface="Arial" panose="020B0604020202020204" pitchFamily="34" charset="0"/>
              </a:defRPr>
            </a:lvl3pPr>
            <a:lvl4pPr algn="l" rtl="0" fontAlgn="base">
              <a:lnSpc>
                <a:spcPct val="90000"/>
              </a:lnSpc>
              <a:spcBef>
                <a:spcPts val="414"/>
              </a:spcBef>
              <a:spcAft>
                <a:spcPts val="414"/>
              </a:spcAft>
              <a:buClr>
                <a:schemeClr val="bg2">
                  <a:lumMod val="75000"/>
                </a:schemeClr>
              </a:buClr>
              <a:buSzPct val="80000"/>
              <a:defRPr lang="en-US" sz="1600" kern="1200" noProof="0" dirty="0">
                <a:solidFill>
                  <a:srgbClr val="00000C"/>
                </a:solidFill>
                <a:latin typeface="Barlow" panose="00000500000000000000" pitchFamily="2" charset="0"/>
                <a:ea typeface="Verdana" pitchFamily="34" charset="0"/>
                <a:cs typeface="Arial" panose="020B0604020202020204" pitchFamily="34" charset="0"/>
              </a:defRPr>
            </a:lvl4pPr>
            <a:lvl5pPr algn="l" rtl="0" fontAlgn="base">
              <a:lnSpc>
                <a:spcPct val="90000"/>
              </a:lnSpc>
              <a:spcBef>
                <a:spcPts val="414"/>
              </a:spcBef>
              <a:spcAft>
                <a:spcPts val="414"/>
              </a:spcAft>
              <a:buClr>
                <a:schemeClr val="bg2">
                  <a:lumMod val="75000"/>
                </a:schemeClr>
              </a:buClr>
              <a:buSzPct val="80000"/>
              <a:defRPr lang="en-GB" sz="1600" kern="1200" noProof="0" dirty="0">
                <a:solidFill>
                  <a:schemeClr val="tx1">
                    <a:lumMod val="85000"/>
                    <a:lumOff val="15000"/>
                  </a:schemeClr>
                </a:solidFill>
                <a:latin typeface="+mn-lt"/>
                <a:ea typeface="Verdana" pitchFamily="34" charset="0"/>
                <a:cs typeface="Verdana"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Tree>
    <p:extLst>
      <p:ext uri="{BB962C8B-B14F-4D97-AF65-F5344CB8AC3E}">
        <p14:creationId xmlns:p14="http://schemas.microsoft.com/office/powerpoint/2010/main" val="1138201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DIVIDER STYLE 3">
    <p:bg>
      <p:bgPr>
        <a:solidFill>
          <a:schemeClr val="accent1"/>
        </a:solidFill>
        <a:effectLst/>
      </p:bgPr>
    </p:bg>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92B650A8-9C21-DC86-F471-38B40FC6D582}"/>
              </a:ext>
            </a:extLst>
          </p:cNvPr>
          <p:cNvSpPr>
            <a:spLocks noGrp="1"/>
          </p:cNvSpPr>
          <p:nvPr>
            <p:ph type="pic" sz="quarter" idx="10" hasCustomPrompt="1"/>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3975100 h 6858000"/>
              <a:gd name="connsiteX3" fmla="*/ 9309100 w 12192000"/>
              <a:gd name="connsiteY3" fmla="*/ 6858000 h 6858000"/>
              <a:gd name="connsiteX4" fmla="*/ 0 w 12192000"/>
              <a:gd name="connsiteY4" fmla="*/ 685800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6858000">
                <a:moveTo>
                  <a:pt x="0" y="0"/>
                </a:moveTo>
                <a:lnTo>
                  <a:pt x="12192000" y="0"/>
                </a:lnTo>
                <a:lnTo>
                  <a:pt x="12192000" y="3975100"/>
                </a:lnTo>
                <a:lnTo>
                  <a:pt x="9309100" y="6858000"/>
                </a:lnTo>
                <a:lnTo>
                  <a:pt x="0" y="6858000"/>
                </a:lnTo>
                <a:close/>
              </a:path>
            </a:pathLst>
          </a:custGeom>
          <a:pattFill prst="dkUpDiag">
            <a:fgClr>
              <a:schemeClr val="bg1">
                <a:lumMod val="85000"/>
              </a:schemeClr>
            </a:fgClr>
            <a:bgClr>
              <a:schemeClr val="bg1"/>
            </a:bgClr>
          </a:pattFill>
        </p:spPr>
        <p:txBody>
          <a:bodyPr vert="horz" wrap="square" lIns="0" tIns="0" rIns="0" bIns="2520000" rtlCol="0" anchor="b">
            <a:noAutofit/>
          </a:bodyPr>
          <a:lstStyle>
            <a:lvl1pPr>
              <a:defRPr lang="en-GB" sz="1800"/>
            </a:lvl1pPr>
          </a:lstStyle>
          <a:p>
            <a:pPr lvl="0" algn="ctr"/>
            <a:r>
              <a:rPr lang="en-GB"/>
              <a:t>Click icon to insert image</a:t>
            </a:r>
          </a:p>
        </p:txBody>
      </p:sp>
      <p:sp>
        <p:nvSpPr>
          <p:cNvPr id="2" name="Title 1">
            <a:extLst>
              <a:ext uri="{FF2B5EF4-FFF2-40B4-BE49-F238E27FC236}">
                <a16:creationId xmlns:a16="http://schemas.microsoft.com/office/drawing/2014/main" id="{B66D97C3-1B7F-5C9F-E63F-96F1A14B6253}"/>
              </a:ext>
            </a:extLst>
          </p:cNvPr>
          <p:cNvSpPr>
            <a:spLocks noGrp="1"/>
          </p:cNvSpPr>
          <p:nvPr>
            <p:ph type="title" hasCustomPrompt="1"/>
          </p:nvPr>
        </p:nvSpPr>
        <p:spPr>
          <a:xfrm>
            <a:off x="432000" y="1350000"/>
            <a:ext cx="6797676" cy="715669"/>
          </a:xfrm>
        </p:spPr>
        <p:txBody>
          <a:bodyPr vert="horz" wrap="square" lIns="0" tIns="0" rIns="0" bIns="0" rtlCol="0" anchor="t">
            <a:noAutofit/>
          </a:bodyPr>
          <a:lstStyle>
            <a:lvl1pPr>
              <a:defRPr lang="en-GB" sz="4800" b="0" cap="all" baseline="0" dirty="0">
                <a:solidFill>
                  <a:schemeClr val="bg1"/>
                </a:solidFill>
                <a:latin typeface="+mj-lt"/>
              </a:defRPr>
            </a:lvl1pPr>
          </a:lstStyle>
          <a:p>
            <a:pPr lvl="0"/>
            <a:r>
              <a:rPr lang="en-US"/>
              <a:t>CLICK TO EDIT MASTER TITLE STYLE</a:t>
            </a:r>
            <a:endParaRPr lang="en-GB"/>
          </a:p>
        </p:txBody>
      </p:sp>
      <p:sp>
        <p:nvSpPr>
          <p:cNvPr id="3" name="Text Placeholder 16">
            <a:extLst>
              <a:ext uri="{FF2B5EF4-FFF2-40B4-BE49-F238E27FC236}">
                <a16:creationId xmlns:a16="http://schemas.microsoft.com/office/drawing/2014/main" id="{291164C1-FFDE-EA90-BDBC-A8ECC8F00D0B}"/>
              </a:ext>
            </a:extLst>
          </p:cNvPr>
          <p:cNvSpPr>
            <a:spLocks noGrp="1"/>
          </p:cNvSpPr>
          <p:nvPr>
            <p:ph type="body" sz="quarter" idx="12" hasCustomPrompt="1"/>
          </p:nvPr>
        </p:nvSpPr>
        <p:spPr>
          <a:xfrm>
            <a:off x="431800" y="3494989"/>
            <a:ext cx="4720771" cy="1274763"/>
          </a:xfrm>
        </p:spPr>
        <p:txBody>
          <a:bodyPr/>
          <a:lstStyle>
            <a:lvl1pPr>
              <a:defRPr sz="2400">
                <a:solidFill>
                  <a:schemeClr val="bg1"/>
                </a:solidFill>
              </a:defRPr>
            </a:lvl1pPr>
            <a:lvl2pPr marL="0" indent="0">
              <a:buNone/>
              <a:defRPr/>
            </a:lvl2pPr>
          </a:lstStyle>
          <a:p>
            <a:pPr lvl="0"/>
            <a:r>
              <a:rPr lang="en-US"/>
              <a:t>Optional additional information</a:t>
            </a:r>
          </a:p>
        </p:txBody>
      </p:sp>
      <p:pic>
        <p:nvPicPr>
          <p:cNvPr id="8" name="Picture 7" descr="A blue and black logo&#10;&#10;Description automatically generated">
            <a:extLst>
              <a:ext uri="{FF2B5EF4-FFF2-40B4-BE49-F238E27FC236}">
                <a16:creationId xmlns:a16="http://schemas.microsoft.com/office/drawing/2014/main" id="{A2843BB3-3C12-A413-8488-9937E353F8B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953051" y="6129569"/>
            <a:ext cx="1000010" cy="475749"/>
          </a:xfrm>
          <a:prstGeom prst="rect">
            <a:avLst/>
          </a:prstGeom>
        </p:spPr>
      </p:pic>
    </p:spTree>
    <p:extLst>
      <p:ext uri="{BB962C8B-B14F-4D97-AF65-F5344CB8AC3E}">
        <p14:creationId xmlns:p14="http://schemas.microsoft.com/office/powerpoint/2010/main" val="2799147108"/>
      </p:ext>
    </p:extLst>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15_Layout Personalizado">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87ACAF4F-56E1-4C6F-AB00-FC44946BC5C9}"/>
              </a:ext>
            </a:extLst>
          </p:cNvPr>
          <p:cNvSpPr>
            <a:spLocks noGrp="1"/>
          </p:cNvSpPr>
          <p:nvPr>
            <p:ph type="pic" sz="quarter" idx="10"/>
          </p:nvPr>
        </p:nvSpPr>
        <p:spPr>
          <a:xfrm>
            <a:off x="0" y="0"/>
            <a:ext cx="4548188" cy="6858000"/>
          </a:xfrm>
          <a:prstGeom prst="rect">
            <a:avLst/>
          </a:prstGeom>
        </p:spPr>
        <p:txBody>
          <a:bodyPr/>
          <a:lstStyle/>
          <a:p>
            <a:endParaRPr lang="en-IE"/>
          </a:p>
        </p:txBody>
      </p:sp>
      <p:sp>
        <p:nvSpPr>
          <p:cNvPr id="16" name="Título 1">
            <a:extLst>
              <a:ext uri="{FF2B5EF4-FFF2-40B4-BE49-F238E27FC236}">
                <a16:creationId xmlns:a16="http://schemas.microsoft.com/office/drawing/2014/main" id="{492C72F6-137D-41DF-ACAC-E91E4A93FCB3}"/>
              </a:ext>
            </a:extLst>
          </p:cNvPr>
          <p:cNvSpPr>
            <a:spLocks noGrp="1"/>
          </p:cNvSpPr>
          <p:nvPr>
            <p:ph type="title" hasCustomPrompt="1"/>
          </p:nvPr>
        </p:nvSpPr>
        <p:spPr>
          <a:xfrm>
            <a:off x="4740442" y="258471"/>
            <a:ext cx="5333004" cy="370620"/>
          </a:xfrm>
          <a:prstGeom prst="rect">
            <a:avLst/>
          </a:prstGeom>
        </p:spPr>
        <p:txBody>
          <a:bodyPr/>
          <a:lstStyle>
            <a:lvl1pPr algn="l" rtl="0" fontAlgn="base">
              <a:lnSpc>
                <a:spcPct val="90000"/>
              </a:lnSpc>
              <a:spcBef>
                <a:spcPct val="0"/>
              </a:spcBef>
              <a:spcAft>
                <a:spcPct val="0"/>
              </a:spcAft>
              <a:tabLst/>
              <a:defRPr lang="pt-BR" sz="2400" b="1" kern="1200" dirty="0">
                <a:solidFill>
                  <a:srgbClr val="0000CC"/>
                </a:solidFill>
                <a:latin typeface="Constantia" panose="02030602050306030303" pitchFamily="18" charset="0"/>
                <a:ea typeface="+mj-ea"/>
                <a:cs typeface="+mj-cs"/>
              </a:defRPr>
            </a:lvl1pPr>
          </a:lstStyle>
          <a:p>
            <a:r>
              <a:rPr lang="pt-BR"/>
              <a:t>Trebuchet M font normal (size 24)</a:t>
            </a:r>
          </a:p>
        </p:txBody>
      </p:sp>
      <p:sp>
        <p:nvSpPr>
          <p:cNvPr id="5" name="Content Placeholder 2">
            <a:extLst>
              <a:ext uri="{FF2B5EF4-FFF2-40B4-BE49-F238E27FC236}">
                <a16:creationId xmlns:a16="http://schemas.microsoft.com/office/drawing/2014/main" id="{DE46EA81-0DC5-4F7E-811B-8679B853B098}"/>
              </a:ext>
            </a:extLst>
          </p:cNvPr>
          <p:cNvSpPr>
            <a:spLocks noGrp="1"/>
          </p:cNvSpPr>
          <p:nvPr>
            <p:ph idx="1" hasCustomPrompt="1"/>
          </p:nvPr>
        </p:nvSpPr>
        <p:spPr>
          <a:xfrm>
            <a:off x="4740442" y="1191520"/>
            <a:ext cx="6785960" cy="5158934"/>
          </a:xfrm>
          <a:prstGeom prst="rect">
            <a:avLst/>
          </a:prstGeom>
        </p:spPr>
        <p:txBody>
          <a:bodyPr>
            <a:noAutofit/>
          </a:bodyPr>
          <a:lstStyle>
            <a:lvl1pPr algn="l" rtl="0" fontAlgn="base">
              <a:lnSpc>
                <a:spcPct val="90000"/>
              </a:lnSpc>
              <a:spcBef>
                <a:spcPts val="414"/>
              </a:spcBef>
              <a:spcAft>
                <a:spcPts val="414"/>
              </a:spcAft>
              <a:buClr>
                <a:srgbClr val="0000CC"/>
              </a:buClr>
              <a:buSzPct val="90000"/>
              <a:buFont typeface="Verdana" pitchFamily="34" charset="0"/>
              <a:buChar char="●"/>
              <a:defRPr lang="en-US" sz="1600" kern="1200" noProof="0" dirty="0">
                <a:solidFill>
                  <a:srgbClr val="002060"/>
                </a:solidFill>
                <a:latin typeface="Barlow" panose="00000500000000000000" pitchFamily="2" charset="0"/>
                <a:ea typeface="Verdana" pitchFamily="34" charset="0"/>
                <a:cs typeface="Arial" panose="020B0604020202020204" pitchFamily="34" charset="0"/>
              </a:defRPr>
            </a:lvl1pPr>
            <a:lvl2pPr marL="668233" indent="-256997" algn="l" rtl="0" fontAlgn="base">
              <a:lnSpc>
                <a:spcPct val="90000"/>
              </a:lnSpc>
              <a:spcBef>
                <a:spcPts val="414"/>
              </a:spcBef>
              <a:spcAft>
                <a:spcPts val="414"/>
              </a:spcAft>
              <a:buClr>
                <a:schemeClr val="tx1">
                  <a:lumMod val="50000"/>
                  <a:lumOff val="50000"/>
                </a:schemeClr>
              </a:buClr>
              <a:buSzPct val="80000"/>
              <a:buFont typeface="Wingdings" pitchFamily="2" charset="2"/>
              <a:buChar char="v"/>
              <a:defRPr lang="en-US" sz="1600" kern="1200" noProof="0" dirty="0">
                <a:solidFill>
                  <a:srgbClr val="002060"/>
                </a:solidFill>
                <a:latin typeface="Barlow" panose="00000500000000000000" pitchFamily="2" charset="0"/>
                <a:ea typeface="Verdana" pitchFamily="34" charset="0"/>
                <a:cs typeface="Arial" panose="020B0604020202020204" pitchFamily="34" charset="0"/>
              </a:defRPr>
            </a:lvl2pPr>
            <a:lvl3pPr marL="1143000" indent="-228600" algn="l" rtl="0" fontAlgn="base">
              <a:lnSpc>
                <a:spcPct val="90000"/>
              </a:lnSpc>
              <a:spcBef>
                <a:spcPts val="414"/>
              </a:spcBef>
              <a:spcAft>
                <a:spcPts val="414"/>
              </a:spcAft>
              <a:buClr>
                <a:schemeClr val="tx1">
                  <a:lumMod val="50000"/>
                  <a:lumOff val="50000"/>
                </a:schemeClr>
              </a:buClr>
              <a:buSzPct val="80000"/>
              <a:buFont typeface="Wingdings" panose="05000000000000000000" pitchFamily="2" charset="2"/>
              <a:buChar char="§"/>
              <a:defRPr lang="en-US" sz="1600" kern="1200" noProof="0" dirty="0">
                <a:solidFill>
                  <a:srgbClr val="002060"/>
                </a:solidFill>
                <a:latin typeface="Barlow" panose="00000500000000000000" pitchFamily="2" charset="0"/>
                <a:ea typeface="Verdana" pitchFamily="34" charset="0"/>
                <a:cs typeface="Arial" panose="020B0604020202020204" pitchFamily="34" charset="0"/>
              </a:defRPr>
            </a:lvl3pPr>
            <a:lvl4pPr algn="l" rtl="0" fontAlgn="base">
              <a:lnSpc>
                <a:spcPct val="90000"/>
              </a:lnSpc>
              <a:spcBef>
                <a:spcPts val="414"/>
              </a:spcBef>
              <a:spcAft>
                <a:spcPts val="414"/>
              </a:spcAft>
              <a:buClr>
                <a:schemeClr val="bg2">
                  <a:lumMod val="75000"/>
                </a:schemeClr>
              </a:buClr>
              <a:buSzPct val="80000"/>
              <a:defRPr lang="en-US" sz="1600" kern="1200" noProof="0" dirty="0">
                <a:solidFill>
                  <a:srgbClr val="002060"/>
                </a:solidFill>
                <a:latin typeface="Barlow" panose="00000500000000000000" pitchFamily="2" charset="0"/>
                <a:ea typeface="Verdana" pitchFamily="34" charset="0"/>
                <a:cs typeface="Arial" panose="020B0604020202020204" pitchFamily="34" charset="0"/>
              </a:defRPr>
            </a:lvl4pPr>
            <a:lvl5pPr algn="l" rtl="0" fontAlgn="base">
              <a:lnSpc>
                <a:spcPct val="90000"/>
              </a:lnSpc>
              <a:spcBef>
                <a:spcPts val="414"/>
              </a:spcBef>
              <a:spcAft>
                <a:spcPts val="414"/>
              </a:spcAft>
              <a:buClr>
                <a:schemeClr val="bg2">
                  <a:lumMod val="75000"/>
                </a:schemeClr>
              </a:buClr>
              <a:buSzPct val="80000"/>
              <a:defRPr lang="en-GB" sz="1600" kern="1200" noProof="0" dirty="0">
                <a:solidFill>
                  <a:schemeClr val="tx1">
                    <a:lumMod val="85000"/>
                    <a:lumOff val="15000"/>
                  </a:schemeClr>
                </a:solidFill>
                <a:latin typeface="+mn-lt"/>
                <a:ea typeface="Verdana" pitchFamily="34" charset="0"/>
                <a:cs typeface="Verdana" pitchFamily="34"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p:txBody>
      </p:sp>
    </p:spTree>
    <p:extLst>
      <p:ext uri="{BB962C8B-B14F-4D97-AF65-F5344CB8AC3E}">
        <p14:creationId xmlns:p14="http://schemas.microsoft.com/office/powerpoint/2010/main" val="413266313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userDrawn="1">
  <p:cSld name="28_Layout Personalizado">
    <p:bg>
      <p:bgPr>
        <a:solidFill>
          <a:schemeClr val="bg1"/>
        </a:solidFill>
        <a:effectLst/>
      </p:bgPr>
    </p:bg>
    <p:spTree>
      <p:nvGrpSpPr>
        <p:cNvPr id="1" name=""/>
        <p:cNvGrpSpPr/>
        <p:nvPr/>
      </p:nvGrpSpPr>
      <p:grpSpPr>
        <a:xfrm>
          <a:off x="0" y="0"/>
          <a:ext cx="0" cy="0"/>
          <a:chOff x="0" y="0"/>
          <a:chExt cx="0" cy="0"/>
        </a:xfrm>
      </p:grpSpPr>
      <p:sp>
        <p:nvSpPr>
          <p:cNvPr id="15" name="Espaço Reservado para Texto 7">
            <a:extLst>
              <a:ext uri="{FF2B5EF4-FFF2-40B4-BE49-F238E27FC236}">
                <a16:creationId xmlns:a16="http://schemas.microsoft.com/office/drawing/2014/main" id="{A45828DB-02D9-493E-B696-7107B392CAF7}"/>
              </a:ext>
            </a:extLst>
          </p:cNvPr>
          <p:cNvSpPr>
            <a:spLocks noGrp="1"/>
          </p:cNvSpPr>
          <p:nvPr>
            <p:ph type="body" sz="quarter" idx="49" hasCustomPrompt="1"/>
          </p:nvPr>
        </p:nvSpPr>
        <p:spPr>
          <a:xfrm>
            <a:off x="258897" y="670647"/>
            <a:ext cx="6829140" cy="323941"/>
          </a:xfrm>
          <a:prstGeom prst="rect">
            <a:avLst/>
          </a:prstGeom>
        </p:spPr>
        <p:txBody>
          <a:bodyPr/>
          <a:lstStyle>
            <a:lvl1pPr marL="0" indent="0" algn="l">
              <a:buNone/>
              <a:defRPr sz="1400">
                <a:solidFill>
                  <a:schemeClr val="tx1"/>
                </a:solidFill>
                <a:latin typeface="+mn-lt"/>
              </a:defRPr>
            </a:lvl1pPr>
          </a:lstStyle>
          <a:p>
            <a:pPr lvl="0"/>
            <a:r>
              <a:rPr lang="pt-BR"/>
              <a:t>Arial (size 14)</a:t>
            </a:r>
          </a:p>
        </p:txBody>
      </p:sp>
      <p:sp>
        <p:nvSpPr>
          <p:cNvPr id="16" name="Título 1">
            <a:extLst>
              <a:ext uri="{FF2B5EF4-FFF2-40B4-BE49-F238E27FC236}">
                <a16:creationId xmlns:a16="http://schemas.microsoft.com/office/drawing/2014/main" id="{492C72F6-137D-41DF-ACAC-E91E4A93FCB3}"/>
              </a:ext>
            </a:extLst>
          </p:cNvPr>
          <p:cNvSpPr>
            <a:spLocks noGrp="1"/>
          </p:cNvSpPr>
          <p:nvPr>
            <p:ph type="title" hasCustomPrompt="1"/>
          </p:nvPr>
        </p:nvSpPr>
        <p:spPr>
          <a:xfrm>
            <a:off x="258898" y="258471"/>
            <a:ext cx="9787894" cy="370620"/>
          </a:xfrm>
          <a:prstGeom prst="rect">
            <a:avLst/>
          </a:prstGeom>
        </p:spPr>
        <p:txBody>
          <a:bodyPr/>
          <a:lstStyle>
            <a:lvl1pPr algn="l">
              <a:tabLst/>
              <a:defRPr sz="2400" b="1">
                <a:solidFill>
                  <a:schemeClr val="tx1"/>
                </a:solidFill>
                <a:latin typeface="Barlow" panose="00000500000000000000" pitchFamily="2" charset="0"/>
              </a:defRPr>
            </a:lvl1pPr>
          </a:lstStyle>
          <a:p>
            <a:r>
              <a:rPr lang="pt-BR"/>
              <a:t>Arial (size 26)</a:t>
            </a:r>
          </a:p>
        </p:txBody>
      </p:sp>
      <p:sp>
        <p:nvSpPr>
          <p:cNvPr id="29" name="Espaço Reservado para Texto 7">
            <a:extLst>
              <a:ext uri="{FF2B5EF4-FFF2-40B4-BE49-F238E27FC236}">
                <a16:creationId xmlns:a16="http://schemas.microsoft.com/office/drawing/2014/main" id="{9BE8F821-BF03-4D6F-AA53-7CEFF56867CE}"/>
              </a:ext>
            </a:extLst>
          </p:cNvPr>
          <p:cNvSpPr>
            <a:spLocks noGrp="1"/>
          </p:cNvSpPr>
          <p:nvPr>
            <p:ph type="body" sz="quarter" idx="60" hasCustomPrompt="1"/>
          </p:nvPr>
        </p:nvSpPr>
        <p:spPr>
          <a:xfrm>
            <a:off x="845771" y="6528172"/>
            <a:ext cx="6866282" cy="285204"/>
          </a:xfrm>
          <a:prstGeom prst="rect">
            <a:avLst/>
          </a:prstGeom>
        </p:spPr>
        <p:txBody>
          <a:bodyPr>
            <a:normAutofit/>
          </a:bodyPr>
          <a:lstStyle>
            <a:lvl1pPr marL="0" indent="0" algn="l">
              <a:buNone/>
              <a:defRPr sz="900" i="0">
                <a:solidFill>
                  <a:schemeClr val="tx1"/>
                </a:solidFill>
                <a:latin typeface="+mn-lt"/>
              </a:defRPr>
            </a:lvl1pPr>
          </a:lstStyle>
          <a:p>
            <a:pPr lvl="0"/>
            <a:r>
              <a:rPr lang="pt-BR"/>
              <a:t>Calibri font normal (size 10)</a:t>
            </a:r>
          </a:p>
        </p:txBody>
      </p:sp>
      <p:pic>
        <p:nvPicPr>
          <p:cNvPr id="6" name="Graphic 5" descr="Badge Question Mark with solid fill">
            <a:extLst>
              <a:ext uri="{FF2B5EF4-FFF2-40B4-BE49-F238E27FC236}">
                <a16:creationId xmlns:a16="http://schemas.microsoft.com/office/drawing/2014/main" id="{8D66E5D1-D4C3-1372-B704-31297D23CC53}"/>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90023" y="6513056"/>
            <a:ext cx="251637" cy="251637"/>
          </a:xfrm>
          <a:prstGeom prst="rect">
            <a:avLst/>
          </a:prstGeom>
        </p:spPr>
      </p:pic>
    </p:spTree>
    <p:extLst>
      <p:ext uri="{BB962C8B-B14F-4D97-AF65-F5344CB8AC3E}">
        <p14:creationId xmlns:p14="http://schemas.microsoft.com/office/powerpoint/2010/main" val="160046813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10_Custom Layout">
    <p:spTree>
      <p:nvGrpSpPr>
        <p:cNvPr id="1" name=""/>
        <p:cNvGrpSpPr/>
        <p:nvPr/>
      </p:nvGrpSpPr>
      <p:grpSpPr>
        <a:xfrm>
          <a:off x="0" y="0"/>
          <a:ext cx="0" cy="0"/>
          <a:chOff x="0" y="0"/>
          <a:chExt cx="0" cy="0"/>
        </a:xfrm>
      </p:grpSpPr>
      <p:sp>
        <p:nvSpPr>
          <p:cNvPr id="6" name="Título 1">
            <a:extLst>
              <a:ext uri="{FF2B5EF4-FFF2-40B4-BE49-F238E27FC236}">
                <a16:creationId xmlns:a16="http://schemas.microsoft.com/office/drawing/2014/main" id="{27620CBA-8E0B-4BD3-9D94-B97C3FB94389}"/>
              </a:ext>
            </a:extLst>
          </p:cNvPr>
          <p:cNvSpPr>
            <a:spLocks noGrp="1"/>
          </p:cNvSpPr>
          <p:nvPr>
            <p:ph type="title" hasCustomPrompt="1"/>
          </p:nvPr>
        </p:nvSpPr>
        <p:spPr>
          <a:xfrm>
            <a:off x="259581" y="281117"/>
            <a:ext cx="9787893" cy="370620"/>
          </a:xfrm>
          <a:prstGeom prst="rect">
            <a:avLst/>
          </a:prstGeom>
        </p:spPr>
        <p:txBody>
          <a:bodyPr/>
          <a:lstStyle>
            <a:lvl1pPr algn="l">
              <a:tabLst/>
              <a:defRPr lang="pt-BR" sz="2800" b="1" kern="1200" dirty="0">
                <a:solidFill>
                  <a:srgbClr val="00000C"/>
                </a:solidFill>
                <a:latin typeface="Barlow" panose="00000500000000000000" pitchFamily="2" charset="0"/>
                <a:ea typeface="Cambria" panose="02040503050406030204" pitchFamily="18" charset="0"/>
                <a:cs typeface="+mn-cs"/>
              </a:defRPr>
            </a:lvl1pPr>
          </a:lstStyle>
          <a:p>
            <a:pPr marL="0" lvl="0" indent="0" algn="l" rtl="0" fontAlgn="base">
              <a:lnSpc>
                <a:spcPct val="90000"/>
              </a:lnSpc>
              <a:spcBef>
                <a:spcPts val="1000"/>
              </a:spcBef>
              <a:spcAft>
                <a:spcPct val="0"/>
              </a:spcAft>
              <a:buFont typeface="Arial" panose="020B0604020202020204" pitchFamily="34" charset="0"/>
              <a:buNone/>
            </a:pPr>
            <a:r>
              <a:rPr lang="pt-BR"/>
              <a:t>Arial</a:t>
            </a:r>
          </a:p>
        </p:txBody>
      </p:sp>
      <p:sp>
        <p:nvSpPr>
          <p:cNvPr id="5" name="Content Placeholder 2">
            <a:extLst>
              <a:ext uri="{FF2B5EF4-FFF2-40B4-BE49-F238E27FC236}">
                <a16:creationId xmlns:a16="http://schemas.microsoft.com/office/drawing/2014/main" id="{46C05298-EBC0-47DF-9B78-B2B41456B9D8}"/>
              </a:ext>
            </a:extLst>
          </p:cNvPr>
          <p:cNvSpPr>
            <a:spLocks noGrp="1"/>
          </p:cNvSpPr>
          <p:nvPr>
            <p:ph idx="1"/>
          </p:nvPr>
        </p:nvSpPr>
        <p:spPr>
          <a:xfrm>
            <a:off x="259581" y="849533"/>
            <a:ext cx="10860805" cy="5158934"/>
          </a:xfrm>
          <a:prstGeom prst="rect">
            <a:avLst/>
          </a:prstGeom>
        </p:spPr>
        <p:txBody>
          <a:bodyPr>
            <a:noAutofit/>
          </a:bodyPr>
          <a:lstStyle>
            <a:lvl1pPr algn="l" rtl="0" fontAlgn="base">
              <a:lnSpc>
                <a:spcPct val="90000"/>
              </a:lnSpc>
              <a:spcBef>
                <a:spcPts val="414"/>
              </a:spcBef>
              <a:spcAft>
                <a:spcPts val="414"/>
              </a:spcAft>
              <a:buClr>
                <a:schemeClr val="accent1">
                  <a:lumMod val="50000"/>
                </a:schemeClr>
              </a:buClr>
              <a:buSzPct val="90000"/>
              <a:buFont typeface="Verdana" pitchFamily="34" charset="0"/>
              <a:buNone/>
              <a:defRPr lang="en-US" sz="1800" kern="1200" noProof="0" dirty="0">
                <a:solidFill>
                  <a:srgbClr val="00000C"/>
                </a:solidFill>
                <a:latin typeface="Barlow" panose="00000500000000000000" pitchFamily="2" charset="0"/>
                <a:ea typeface="Verdana" pitchFamily="34" charset="0"/>
                <a:cs typeface="Arial" panose="020B0604020202020204" pitchFamily="34" charset="0"/>
              </a:defRPr>
            </a:lvl1pPr>
            <a:lvl2pPr marL="411236" indent="0" algn="l" rtl="0" fontAlgn="base">
              <a:lnSpc>
                <a:spcPct val="90000"/>
              </a:lnSpc>
              <a:spcBef>
                <a:spcPts val="414"/>
              </a:spcBef>
              <a:spcAft>
                <a:spcPts val="414"/>
              </a:spcAft>
              <a:buClr>
                <a:schemeClr val="accent1">
                  <a:lumMod val="60000"/>
                  <a:lumOff val="40000"/>
                </a:schemeClr>
              </a:buClr>
              <a:buSzPct val="80000"/>
              <a:buFont typeface="Wingdings" pitchFamily="2" charset="2"/>
              <a:buNone/>
              <a:defRPr lang="en-US" sz="1800" kern="1200" noProof="0" dirty="0">
                <a:solidFill>
                  <a:srgbClr val="00000C"/>
                </a:solidFill>
                <a:latin typeface="+mn-lt"/>
                <a:ea typeface="Verdana" pitchFamily="34" charset="0"/>
                <a:cs typeface="Arial" panose="020B0604020202020204" pitchFamily="34" charset="0"/>
              </a:defRPr>
            </a:lvl2pPr>
            <a:lvl3pPr marL="1143000" indent="-228600" algn="l" rtl="0" fontAlgn="base">
              <a:lnSpc>
                <a:spcPct val="90000"/>
              </a:lnSpc>
              <a:spcBef>
                <a:spcPts val="414"/>
              </a:spcBef>
              <a:spcAft>
                <a:spcPts val="414"/>
              </a:spcAft>
              <a:buClr>
                <a:schemeClr val="accent1">
                  <a:lumMod val="60000"/>
                  <a:lumOff val="40000"/>
                </a:schemeClr>
              </a:buClr>
              <a:buSzPct val="80000"/>
              <a:buFont typeface="Wingdings" panose="05000000000000000000" pitchFamily="2" charset="2"/>
              <a:buChar char="§"/>
              <a:defRPr lang="en-US" sz="1800" kern="1200" noProof="0" dirty="0">
                <a:solidFill>
                  <a:srgbClr val="00000C"/>
                </a:solidFill>
                <a:latin typeface="+mn-lt"/>
                <a:ea typeface="Verdana" pitchFamily="34" charset="0"/>
                <a:cs typeface="Arial" panose="020B0604020202020204" pitchFamily="34" charset="0"/>
              </a:defRPr>
            </a:lvl3pPr>
            <a:lvl4pPr algn="l" rtl="0" fontAlgn="base">
              <a:lnSpc>
                <a:spcPct val="90000"/>
              </a:lnSpc>
              <a:spcBef>
                <a:spcPts val="414"/>
              </a:spcBef>
              <a:spcAft>
                <a:spcPts val="414"/>
              </a:spcAft>
              <a:buClr>
                <a:schemeClr val="accent1">
                  <a:lumMod val="60000"/>
                  <a:lumOff val="40000"/>
                </a:schemeClr>
              </a:buClr>
              <a:buSzPct val="80000"/>
              <a:defRPr lang="en-US" sz="1800" kern="1200" noProof="0" dirty="0">
                <a:solidFill>
                  <a:srgbClr val="00000C"/>
                </a:solidFill>
                <a:latin typeface="+mn-lt"/>
                <a:ea typeface="Verdana" pitchFamily="34" charset="0"/>
                <a:cs typeface="Arial" panose="020B0604020202020204" pitchFamily="34" charset="0"/>
              </a:defRPr>
            </a:lvl4pPr>
            <a:lvl5pPr algn="l" rtl="0" fontAlgn="base">
              <a:lnSpc>
                <a:spcPct val="90000"/>
              </a:lnSpc>
              <a:spcBef>
                <a:spcPts val="414"/>
              </a:spcBef>
              <a:spcAft>
                <a:spcPts val="414"/>
              </a:spcAft>
              <a:buClr>
                <a:schemeClr val="bg2">
                  <a:lumMod val="75000"/>
                </a:schemeClr>
              </a:buClr>
              <a:buSzPct val="80000"/>
              <a:defRPr lang="en-GB" sz="1600" kern="1200" noProof="0" dirty="0">
                <a:solidFill>
                  <a:schemeClr val="tx1">
                    <a:lumMod val="85000"/>
                    <a:lumOff val="15000"/>
                  </a:schemeClr>
                </a:solidFill>
                <a:latin typeface="+mn-lt"/>
                <a:ea typeface="Verdana" pitchFamily="34" charset="0"/>
                <a:cs typeface="Verdana" pitchFamily="34" charset="0"/>
              </a:defRPr>
            </a:lvl5pPr>
          </a:lstStyle>
          <a:p>
            <a:pPr lvl="0"/>
            <a:r>
              <a:rPr lang="en-US" noProof="0"/>
              <a:t>Click to edit Master text styles</a:t>
            </a:r>
          </a:p>
        </p:txBody>
      </p:sp>
    </p:spTree>
    <p:extLst>
      <p:ext uri="{BB962C8B-B14F-4D97-AF65-F5344CB8AC3E}">
        <p14:creationId xmlns:p14="http://schemas.microsoft.com/office/powerpoint/2010/main" val="531420835"/>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1_Diagram (long) x 1 box">
    <p:spTree>
      <p:nvGrpSpPr>
        <p:cNvPr id="1" name=""/>
        <p:cNvGrpSpPr/>
        <p:nvPr/>
      </p:nvGrpSpPr>
      <p:grpSpPr>
        <a:xfrm>
          <a:off x="0" y="0"/>
          <a:ext cx="0" cy="0"/>
          <a:chOff x="0" y="0"/>
          <a:chExt cx="0" cy="0"/>
        </a:xfrm>
      </p:grpSpPr>
      <p:sp>
        <p:nvSpPr>
          <p:cNvPr id="5" name="Title" descr="Header">
            <a:extLst>
              <a:ext uri="{FF2B5EF4-FFF2-40B4-BE49-F238E27FC236}">
                <a16:creationId xmlns:a16="http://schemas.microsoft.com/office/drawing/2014/main" id="{93A2C7FC-586B-457F-BC57-4BB7FE1F784D}"/>
              </a:ext>
            </a:extLst>
          </p:cNvPr>
          <p:cNvSpPr>
            <a:spLocks noGrp="1"/>
          </p:cNvSpPr>
          <p:nvPr>
            <p:ph type="title"/>
          </p:nvPr>
        </p:nvSpPr>
        <p:spPr>
          <a:xfrm>
            <a:off x="438993" y="115057"/>
            <a:ext cx="11285432" cy="715669"/>
          </a:xfrm>
        </p:spPr>
        <p:txBody>
          <a:bodyPr anchor="b" anchorCtr="0"/>
          <a:lstStyle>
            <a:lvl1pPr>
              <a:defRPr sz="2400"/>
            </a:lvl1pPr>
          </a:lstStyle>
          <a:p>
            <a:r>
              <a:rPr lang="en-US"/>
              <a:t>Click to edit Master title style</a:t>
            </a:r>
            <a:endParaRPr lang="en-GB"/>
          </a:p>
        </p:txBody>
      </p:sp>
      <p:sp>
        <p:nvSpPr>
          <p:cNvPr id="3" name="Chart / Diagram">
            <a:extLst>
              <a:ext uri="{FF2B5EF4-FFF2-40B4-BE49-F238E27FC236}">
                <a16:creationId xmlns:a16="http://schemas.microsoft.com/office/drawing/2014/main" id="{1703231E-4063-4D72-A4F3-5BF19050C303}"/>
              </a:ext>
            </a:extLst>
          </p:cNvPr>
          <p:cNvSpPr>
            <a:spLocks noGrp="1"/>
          </p:cNvSpPr>
          <p:nvPr>
            <p:ph idx="1" hasCustomPrompt="1"/>
          </p:nvPr>
        </p:nvSpPr>
        <p:spPr>
          <a:xfrm>
            <a:off x="450000" y="1792800"/>
            <a:ext cx="11274425" cy="3876675"/>
          </a:xfrm>
          <a:noFill/>
        </p:spPr>
        <p:txBody>
          <a:bodyPr>
            <a:noAutofit/>
          </a:bodyPr>
          <a:lstStyle>
            <a:lvl1pPr>
              <a:spcBef>
                <a:spcPts val="400"/>
              </a:spcBef>
              <a:defRPr sz="1400">
                <a:solidFill>
                  <a:schemeClr val="tx1"/>
                </a:solidFill>
              </a:defRPr>
            </a:lvl1pPr>
            <a:lvl2pPr>
              <a:spcBef>
                <a:spcPts val="400"/>
              </a:spcBef>
              <a:defRPr sz="1400">
                <a:solidFill>
                  <a:schemeClr val="tx1"/>
                </a:solidFill>
              </a:defRPr>
            </a:lvl2pPr>
            <a:lvl3pPr>
              <a:spcBef>
                <a:spcPts val="400"/>
              </a:spcBef>
              <a:defRPr sz="1400">
                <a:solidFill>
                  <a:schemeClr val="tx1"/>
                </a:solidFill>
              </a:defRPr>
            </a:lvl3pPr>
            <a:lvl4pPr>
              <a:defRPr>
                <a:solidFill>
                  <a:schemeClr val="bg2"/>
                </a:solidFill>
              </a:defRPr>
            </a:lvl4pPr>
            <a:lvl5pPr>
              <a:defRPr>
                <a:solidFill>
                  <a:schemeClr val="bg2"/>
                </a:solidFill>
              </a:defRPr>
            </a:lvl5pPr>
          </a:lstStyle>
          <a:p>
            <a:pPr lvl="0"/>
            <a:r>
              <a:rPr lang="en-GB"/>
              <a:t>Insert diagram here</a:t>
            </a:r>
          </a:p>
        </p:txBody>
      </p:sp>
      <p:sp>
        <p:nvSpPr>
          <p:cNvPr id="11" name="Slide Number">
            <a:extLst>
              <a:ext uri="{FF2B5EF4-FFF2-40B4-BE49-F238E27FC236}">
                <a16:creationId xmlns:a16="http://schemas.microsoft.com/office/drawing/2014/main" id="{0BB3773D-6CED-4B8A-A46D-AF2BA032FCD8}"/>
              </a:ext>
              <a:ext uri="{C183D7F6-B498-43B3-948B-1728B52AA6E4}">
                <adec:decorative xmlns:adec="http://schemas.microsoft.com/office/drawing/2017/decorative" val="1"/>
              </a:ext>
            </a:extLst>
          </p:cNvPr>
          <p:cNvSpPr>
            <a:spLocks noGrp="1"/>
          </p:cNvSpPr>
          <p:nvPr>
            <p:ph type="sldNum" sz="quarter" idx="19"/>
          </p:nvPr>
        </p:nvSpPr>
        <p:spPr/>
        <p:txBody>
          <a:bodyPr/>
          <a:lstStyle/>
          <a:p>
            <a:r>
              <a:rPr lang="en-GB"/>
              <a:t> </a:t>
            </a:r>
          </a:p>
        </p:txBody>
      </p:sp>
      <p:sp>
        <p:nvSpPr>
          <p:cNvPr id="2" name="Subtitle">
            <a:extLst>
              <a:ext uri="{FF2B5EF4-FFF2-40B4-BE49-F238E27FC236}">
                <a16:creationId xmlns:a16="http://schemas.microsoft.com/office/drawing/2014/main" id="{94A477D8-0A36-8B24-8B3A-B85F5EE57772}"/>
              </a:ext>
            </a:extLst>
          </p:cNvPr>
          <p:cNvSpPr>
            <a:spLocks noGrp="1"/>
          </p:cNvSpPr>
          <p:nvPr>
            <p:ph type="body" sz="quarter" idx="15" hasCustomPrompt="1"/>
          </p:nvPr>
        </p:nvSpPr>
        <p:spPr>
          <a:xfrm>
            <a:off x="450000" y="830726"/>
            <a:ext cx="9341700" cy="246221"/>
          </a:xfrm>
          <a:noFill/>
        </p:spPr>
        <p:txBody>
          <a:bodyPr vert="horz" wrap="square" lIns="0" tIns="0" rIns="0" bIns="0" rtlCol="0">
            <a:spAutoFit/>
          </a:bodyPr>
          <a:lstStyle>
            <a:lvl1pPr>
              <a:lnSpc>
                <a:spcPct val="110000"/>
              </a:lnSpc>
              <a:defRPr lang="en-GB" sz="1600" b="1" dirty="0">
                <a:solidFill>
                  <a:schemeClr val="tx2"/>
                </a:solidFill>
              </a:defRPr>
            </a:lvl1pPr>
          </a:lstStyle>
          <a:p>
            <a:pPr lvl="0">
              <a:lnSpc>
                <a:spcPct val="100000"/>
              </a:lnSpc>
            </a:pPr>
            <a:r>
              <a:rPr lang="en-GB"/>
              <a:t>Subtitle here</a:t>
            </a:r>
          </a:p>
        </p:txBody>
      </p:sp>
      <p:sp>
        <p:nvSpPr>
          <p:cNvPr id="4" name="Subtitle">
            <a:extLst>
              <a:ext uri="{FF2B5EF4-FFF2-40B4-BE49-F238E27FC236}">
                <a16:creationId xmlns:a16="http://schemas.microsoft.com/office/drawing/2014/main" id="{066EF9DE-5FC4-17E3-4BAA-BC4F9AF60062}"/>
              </a:ext>
            </a:extLst>
          </p:cNvPr>
          <p:cNvSpPr>
            <a:spLocks noGrp="1"/>
          </p:cNvSpPr>
          <p:nvPr>
            <p:ph type="body" sz="quarter" idx="17" hasCustomPrompt="1"/>
          </p:nvPr>
        </p:nvSpPr>
        <p:spPr>
          <a:xfrm>
            <a:off x="450000" y="6018482"/>
            <a:ext cx="9341700" cy="333425"/>
          </a:xfrm>
          <a:noFill/>
        </p:spPr>
        <p:txBody>
          <a:bodyPr vert="horz" wrap="square" lIns="0" tIns="0" rIns="0" bIns="0" rtlCol="0">
            <a:spAutoFit/>
          </a:bodyPr>
          <a:lstStyle>
            <a:lvl1pPr>
              <a:spcBef>
                <a:spcPts val="0"/>
              </a:spcBef>
              <a:spcAft>
                <a:spcPts val="200"/>
              </a:spcAft>
              <a:defRPr lang="en-GB" sz="1000" b="0" dirty="0">
                <a:solidFill>
                  <a:schemeClr val="tx1"/>
                </a:solidFill>
              </a:defRPr>
            </a:lvl1pPr>
          </a:lstStyle>
          <a:p>
            <a:pPr lvl="0">
              <a:lnSpc>
                <a:spcPct val="100000"/>
              </a:lnSpc>
            </a:pPr>
            <a:r>
              <a:rPr lang="en-GB"/>
              <a:t>Q.</a:t>
            </a:r>
          </a:p>
          <a:p>
            <a:pPr lvl="0">
              <a:lnSpc>
                <a:spcPct val="100000"/>
              </a:lnSpc>
            </a:pPr>
            <a:r>
              <a:rPr lang="en-GB"/>
              <a:t>Base:</a:t>
            </a:r>
          </a:p>
        </p:txBody>
      </p:sp>
    </p:spTree>
    <p:extLst>
      <p:ext uri="{BB962C8B-B14F-4D97-AF65-F5344CB8AC3E}">
        <p14:creationId xmlns:p14="http://schemas.microsoft.com/office/powerpoint/2010/main" val="930125350"/>
      </p:ext>
    </p:extLst>
  </p:cSld>
  <p:clrMapOvr>
    <a:masterClrMapping/>
  </p:clrMapOvr>
  <p:extLst>
    <p:ext uri="{DCECCB84-F9BA-43D5-87BE-67443E8EF086}">
      <p15:sldGuideLst xmlns:p15="http://schemas.microsoft.com/office/powerpoint/2012/main"/>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ingle column layout">
    <p:spTree>
      <p:nvGrpSpPr>
        <p:cNvPr id="1" name=""/>
        <p:cNvGrpSpPr/>
        <p:nvPr/>
      </p:nvGrpSpPr>
      <p:grpSpPr>
        <a:xfrm>
          <a:off x="0" y="0"/>
          <a:ext cx="0" cy="0"/>
          <a:chOff x="0" y="0"/>
          <a:chExt cx="0" cy="0"/>
        </a:xfrm>
      </p:grpSpPr>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450000" y="1808163"/>
            <a:ext cx="11299088" cy="3861312"/>
          </a:xfrm>
        </p:spPr>
        <p:txBody>
          <a:bodyPr numCol="1" spcCol="288000">
            <a:noAutofit/>
          </a:bodyPr>
          <a:lstStyle>
            <a:lvl1pPr>
              <a:spcBef>
                <a:spcPts val="400"/>
              </a:spcBef>
              <a:defRPr sz="1800">
                <a:solidFill>
                  <a:schemeClr val="tx1"/>
                </a:solidFill>
              </a:defRPr>
            </a:lvl1pPr>
            <a:lvl2pPr>
              <a:spcBef>
                <a:spcPts val="400"/>
              </a:spcBef>
              <a:defRPr sz="1800">
                <a:solidFill>
                  <a:schemeClr val="tx1"/>
                </a:solidFill>
              </a:defRPr>
            </a:lvl2pPr>
            <a:lvl3pPr>
              <a:spcBef>
                <a:spcPts val="400"/>
              </a:spcBef>
              <a:defRPr sz="18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1">
            <a:extLst>
              <a:ext uri="{FF2B5EF4-FFF2-40B4-BE49-F238E27FC236}">
                <a16:creationId xmlns:a16="http://schemas.microsoft.com/office/drawing/2014/main" id="{931429DE-4D63-DCEA-0E6E-B1E263115B2B}"/>
              </a:ext>
            </a:extLst>
          </p:cNvPr>
          <p:cNvSpPr>
            <a:spLocks noGrp="1"/>
          </p:cNvSpPr>
          <p:nvPr>
            <p:ph type="title" hasCustomPrompt="1"/>
          </p:nvPr>
        </p:nvSpPr>
        <p:spPr/>
        <p:txBody>
          <a:bodyPr/>
          <a:lstStyle>
            <a:lvl1pPr>
              <a:defRPr lang="en-US" sz="2800" b="1" kern="1200" cap="none" spc="0" baseline="0" dirty="0">
                <a:solidFill>
                  <a:schemeClr val="tx1"/>
                </a:solidFill>
                <a:latin typeface="+mn-lt"/>
                <a:ea typeface="+mj-ea"/>
                <a:cs typeface="+mj-cs"/>
              </a:defRPr>
            </a:lvl1pPr>
          </a:lstStyle>
          <a:p>
            <a:r>
              <a:rPr lang="en-US"/>
              <a:t>Single column layout</a:t>
            </a:r>
            <a:endParaRPr lang="en-GB"/>
          </a:p>
        </p:txBody>
      </p:sp>
    </p:spTree>
    <p:extLst>
      <p:ext uri="{BB962C8B-B14F-4D97-AF65-F5344CB8AC3E}">
        <p14:creationId xmlns:p14="http://schemas.microsoft.com/office/powerpoint/2010/main" val="657196708"/>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cSld name="white_standard_content">
    <p:spTree>
      <p:nvGrpSpPr>
        <p:cNvPr id="1" name=""/>
        <p:cNvGrpSpPr/>
        <p:nvPr/>
      </p:nvGrpSpPr>
      <p:grpSpPr>
        <a:xfrm>
          <a:off x="0" y="0"/>
          <a:ext cx="0" cy="0"/>
          <a:chOff x="0" y="0"/>
          <a:chExt cx="0" cy="0"/>
        </a:xfrm>
      </p:grpSpPr>
      <p:sp>
        <p:nvSpPr>
          <p:cNvPr id="3" name="Placeholder">
            <a:extLst>
              <a:ext uri="{FF2B5EF4-FFF2-40B4-BE49-F238E27FC236}">
                <a16:creationId xmlns:a16="http://schemas.microsoft.com/office/drawing/2014/main" id="{1703231E-4063-4D72-A4F3-5BF19050C303}"/>
              </a:ext>
            </a:extLst>
          </p:cNvPr>
          <p:cNvSpPr>
            <a:spLocks noGrp="1"/>
          </p:cNvSpPr>
          <p:nvPr>
            <p:ph idx="1" hasCustomPrompt="1"/>
          </p:nvPr>
        </p:nvSpPr>
        <p:spPr>
          <a:xfrm>
            <a:off x="450000" y="1808164"/>
            <a:ext cx="11274425" cy="3852861"/>
          </a:xfrm>
        </p:spPr>
        <p:txBody>
          <a:bodyPr numCol="1" spcCol="306000">
            <a:noAutofit/>
          </a:bodyPr>
          <a:lstStyle>
            <a:lvl1pPr>
              <a:spcBef>
                <a:spcPts val="400"/>
              </a:spcBef>
              <a:defRPr sz="1600" b="0">
                <a:solidFill>
                  <a:schemeClr val="tx1"/>
                </a:solidFill>
              </a:defRPr>
            </a:lvl1pPr>
            <a:lvl2pPr>
              <a:spcBef>
                <a:spcPts val="400"/>
              </a:spcBef>
              <a:defRPr sz="1600" b="0">
                <a:solidFill>
                  <a:schemeClr val="tx1"/>
                </a:solidFill>
              </a:defRPr>
            </a:lvl2pPr>
            <a:lvl3pPr>
              <a:spcBef>
                <a:spcPts val="400"/>
              </a:spcBef>
              <a:defRPr sz="1600" b="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1">
            <a:extLst>
              <a:ext uri="{FF2B5EF4-FFF2-40B4-BE49-F238E27FC236}">
                <a16:creationId xmlns:a16="http://schemas.microsoft.com/office/drawing/2014/main" id="{05856702-F7CA-EFF2-BBCC-1DCC4703E0AF}"/>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99788611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x 2 boxes">
    <p:spTree>
      <p:nvGrpSpPr>
        <p:cNvPr id="1" name=""/>
        <p:cNvGrpSpPr/>
        <p:nvPr/>
      </p:nvGrpSpPr>
      <p:grpSpPr>
        <a:xfrm>
          <a:off x="0" y="0"/>
          <a:ext cx="0" cy="0"/>
          <a:chOff x="0" y="0"/>
          <a:chExt cx="0" cy="0"/>
        </a:xfrm>
      </p:grpSpPr>
      <p:sp>
        <p:nvSpPr>
          <p:cNvPr id="3" name="Placeholder 1">
            <a:extLst>
              <a:ext uri="{FF2B5EF4-FFF2-40B4-BE49-F238E27FC236}">
                <a16:creationId xmlns:a16="http://schemas.microsoft.com/office/drawing/2014/main" id="{1703231E-4063-4D72-A4F3-5BF19050C303}"/>
              </a:ext>
            </a:extLst>
          </p:cNvPr>
          <p:cNvSpPr>
            <a:spLocks noGrp="1"/>
          </p:cNvSpPr>
          <p:nvPr>
            <p:ph idx="1" hasCustomPrompt="1"/>
          </p:nvPr>
        </p:nvSpPr>
        <p:spPr>
          <a:xfrm>
            <a:off x="450000" y="1808163"/>
            <a:ext cx="5456880" cy="3861312"/>
          </a:xfrm>
        </p:spPr>
        <p:txBody>
          <a:bodyPr>
            <a:noAutofit/>
          </a:bodyPr>
          <a:lstStyle>
            <a:lvl1pPr>
              <a:spcBef>
                <a:spcPts val="400"/>
              </a:spcBef>
              <a:defRPr sz="1800">
                <a:solidFill>
                  <a:schemeClr val="tx1"/>
                </a:solidFill>
              </a:defRPr>
            </a:lvl1pPr>
            <a:lvl2pPr>
              <a:spcBef>
                <a:spcPts val="400"/>
              </a:spcBef>
              <a:defRPr sz="1800">
                <a:solidFill>
                  <a:schemeClr val="tx1"/>
                </a:solidFill>
              </a:defRPr>
            </a:lvl2pPr>
            <a:lvl3pPr>
              <a:spcBef>
                <a:spcPts val="400"/>
              </a:spcBef>
              <a:defRPr sz="18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10" name="Placeholder 2">
            <a:extLst>
              <a:ext uri="{FF2B5EF4-FFF2-40B4-BE49-F238E27FC236}">
                <a16:creationId xmlns:a16="http://schemas.microsoft.com/office/drawing/2014/main" id="{58EBDB8A-A132-411F-B6B9-59DC085B79E1}"/>
              </a:ext>
            </a:extLst>
          </p:cNvPr>
          <p:cNvSpPr>
            <a:spLocks noGrp="1"/>
          </p:cNvSpPr>
          <p:nvPr>
            <p:ph idx="15" hasCustomPrompt="1"/>
          </p:nvPr>
        </p:nvSpPr>
        <p:spPr>
          <a:xfrm>
            <a:off x="6273992" y="1808163"/>
            <a:ext cx="5456880" cy="3861312"/>
          </a:xfrm>
        </p:spPr>
        <p:txBody>
          <a:bodyPr>
            <a:noAutofit/>
          </a:bodyPr>
          <a:lstStyle>
            <a:lvl1pPr>
              <a:spcBef>
                <a:spcPts val="400"/>
              </a:spcBef>
              <a:defRPr sz="1800">
                <a:solidFill>
                  <a:schemeClr val="tx1"/>
                </a:solidFill>
              </a:defRPr>
            </a:lvl1pPr>
            <a:lvl2pPr>
              <a:spcBef>
                <a:spcPts val="400"/>
              </a:spcBef>
              <a:defRPr sz="1800">
                <a:solidFill>
                  <a:schemeClr val="tx1"/>
                </a:solidFill>
              </a:defRPr>
            </a:lvl2pPr>
            <a:lvl3pPr>
              <a:spcBef>
                <a:spcPts val="400"/>
              </a:spcBef>
              <a:defRPr sz="1800">
                <a:solidFill>
                  <a:schemeClr val="tx1"/>
                </a:solidFill>
              </a:defRPr>
            </a:lvl3pPr>
            <a:lvl4pPr>
              <a:defRPr>
                <a:solidFill>
                  <a:schemeClr val="bg2"/>
                </a:solidFill>
              </a:defRPr>
            </a:lvl4pPr>
            <a:lvl5pPr>
              <a:defRPr>
                <a:solidFill>
                  <a:schemeClr val="bg2"/>
                </a:solidFill>
              </a:defRPr>
            </a:lvl5pPr>
          </a:lstStyle>
          <a:p>
            <a:pPr lvl="0"/>
            <a:r>
              <a:rPr lang="en-GB"/>
              <a:t>Your text here</a:t>
            </a:r>
          </a:p>
          <a:p>
            <a:pPr lvl="1"/>
            <a:r>
              <a:rPr lang="en-GB"/>
              <a:t>Text level 1</a:t>
            </a:r>
          </a:p>
          <a:p>
            <a:pPr lvl="2"/>
            <a:r>
              <a:rPr lang="en-GB"/>
              <a:t>Text level 2</a:t>
            </a:r>
          </a:p>
        </p:txBody>
      </p:sp>
      <p:sp>
        <p:nvSpPr>
          <p:cNvPr id="2" name="Title" descr="Header">
            <a:extLst>
              <a:ext uri="{FF2B5EF4-FFF2-40B4-BE49-F238E27FC236}">
                <a16:creationId xmlns:a16="http://schemas.microsoft.com/office/drawing/2014/main" id="{077A5D45-2436-787C-9566-CBFB23A33B26}"/>
              </a:ext>
            </a:extLst>
          </p:cNvPr>
          <p:cNvSpPr>
            <a:spLocks noGrp="1"/>
          </p:cNvSpPr>
          <p:nvPr>
            <p:ph type="title"/>
          </p:nvPr>
        </p:nvSpPr>
        <p:spPr>
          <a:xfrm>
            <a:off x="450000" y="86731"/>
            <a:ext cx="11299088" cy="715669"/>
          </a:xfrm>
        </p:spPr>
        <p:txBody>
          <a:bodyPr anchor="b"/>
          <a:lstStyle/>
          <a:p>
            <a:r>
              <a:rPr lang="en-US"/>
              <a:t>Click to edit Master title style</a:t>
            </a:r>
            <a:endParaRPr lang="en-GB"/>
          </a:p>
        </p:txBody>
      </p:sp>
      <p:sp>
        <p:nvSpPr>
          <p:cNvPr id="4" name="Subtitle">
            <a:extLst>
              <a:ext uri="{FF2B5EF4-FFF2-40B4-BE49-F238E27FC236}">
                <a16:creationId xmlns:a16="http://schemas.microsoft.com/office/drawing/2014/main" id="{57CBCAE8-356D-9ADC-8A6B-88B2E3D48705}"/>
              </a:ext>
            </a:extLst>
          </p:cNvPr>
          <p:cNvSpPr>
            <a:spLocks noGrp="1"/>
          </p:cNvSpPr>
          <p:nvPr>
            <p:ph type="body" sz="quarter" idx="16" hasCustomPrompt="1"/>
          </p:nvPr>
        </p:nvSpPr>
        <p:spPr>
          <a:xfrm>
            <a:off x="450000" y="830726"/>
            <a:ext cx="9341700" cy="246221"/>
          </a:xfrm>
          <a:noFill/>
        </p:spPr>
        <p:txBody>
          <a:bodyPr vert="horz" wrap="square" lIns="0" tIns="0" rIns="0" bIns="0" rtlCol="0">
            <a:spAutoFit/>
          </a:bodyPr>
          <a:lstStyle>
            <a:lvl1pPr>
              <a:defRPr lang="en-GB" sz="1600" b="1" dirty="0">
                <a:solidFill>
                  <a:schemeClr val="tx2"/>
                </a:solidFill>
              </a:defRPr>
            </a:lvl1pPr>
          </a:lstStyle>
          <a:p>
            <a:pPr lvl="0">
              <a:lnSpc>
                <a:spcPct val="100000"/>
              </a:lnSpc>
            </a:pPr>
            <a:r>
              <a:rPr lang="en-GB"/>
              <a:t>Subtitle here</a:t>
            </a:r>
          </a:p>
        </p:txBody>
      </p:sp>
      <p:sp>
        <p:nvSpPr>
          <p:cNvPr id="5" name="Subtitle">
            <a:extLst>
              <a:ext uri="{FF2B5EF4-FFF2-40B4-BE49-F238E27FC236}">
                <a16:creationId xmlns:a16="http://schemas.microsoft.com/office/drawing/2014/main" id="{9DE1B0E0-28B6-A169-478C-3959166E4C87}"/>
              </a:ext>
            </a:extLst>
          </p:cNvPr>
          <p:cNvSpPr>
            <a:spLocks noGrp="1"/>
          </p:cNvSpPr>
          <p:nvPr>
            <p:ph type="body" sz="quarter" idx="17" hasCustomPrompt="1"/>
          </p:nvPr>
        </p:nvSpPr>
        <p:spPr>
          <a:xfrm>
            <a:off x="450000" y="6018482"/>
            <a:ext cx="9341700" cy="400110"/>
          </a:xfrm>
          <a:noFill/>
        </p:spPr>
        <p:txBody>
          <a:bodyPr vert="horz" wrap="square" lIns="0" tIns="0" rIns="0" bIns="0" rtlCol="0">
            <a:spAutoFit/>
          </a:bodyPr>
          <a:lstStyle>
            <a:lvl1pPr>
              <a:spcBef>
                <a:spcPts val="0"/>
              </a:spcBef>
              <a:spcAft>
                <a:spcPts val="600"/>
              </a:spcAft>
              <a:tabLst>
                <a:tab pos="534988" algn="l"/>
              </a:tabLst>
              <a:defRPr lang="en-GB" sz="1050" b="0" dirty="0">
                <a:solidFill>
                  <a:schemeClr val="tx1"/>
                </a:solidFill>
              </a:defRPr>
            </a:lvl1pPr>
          </a:lstStyle>
          <a:p>
            <a:pPr lvl="0">
              <a:lnSpc>
                <a:spcPct val="100000"/>
              </a:lnSpc>
            </a:pPr>
            <a:r>
              <a:rPr lang="en-GB"/>
              <a:t>Q.	x	</a:t>
            </a:r>
          </a:p>
          <a:p>
            <a:pPr lvl="0">
              <a:lnSpc>
                <a:spcPct val="100000"/>
              </a:lnSpc>
            </a:pPr>
            <a:r>
              <a:rPr lang="en-GB"/>
              <a:t>Base:	x</a:t>
            </a:r>
          </a:p>
        </p:txBody>
      </p:sp>
    </p:spTree>
    <p:extLst>
      <p:ext uri="{BB962C8B-B14F-4D97-AF65-F5344CB8AC3E}">
        <p14:creationId xmlns:p14="http://schemas.microsoft.com/office/powerpoint/2010/main" val="2093080706"/>
      </p:ext>
    </p:extLst>
  </p:cSld>
  <p:clrMapOvr>
    <a:masterClrMapping/>
  </p:clrMapOvr>
  <p:extLst>
    <p:ext uri="{DCECCB84-F9BA-43D5-87BE-67443E8EF086}">
      <p15:sldGuideLst xmlns:p15="http://schemas.microsoft.com/office/powerpoint/2012/main">
        <p15:guide id="1" orient="horz" pos="4320">
          <p15:clr>
            <a:srgbClr val="F26B43"/>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descr="Header">
            <a:extLst>
              <a:ext uri="{FF2B5EF4-FFF2-40B4-BE49-F238E27FC236}">
                <a16:creationId xmlns:a16="http://schemas.microsoft.com/office/drawing/2014/main" id="{451F5451-CC20-46A2-802F-F9D60C2A61E7}"/>
              </a:ext>
            </a:extLst>
          </p:cNvPr>
          <p:cNvSpPr>
            <a:spLocks noGrp="1"/>
          </p:cNvSpPr>
          <p:nvPr>
            <p:ph type="title"/>
          </p:nvPr>
        </p:nvSpPr>
        <p:spPr>
          <a:xfrm>
            <a:off x="440938" y="320852"/>
            <a:ext cx="11285432" cy="715669"/>
          </a:xfrm>
          <a:prstGeom prst="rect">
            <a:avLst/>
          </a:prstGeom>
        </p:spPr>
        <p:txBody>
          <a:bodyPr vert="horz" wrap="square" lIns="0" tIns="0" rIns="0" bIns="0" rtlCol="0" anchor="b">
            <a:noAutofit/>
          </a:bodyPr>
          <a:lstStyle/>
          <a:p>
            <a:r>
              <a:rPr lang="en-GB"/>
              <a:t>Short slide title</a:t>
            </a:r>
          </a:p>
        </p:txBody>
      </p:sp>
      <p:sp>
        <p:nvSpPr>
          <p:cNvPr id="3" name="Placeholder">
            <a:extLst>
              <a:ext uri="{FF2B5EF4-FFF2-40B4-BE49-F238E27FC236}">
                <a16:creationId xmlns:a16="http://schemas.microsoft.com/office/drawing/2014/main" id="{41F54BE0-878D-4EDE-9290-206FC15489D4}"/>
              </a:ext>
            </a:extLst>
          </p:cNvPr>
          <p:cNvSpPr>
            <a:spLocks noGrp="1"/>
          </p:cNvSpPr>
          <p:nvPr>
            <p:ph type="body" idx="1"/>
          </p:nvPr>
        </p:nvSpPr>
        <p:spPr>
          <a:xfrm>
            <a:off x="450000" y="1808163"/>
            <a:ext cx="11299088" cy="3852862"/>
          </a:xfrm>
          <a:prstGeom prst="rect">
            <a:avLst/>
          </a:prstGeom>
        </p:spPr>
        <p:txBody>
          <a:bodyPr vert="horz" lIns="0" tIns="0" rIns="0" bIns="0" rtlCol="0">
            <a:noAutofit/>
          </a:bodyPr>
          <a:lstStyle/>
          <a:p>
            <a:pPr lvl="0"/>
            <a:r>
              <a:rPr lang="en-GB"/>
              <a:t>Click to change the text styles on the slide master</a:t>
            </a:r>
          </a:p>
          <a:p>
            <a:pPr lvl="1"/>
            <a:r>
              <a:rPr lang="en-GB"/>
              <a:t>Text level 1</a:t>
            </a:r>
          </a:p>
          <a:p>
            <a:pPr lvl="2"/>
            <a:r>
              <a:rPr lang="en-GB"/>
              <a:t>Text level 2</a:t>
            </a:r>
          </a:p>
        </p:txBody>
      </p:sp>
      <p:sp>
        <p:nvSpPr>
          <p:cNvPr id="96" name="TextBox 95">
            <a:extLst>
              <a:ext uri="{FF2B5EF4-FFF2-40B4-BE49-F238E27FC236}">
                <a16:creationId xmlns:a16="http://schemas.microsoft.com/office/drawing/2014/main" id="{A19EB2BF-21C7-DA01-6AAC-8D446BDFC72B}"/>
              </a:ext>
            </a:extLst>
          </p:cNvPr>
          <p:cNvSpPr txBox="1"/>
          <p:nvPr userDrawn="1"/>
        </p:nvSpPr>
        <p:spPr>
          <a:xfrm>
            <a:off x="5849681" y="6479951"/>
            <a:ext cx="492637" cy="140488"/>
          </a:xfrm>
          <a:prstGeom prst="rect">
            <a:avLst/>
          </a:prstGeom>
          <a:noFill/>
        </p:spPr>
        <p:txBody>
          <a:bodyPr wrap="square" lIns="0" tIns="0" rIns="0" bIns="0" rtlCol="0">
            <a:spAutoFit/>
          </a:bodyPr>
          <a:lstStyle/>
          <a:p>
            <a:pPr algn="ctr" rtl="0">
              <a:lnSpc>
                <a:spcPct val="110000"/>
              </a:lnSpc>
              <a:spcBef>
                <a:spcPts val="400"/>
              </a:spcBef>
              <a:spcAft>
                <a:spcPts val="400"/>
              </a:spcAft>
            </a:pPr>
            <a:fld id="{42C674B8-9BBC-4FFF-A23E-570BB0655C41}" type="slidenum">
              <a:rPr lang="en-GB" sz="900" smtClean="0"/>
              <a:pPr algn="ctr" rtl="0">
                <a:lnSpc>
                  <a:spcPct val="110000"/>
                </a:lnSpc>
                <a:spcBef>
                  <a:spcPts val="400"/>
                </a:spcBef>
                <a:spcAft>
                  <a:spcPts val="400"/>
                </a:spcAft>
              </a:pPr>
              <a:t>‹#›</a:t>
            </a:fld>
            <a:endParaRPr lang="en-GB" sz="900"/>
          </a:p>
        </p:txBody>
      </p:sp>
      <p:sp>
        <p:nvSpPr>
          <p:cNvPr id="6" name="Classification">
            <a:extLst>
              <a:ext uri="{FF2B5EF4-FFF2-40B4-BE49-F238E27FC236}">
                <a16:creationId xmlns:a16="http://schemas.microsoft.com/office/drawing/2014/main" id="{5145A4F0-7D5B-0FE6-3F2E-55FC068D8DC1}"/>
              </a:ext>
              <a:ext uri="{C183D7F6-B498-43B3-948B-1728B52AA6E4}">
                <adec:decorative xmlns:adec="http://schemas.microsoft.com/office/drawing/2017/decorative" val="1"/>
              </a:ext>
            </a:extLst>
          </p:cNvPr>
          <p:cNvSpPr txBox="1">
            <a:spLocks/>
          </p:cNvSpPr>
          <p:nvPr userDrawn="1"/>
        </p:nvSpPr>
        <p:spPr>
          <a:xfrm>
            <a:off x="440938" y="6488640"/>
            <a:ext cx="5577840" cy="123111"/>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tx1"/>
                </a:solidFill>
                <a:effectLst/>
              </a:rPr>
              <a:t>© Ipsos B&amp;A  | </a:t>
            </a:r>
            <a:r>
              <a:rPr lang="en-US" sz="800" dirty="0" err="1">
                <a:solidFill>
                  <a:schemeClr val="tx1"/>
                </a:solidFill>
                <a:effectLst/>
              </a:rPr>
              <a:t>Dóchas</a:t>
            </a:r>
            <a:r>
              <a:rPr lang="en-US" sz="800" dirty="0">
                <a:solidFill>
                  <a:schemeClr val="tx1"/>
                </a:solidFill>
                <a:effectLst/>
              </a:rPr>
              <a:t> Public Engagement Survey | Jan 2025| Internal | Strictly Confidential</a:t>
            </a:r>
          </a:p>
        </p:txBody>
      </p:sp>
      <p:pic>
        <p:nvPicPr>
          <p:cNvPr id="5" name="Graphic 5">
            <a:extLst>
              <a:ext uri="{FF2B5EF4-FFF2-40B4-BE49-F238E27FC236}">
                <a16:creationId xmlns:a16="http://schemas.microsoft.com/office/drawing/2014/main" id="{24C52533-67B2-A66E-6439-AF0EA8AB64A9}"/>
              </a:ext>
              <a:ext uri="{C183D7F6-B498-43B3-948B-1728B52AA6E4}">
                <adec:decorative xmlns:adec="http://schemas.microsoft.com/office/drawing/2017/decorative" val="1"/>
              </a:ext>
            </a:extLst>
          </p:cNvPr>
          <p:cNvPicPr>
            <a:picLocks noChangeAspect="1"/>
          </p:cNvPicPr>
          <p:nvPr userDrawn="1"/>
        </p:nvPicPr>
        <p:blipFill>
          <a:blip r:embed="rId54" cstate="email">
            <a:extLst>
              <a:ext uri="{28A0092B-C50C-407E-A947-70E740481C1C}">
                <a14:useLocalDpi xmlns:a14="http://schemas.microsoft.com/office/drawing/2010/main"/>
              </a:ext>
            </a:extLst>
          </a:blip>
          <a:srcRect/>
          <a:stretch/>
        </p:blipFill>
        <p:spPr>
          <a:xfrm>
            <a:off x="11172185" y="6317600"/>
            <a:ext cx="722170" cy="342080"/>
          </a:xfrm>
          <a:prstGeom prst="rect">
            <a:avLst/>
          </a:prstGeom>
        </p:spPr>
      </p:pic>
    </p:spTree>
    <p:extLst>
      <p:ext uri="{BB962C8B-B14F-4D97-AF65-F5344CB8AC3E}">
        <p14:creationId xmlns:p14="http://schemas.microsoft.com/office/powerpoint/2010/main" val="2828808330"/>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 id="2147483873" r:id="rId12"/>
    <p:sldLayoutId id="2147483874" r:id="rId13"/>
    <p:sldLayoutId id="2147483875" r:id="rId14"/>
    <p:sldLayoutId id="2147483876" r:id="rId15"/>
    <p:sldLayoutId id="2147483877" r:id="rId16"/>
    <p:sldLayoutId id="2147483878" r:id="rId17"/>
    <p:sldLayoutId id="2147483879" r:id="rId18"/>
    <p:sldLayoutId id="2147483880" r:id="rId19"/>
    <p:sldLayoutId id="2147483881" r:id="rId20"/>
    <p:sldLayoutId id="2147483882" r:id="rId21"/>
    <p:sldLayoutId id="2147483883" r:id="rId22"/>
    <p:sldLayoutId id="2147483884" r:id="rId23"/>
    <p:sldLayoutId id="2147483885" r:id="rId24"/>
    <p:sldLayoutId id="2147483886" r:id="rId25"/>
    <p:sldLayoutId id="2147483887" r:id="rId26"/>
    <p:sldLayoutId id="2147483888" r:id="rId27"/>
    <p:sldLayoutId id="2147483889" r:id="rId28"/>
    <p:sldLayoutId id="2147483890" r:id="rId29"/>
    <p:sldLayoutId id="2147483891" r:id="rId30"/>
    <p:sldLayoutId id="2147483892" r:id="rId31"/>
    <p:sldLayoutId id="2147483893" r:id="rId32"/>
    <p:sldLayoutId id="2147483894" r:id="rId33"/>
    <p:sldLayoutId id="2147483895" r:id="rId34"/>
    <p:sldLayoutId id="2147483896" r:id="rId35"/>
    <p:sldLayoutId id="2147483897" r:id="rId36"/>
    <p:sldLayoutId id="2147483898" r:id="rId37"/>
    <p:sldLayoutId id="2147483900" r:id="rId38"/>
    <p:sldLayoutId id="2147483902" r:id="rId39"/>
    <p:sldLayoutId id="2147483903" r:id="rId40"/>
    <p:sldLayoutId id="2147483904" r:id="rId41"/>
    <p:sldLayoutId id="2147483905" r:id="rId42"/>
    <p:sldLayoutId id="2147483906" r:id="rId43"/>
    <p:sldLayoutId id="2147483907" r:id="rId44"/>
    <p:sldLayoutId id="2147483909" r:id="rId45"/>
    <p:sldLayoutId id="2147483912" r:id="rId46"/>
    <p:sldLayoutId id="2147483915" r:id="rId47"/>
    <p:sldLayoutId id="2147483917" r:id="rId48"/>
    <p:sldLayoutId id="2147483660" r:id="rId49"/>
    <p:sldLayoutId id="2147483695" r:id="rId50"/>
    <p:sldLayoutId id="2147483918" r:id="rId51"/>
    <p:sldLayoutId id="2147483919" r:id="rId52"/>
  </p:sldLayoutIdLst>
  <p:hf hdr="0" ftr="0" dt="0"/>
  <p:txStyles>
    <p:titleStyle>
      <a:lvl1pPr algn="l" defTabSz="914400" rtl="0" eaLnBrk="1" latinLnBrk="0" hangingPunct="1">
        <a:lnSpc>
          <a:spcPct val="90000"/>
        </a:lnSpc>
        <a:spcBef>
          <a:spcPct val="0"/>
        </a:spcBef>
        <a:buNone/>
        <a:defRPr sz="2800" b="1" kern="1200" cap="none" spc="0" baseline="0">
          <a:solidFill>
            <a:schemeClr val="tx1"/>
          </a:solidFill>
          <a:latin typeface="+mn-lt"/>
          <a:ea typeface="+mj-ea"/>
          <a:cs typeface="+mj-cs"/>
        </a:defRPr>
      </a:lvl1pPr>
    </p:titleStyle>
    <p:bodyStyle>
      <a:lvl1pPr marL="0" indent="0" algn="l" defTabSz="914400" rtl="0" eaLnBrk="1" latinLnBrk="0" hangingPunct="1">
        <a:lnSpc>
          <a:spcPct val="115000"/>
        </a:lnSpc>
        <a:spcBef>
          <a:spcPts val="400"/>
        </a:spcBef>
        <a:spcAft>
          <a:spcPts val="400"/>
        </a:spcAft>
        <a:buSzPct val="100000"/>
        <a:buFont typeface="Wingdings 2" panose="05020102010507070707" pitchFamily="18" charset="2"/>
        <a:buNone/>
        <a:defRPr sz="1800" b="0" kern="1200">
          <a:solidFill>
            <a:schemeClr val="tx1"/>
          </a:solidFill>
          <a:latin typeface="+mn-lt"/>
          <a:ea typeface="+mn-ea"/>
          <a:cs typeface="+mn-cs"/>
        </a:defRPr>
      </a:lvl1pPr>
      <a:lvl2pPr marL="266700" indent="-266700" algn="l" defTabSz="914400" rtl="0" eaLnBrk="1" latinLnBrk="0" hangingPunct="1">
        <a:lnSpc>
          <a:spcPct val="115000"/>
        </a:lnSpc>
        <a:spcBef>
          <a:spcPts val="400"/>
        </a:spcBef>
        <a:spcAft>
          <a:spcPts val="400"/>
        </a:spcAft>
        <a:buSzPct val="100000"/>
        <a:buFont typeface="Barlow" panose="020B0604020202020204" pitchFamily="34" charset="0"/>
        <a:buChar char="•"/>
        <a:defRPr sz="1800" kern="1200">
          <a:solidFill>
            <a:schemeClr val="tx1"/>
          </a:solidFill>
          <a:latin typeface="+mn-lt"/>
          <a:ea typeface="+mn-ea"/>
          <a:cs typeface="+mn-cs"/>
        </a:defRPr>
      </a:lvl2pPr>
      <a:lvl3pPr marL="630238" indent="-260350" algn="l" defTabSz="914400" rtl="0" eaLnBrk="1" latinLnBrk="0" hangingPunct="1">
        <a:lnSpc>
          <a:spcPct val="115000"/>
        </a:lnSpc>
        <a:spcBef>
          <a:spcPts val="400"/>
        </a:spcBef>
        <a:spcAft>
          <a:spcPts val="400"/>
        </a:spcAft>
        <a:buFont typeface="Barlow" panose="020B0604020202020204" pitchFamily="34" charset="0"/>
        <a:buChar char="‒"/>
        <a:defRPr sz="1800" kern="1200">
          <a:solidFill>
            <a:schemeClr val="tx1"/>
          </a:solidFill>
          <a:latin typeface="+mn-lt"/>
          <a:ea typeface="+mn-ea"/>
          <a:cs typeface="+mn-cs"/>
        </a:defRPr>
      </a:lvl3pPr>
      <a:lvl4pPr marL="987425" indent="-228600" algn="l" defTabSz="914400" rtl="0" eaLnBrk="1" latinLnBrk="0" hangingPunct="1">
        <a:lnSpc>
          <a:spcPct val="90000"/>
        </a:lnSpc>
        <a:spcBef>
          <a:spcPts val="500"/>
        </a:spcBef>
        <a:buFont typeface="Barlow" panose="020B0604020202020204" pitchFamily="34" charset="0"/>
        <a:buChar char="•"/>
        <a:defRPr sz="1400" kern="1200">
          <a:solidFill>
            <a:schemeClr val="tx1"/>
          </a:solidFill>
          <a:latin typeface="+mn-lt"/>
          <a:ea typeface="+mn-ea"/>
          <a:cs typeface="+mn-cs"/>
        </a:defRPr>
      </a:lvl4pPr>
      <a:lvl5pPr marL="1262063" indent="-228600" algn="l" defTabSz="914400" rtl="0" eaLnBrk="1" latinLnBrk="0" hangingPunct="1">
        <a:lnSpc>
          <a:spcPct val="90000"/>
        </a:lnSpc>
        <a:spcBef>
          <a:spcPts val="500"/>
        </a:spcBef>
        <a:buFont typeface="Barlow" panose="020B040602020203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Barlow"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Barlow"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Barlow"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Barlow"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1" orient="horz" pos="436">
          <p15:clr>
            <a:srgbClr val="9FCC3B"/>
          </p15:clr>
        </p15:guide>
        <p15:guide id="23" pos="279">
          <p15:clr>
            <a:srgbClr val="9FCC3B"/>
          </p15:clr>
        </p15:guide>
        <p15:guide id="24" pos="7401">
          <p15:clr>
            <a:srgbClr val="9FCC3B"/>
          </p15:clr>
        </p15:guide>
        <p15:guide id="25" pos="2509">
          <p15:clr>
            <a:srgbClr val="5ACBF0"/>
          </p15:clr>
        </p15:guide>
        <p15:guide id="26" pos="2729">
          <p15:clr>
            <a:srgbClr val="5ACBF0"/>
          </p15:clr>
        </p15:guide>
        <p15:guide id="30" pos="4951">
          <p15:clr>
            <a:srgbClr val="5ACBF0"/>
          </p15:clr>
        </p15:guide>
        <p15:guide id="31" pos="5178">
          <p15:clr>
            <a:srgbClr val="5ACBF0"/>
          </p15:clr>
        </p15:guide>
        <p15:guide id="35" orient="horz" pos="3747">
          <p15:clr>
            <a:srgbClr val="9FCC3B"/>
          </p15:clr>
        </p15:guide>
        <p15:guide id="36" orient="horz" pos="3884">
          <p15:clr>
            <a:srgbClr val="000000"/>
          </p15:clr>
        </p15:guide>
        <p15:guide id="38" orient="horz" pos="913">
          <p15:clr>
            <a:srgbClr val="C35EA4"/>
          </p15:clr>
        </p15:guide>
        <p15:guide id="39" orient="horz" pos="1139">
          <p15:clr>
            <a:srgbClr val="5ACBF0"/>
          </p15:clr>
        </p15:guide>
        <p15:guide id="41" pos="1916">
          <p15:clr>
            <a:srgbClr val="F26B43"/>
          </p15:clr>
        </p15:guide>
        <p15:guide id="42" pos="2114">
          <p15:clr>
            <a:srgbClr val="F26B43"/>
          </p15:clr>
        </p15:guide>
        <p15:guide id="43" pos="3942">
          <p15:clr>
            <a:srgbClr val="F26B43"/>
          </p15:clr>
        </p15:guide>
        <p15:guide id="45" pos="3747">
          <p15:clr>
            <a:srgbClr val="F26B43"/>
          </p15:clr>
        </p15:guide>
        <p15:guide id="46" pos="5574">
          <p15:clr>
            <a:srgbClr val="F26B43"/>
          </p15:clr>
        </p15:guide>
        <p15:guide id="47" pos="5763">
          <p15:clr>
            <a:srgbClr val="F26B43"/>
          </p15:clr>
        </p15:guide>
        <p15:guide id="48" orient="horz" pos="142">
          <p15:clr>
            <a:srgbClr val="000000"/>
          </p15:clr>
        </p15:guide>
        <p15:guide id="49" orient="horz" pos="3566">
          <p15:clr>
            <a:srgbClr val="5ACBF0"/>
          </p15:clr>
        </p15:guide>
        <p15:guide id="50" orient="horz" pos="4166">
          <p15:clr>
            <a:srgbClr val="000000"/>
          </p15:clr>
        </p15:guide>
        <p15:guide id="51" pos="140">
          <p15:clr>
            <a:srgbClr val="000000"/>
          </p15:clr>
        </p15:guide>
        <p15:guide id="52" pos="7537">
          <p15:clr>
            <a:srgbClr val="00000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45.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6.xml"/></Relationships>
</file>

<file path=ppt/slides/_rels/slide2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mailto:Katie.Kirkwood@ipsos.com" TargetMode="External"/><Relationship Id="rId1" Type="http://schemas.openxmlformats.org/officeDocument/2006/relationships/slideLayout" Target="../slideLayouts/slideLayout48.xml"/><Relationship Id="rId5" Type="http://schemas.openxmlformats.org/officeDocument/2006/relationships/image" Target="../media/image19.png"/><Relationship Id="rId4" Type="http://schemas.openxmlformats.org/officeDocument/2006/relationships/image" Target="../media/image1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1.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9.xml"/><Relationship Id="rId1" Type="http://schemas.openxmlformats.org/officeDocument/2006/relationships/slideLayout" Target="../slideLayouts/slideLayout6.xml"/><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cxnSp>
        <p:nvCxnSpPr>
          <p:cNvPr id="16" name="Straight Connector 15">
            <a:extLst>
              <a:ext uri="{FF2B5EF4-FFF2-40B4-BE49-F238E27FC236}">
                <a16:creationId xmlns:a16="http://schemas.microsoft.com/office/drawing/2014/main" id="{4477AC46-52A0-10EE-0FD1-1056FD234937}"/>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6" name="Title 5">
            <a:extLst>
              <a:ext uri="{FF2B5EF4-FFF2-40B4-BE49-F238E27FC236}">
                <a16:creationId xmlns:a16="http://schemas.microsoft.com/office/drawing/2014/main" id="{78DE67DD-2173-5586-B9BD-8A8BD3154D08}"/>
              </a:ext>
            </a:extLst>
          </p:cNvPr>
          <p:cNvSpPr>
            <a:spLocks noGrp="1"/>
          </p:cNvSpPr>
          <p:nvPr>
            <p:ph type="title"/>
          </p:nvPr>
        </p:nvSpPr>
        <p:spPr>
          <a:xfrm>
            <a:off x="432000" y="841392"/>
            <a:ext cx="5664000" cy="1945238"/>
          </a:xfrm>
        </p:spPr>
        <p:txBody>
          <a:bodyPr vert="horz" wrap="square" lIns="0" tIns="0" rIns="0" bIns="0" rtlCol="0" anchor="t">
            <a:noAutofit/>
          </a:bodyPr>
          <a:lstStyle/>
          <a:p>
            <a:r>
              <a:rPr lang="en-US" b="0"/>
              <a:t>Worldview</a:t>
            </a:r>
            <a:br>
              <a:rPr lang="en-US" b="0"/>
            </a:br>
            <a:r>
              <a:rPr lang="en-US" b="0" err="1"/>
              <a:t>Dóchas</a:t>
            </a:r>
            <a:r>
              <a:rPr lang="en-US" b="0"/>
              <a:t> Public Engagement Survey</a:t>
            </a:r>
            <a:br>
              <a:rPr lang="en-US" b="0"/>
            </a:br>
            <a:endParaRPr lang="en-GB" b="0"/>
          </a:p>
        </p:txBody>
      </p:sp>
      <p:sp>
        <p:nvSpPr>
          <p:cNvPr id="29" name="Text Placeholder 28">
            <a:extLst>
              <a:ext uri="{FF2B5EF4-FFF2-40B4-BE49-F238E27FC236}">
                <a16:creationId xmlns:a16="http://schemas.microsoft.com/office/drawing/2014/main" id="{AD142655-6C80-74F2-3FC7-414E43FED1A7}"/>
              </a:ext>
            </a:extLst>
          </p:cNvPr>
          <p:cNvSpPr>
            <a:spLocks noGrp="1"/>
          </p:cNvSpPr>
          <p:nvPr>
            <p:ph type="body" sz="quarter" idx="12"/>
          </p:nvPr>
        </p:nvSpPr>
        <p:spPr>
          <a:xfrm>
            <a:off x="431800" y="3476522"/>
            <a:ext cx="3851275" cy="610112"/>
          </a:xfrm>
        </p:spPr>
        <p:txBody>
          <a:bodyPr/>
          <a:lstStyle/>
          <a:p>
            <a:r>
              <a:rPr lang="en-IE" sz="2400"/>
              <a:t>Survey findings</a:t>
            </a:r>
            <a:endParaRPr lang="en-GB"/>
          </a:p>
        </p:txBody>
      </p:sp>
      <p:sp>
        <p:nvSpPr>
          <p:cNvPr id="27" name="TextBox 26">
            <a:extLst>
              <a:ext uri="{FF2B5EF4-FFF2-40B4-BE49-F238E27FC236}">
                <a16:creationId xmlns:a16="http://schemas.microsoft.com/office/drawing/2014/main" id="{C8156D8E-FE87-2AB6-CD0F-996978C0AE0E}"/>
              </a:ext>
            </a:extLst>
          </p:cNvPr>
          <p:cNvSpPr txBox="1"/>
          <p:nvPr/>
        </p:nvSpPr>
        <p:spPr>
          <a:xfrm>
            <a:off x="430555" y="4086633"/>
            <a:ext cx="4153971" cy="738664"/>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arlow"/>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arlow"/>
                <a:ea typeface="+mn-ea"/>
                <a:cs typeface="+mn-cs"/>
              </a:rPr>
              <a:t>Presented by:</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600" dirty="0">
                <a:solidFill>
                  <a:prstClr val="white"/>
                </a:solidFill>
                <a:effectLst>
                  <a:outerShdw blurRad="38100" dist="38100" dir="2700000" algn="tl">
                    <a:srgbClr val="000000">
                      <a:alpha val="43137"/>
                    </a:srgbClr>
                  </a:outerShdw>
                </a:effectLst>
                <a:latin typeface="Barlow"/>
              </a:rPr>
              <a:t>Katie Kirkwood</a:t>
            </a:r>
            <a:endParaRPr kumimoji="0" lang="en-IE" sz="1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arlow"/>
              <a:ea typeface="+mn-ea"/>
              <a:cs typeface="+mn-cs"/>
            </a:endParaRPr>
          </a:p>
        </p:txBody>
      </p:sp>
      <p:sp>
        <p:nvSpPr>
          <p:cNvPr id="26" name="TextBox 25">
            <a:extLst>
              <a:ext uri="{FF2B5EF4-FFF2-40B4-BE49-F238E27FC236}">
                <a16:creationId xmlns:a16="http://schemas.microsoft.com/office/drawing/2014/main" id="{74BA5268-2853-0280-7DD8-033F7F894E42}"/>
              </a:ext>
            </a:extLst>
          </p:cNvPr>
          <p:cNvSpPr txBox="1"/>
          <p:nvPr/>
        </p:nvSpPr>
        <p:spPr>
          <a:xfrm>
            <a:off x="430556" y="5294028"/>
            <a:ext cx="2236444" cy="246221"/>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600" b="0" i="0" u="none" strike="noStrike" kern="1200" cap="none" spc="0" normalizeH="0" baseline="0" noProof="0" dirty="0">
                <a:ln>
                  <a:noFill/>
                </a:ln>
                <a:solidFill>
                  <a:prstClr val="white"/>
                </a:solidFill>
                <a:effectLst/>
                <a:uLnTx/>
                <a:uFillTx/>
                <a:latin typeface="Barlow"/>
                <a:ea typeface="+mn-ea"/>
                <a:cs typeface="+mn-cs"/>
              </a:rPr>
              <a:t>January 2025</a:t>
            </a:r>
          </a:p>
        </p:txBody>
      </p:sp>
      <p:sp>
        <p:nvSpPr>
          <p:cNvPr id="11" name="Right Triangle 10">
            <a:extLst>
              <a:ext uri="{FF2B5EF4-FFF2-40B4-BE49-F238E27FC236}">
                <a16:creationId xmlns:a16="http://schemas.microsoft.com/office/drawing/2014/main" id="{E8C2CACD-E824-DE3B-60FE-427B751999B5}"/>
              </a:ext>
              <a:ext uri="{C183D7F6-B498-43B3-948B-1728B52AA6E4}">
                <adec:decorative xmlns:adec="http://schemas.microsoft.com/office/drawing/2017/decorative" val="1"/>
              </a:ext>
            </a:extLst>
          </p:cNvPr>
          <p:cNvSpPr/>
          <p:nvPr/>
        </p:nvSpPr>
        <p:spPr>
          <a:xfrm rot="16200000">
            <a:off x="8661370" y="3324649"/>
            <a:ext cx="3492560" cy="3594098"/>
          </a:xfrm>
          <a:prstGeom prst="r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1200" cap="none" spc="0" normalizeH="0" baseline="0" noProof="0">
              <a:ln>
                <a:noFill/>
              </a:ln>
              <a:solidFill>
                <a:srgbClr val="000000"/>
              </a:solidFill>
              <a:effectLst/>
              <a:uLnTx/>
              <a:uFillTx/>
              <a:latin typeface="Barlow"/>
              <a:ea typeface="+mn-ea"/>
              <a:cs typeface="+mn-cs"/>
            </a:endParaRPr>
          </a:p>
        </p:txBody>
      </p:sp>
      <p:sp>
        <p:nvSpPr>
          <p:cNvPr id="9" name="Freeform: Shape 8">
            <a:extLst>
              <a:ext uri="{FF2B5EF4-FFF2-40B4-BE49-F238E27FC236}">
                <a16:creationId xmlns:a16="http://schemas.microsoft.com/office/drawing/2014/main" id="{CEC544CE-DA48-E496-5DA5-4BEDD3E45634}"/>
              </a:ext>
              <a:ext uri="{C183D7F6-B498-43B3-948B-1728B52AA6E4}">
                <adec:decorative xmlns:adec="http://schemas.microsoft.com/office/drawing/2017/decorative" val="1"/>
              </a:ext>
            </a:extLst>
          </p:cNvPr>
          <p:cNvSpPr/>
          <p:nvPr/>
        </p:nvSpPr>
        <p:spPr>
          <a:xfrm rot="8100000">
            <a:off x="7902608" y="5576008"/>
            <a:ext cx="3313714" cy="849494"/>
          </a:xfrm>
          <a:custGeom>
            <a:avLst/>
            <a:gdLst>
              <a:gd name="connsiteX0" fmla="*/ 2464220 w 3313714"/>
              <a:gd name="connsiteY0" fmla="*/ 0 h 849494"/>
              <a:gd name="connsiteX1" fmla="*/ 3313714 w 3313714"/>
              <a:gd name="connsiteY1" fmla="*/ 849494 h 849494"/>
              <a:gd name="connsiteX2" fmla="*/ 849494 w 3313714"/>
              <a:gd name="connsiteY2" fmla="*/ 849494 h 849494"/>
              <a:gd name="connsiteX3" fmla="*/ 0 w 3313714"/>
              <a:gd name="connsiteY3" fmla="*/ 0 h 849494"/>
            </a:gdLst>
            <a:ahLst/>
            <a:cxnLst>
              <a:cxn ang="0">
                <a:pos x="connsiteX0" y="connsiteY0"/>
              </a:cxn>
              <a:cxn ang="0">
                <a:pos x="connsiteX1" y="connsiteY1"/>
              </a:cxn>
              <a:cxn ang="0">
                <a:pos x="connsiteX2" y="connsiteY2"/>
              </a:cxn>
              <a:cxn ang="0">
                <a:pos x="connsiteX3" y="connsiteY3"/>
              </a:cxn>
            </a:cxnLst>
            <a:rect l="l" t="t" r="r" b="b"/>
            <a:pathLst>
              <a:path w="3313714" h="849494">
                <a:moveTo>
                  <a:pt x="2464220" y="0"/>
                </a:moveTo>
                <a:lnTo>
                  <a:pt x="3313714" y="849494"/>
                </a:lnTo>
                <a:lnTo>
                  <a:pt x="849494" y="849494"/>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1200" cap="none" spc="0" normalizeH="0" baseline="0" noProof="0">
              <a:ln>
                <a:noFill/>
              </a:ln>
              <a:solidFill>
                <a:srgbClr val="000000"/>
              </a:solidFill>
              <a:effectLst/>
              <a:uLnTx/>
              <a:uFillTx/>
              <a:latin typeface="Barlow"/>
              <a:ea typeface="+mn-ea"/>
              <a:cs typeface="+mn-cs"/>
            </a:endParaRPr>
          </a:p>
        </p:txBody>
      </p:sp>
      <p:sp>
        <p:nvSpPr>
          <p:cNvPr id="20" name="Freeform: Shape 19">
            <a:extLst>
              <a:ext uri="{FF2B5EF4-FFF2-40B4-BE49-F238E27FC236}">
                <a16:creationId xmlns:a16="http://schemas.microsoft.com/office/drawing/2014/main" id="{D96FD40F-EE17-C82C-82CB-DF36F7A95CF6}"/>
              </a:ext>
              <a:ext uri="{C183D7F6-B498-43B3-948B-1728B52AA6E4}">
                <adec:decorative xmlns:adec="http://schemas.microsoft.com/office/drawing/2017/decorative" val="1"/>
              </a:ext>
            </a:extLst>
          </p:cNvPr>
          <p:cNvSpPr/>
          <p:nvPr/>
        </p:nvSpPr>
        <p:spPr>
          <a:xfrm rot="18900000">
            <a:off x="6149040" y="431596"/>
            <a:ext cx="3313714" cy="849494"/>
          </a:xfrm>
          <a:custGeom>
            <a:avLst/>
            <a:gdLst>
              <a:gd name="connsiteX0" fmla="*/ 2464220 w 3313714"/>
              <a:gd name="connsiteY0" fmla="*/ 0 h 849494"/>
              <a:gd name="connsiteX1" fmla="*/ 3313714 w 3313714"/>
              <a:gd name="connsiteY1" fmla="*/ 849494 h 849494"/>
              <a:gd name="connsiteX2" fmla="*/ 849494 w 3313714"/>
              <a:gd name="connsiteY2" fmla="*/ 849494 h 849494"/>
              <a:gd name="connsiteX3" fmla="*/ 0 w 3313714"/>
              <a:gd name="connsiteY3" fmla="*/ 0 h 849494"/>
            </a:gdLst>
            <a:ahLst/>
            <a:cxnLst>
              <a:cxn ang="0">
                <a:pos x="connsiteX0" y="connsiteY0"/>
              </a:cxn>
              <a:cxn ang="0">
                <a:pos x="connsiteX1" y="connsiteY1"/>
              </a:cxn>
              <a:cxn ang="0">
                <a:pos x="connsiteX2" y="connsiteY2"/>
              </a:cxn>
              <a:cxn ang="0">
                <a:pos x="connsiteX3" y="connsiteY3"/>
              </a:cxn>
            </a:cxnLst>
            <a:rect l="l" t="t" r="r" b="b"/>
            <a:pathLst>
              <a:path w="3313714" h="849494">
                <a:moveTo>
                  <a:pt x="2464220" y="0"/>
                </a:moveTo>
                <a:lnTo>
                  <a:pt x="3313714" y="849494"/>
                </a:lnTo>
                <a:lnTo>
                  <a:pt x="849494" y="849494"/>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1200" cap="none" spc="0" normalizeH="0" baseline="0" noProof="0">
              <a:ln>
                <a:noFill/>
              </a:ln>
              <a:solidFill>
                <a:srgbClr val="000000"/>
              </a:solidFill>
              <a:effectLst/>
              <a:uLnTx/>
              <a:uFillTx/>
              <a:latin typeface="Barlow"/>
              <a:ea typeface="+mn-ea"/>
              <a:cs typeface="+mn-cs"/>
            </a:endParaRPr>
          </a:p>
        </p:txBody>
      </p:sp>
      <p:sp>
        <p:nvSpPr>
          <p:cNvPr id="2" name="Classification">
            <a:extLst>
              <a:ext uri="{FF2B5EF4-FFF2-40B4-BE49-F238E27FC236}">
                <a16:creationId xmlns:a16="http://schemas.microsoft.com/office/drawing/2014/main" id="{B127AAF8-966B-58DA-AC4F-5A8E8B43BF2C}"/>
              </a:ext>
              <a:ext uri="{C183D7F6-B498-43B3-948B-1728B52AA6E4}">
                <adec:decorative xmlns:adec="http://schemas.microsoft.com/office/drawing/2017/decorative" val="1"/>
              </a:ext>
            </a:extLst>
          </p:cNvPr>
          <p:cNvSpPr txBox="1">
            <a:spLocks/>
          </p:cNvSpPr>
          <p:nvPr/>
        </p:nvSpPr>
        <p:spPr>
          <a:xfrm>
            <a:off x="440937" y="6251108"/>
            <a:ext cx="1660390" cy="369332"/>
          </a:xfrm>
          <a:prstGeom prst="rect">
            <a:avLst/>
          </a:prstGeom>
          <a:effectLst/>
        </p:spPr>
        <p:txBody>
          <a:bodyPr vert="horz" wrap="square" lIns="0" tIns="0" rIns="0" bIns="0" rtlCol="0" anchor="b">
            <a:spAutoFit/>
          </a:bodyPr>
          <a:lstStyle>
            <a:defPPr>
              <a:defRPr lang="fr-FR"/>
            </a:defPPr>
            <a:lvl1pPr marL="0" algn="l" defTabSz="914400" rtl="0" eaLnBrk="1" latinLnBrk="0" hangingPunct="1">
              <a:defRPr sz="900" b="0" kern="1200">
                <a:solidFill>
                  <a:schemeClr val="bg2">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prstClr val="white"/>
                </a:solidFill>
                <a:effectLst/>
                <a:uLnTx/>
                <a:uFillTx/>
                <a:latin typeface="Barlow"/>
                <a:ea typeface="+mn-ea"/>
                <a:cs typeface="+mn-cs"/>
              </a:rPr>
              <a:t>© Ipsos B&amp;A  | </a:t>
            </a:r>
            <a:r>
              <a:rPr kumimoji="0" lang="en-US" sz="800" b="0" i="0" u="none" strike="noStrike" kern="1200" cap="none" spc="0" normalizeH="0" baseline="0" noProof="0" dirty="0" err="1">
                <a:ln>
                  <a:noFill/>
                </a:ln>
                <a:solidFill>
                  <a:prstClr val="white"/>
                </a:solidFill>
                <a:effectLst/>
                <a:uLnTx/>
                <a:uFillTx/>
                <a:latin typeface="Barlow"/>
                <a:ea typeface="+mn-ea"/>
                <a:cs typeface="+mn-cs"/>
              </a:rPr>
              <a:t>Dóchas</a:t>
            </a:r>
            <a:r>
              <a:rPr kumimoji="0" lang="en-US" sz="800" b="0" i="0" u="none" strike="noStrike" kern="1200" cap="none" spc="0" normalizeH="0" baseline="0" noProof="0" dirty="0">
                <a:ln>
                  <a:noFill/>
                </a:ln>
                <a:solidFill>
                  <a:prstClr val="white"/>
                </a:solidFill>
                <a:effectLst/>
                <a:uLnTx/>
                <a:uFillTx/>
                <a:latin typeface="Barlow"/>
                <a:ea typeface="+mn-ea"/>
                <a:cs typeface="+mn-cs"/>
              </a:rPr>
              <a:t> Public Engagement Survey | Jan 2024 | Internal | Strictly Confidential</a:t>
            </a:r>
            <a:endParaRPr kumimoji="0" lang="en-GB" sz="800" b="0" i="0" u="none" strike="noStrike" kern="1200" cap="none" spc="0" normalizeH="0" baseline="0" noProof="0" dirty="0">
              <a:ln>
                <a:noFill/>
              </a:ln>
              <a:solidFill>
                <a:prstClr val="white"/>
              </a:solidFill>
              <a:effectLst/>
              <a:uLnTx/>
              <a:uFillTx/>
              <a:latin typeface="Barlow"/>
              <a:ea typeface="+mn-ea"/>
              <a:cs typeface="+mn-cs"/>
            </a:endParaRPr>
          </a:p>
        </p:txBody>
      </p:sp>
      <p:pic>
        <p:nvPicPr>
          <p:cNvPr id="5" name="Picture 4" descr="A blue and black logo&#10;&#10;Description automatically generated">
            <a:extLst>
              <a:ext uri="{FF2B5EF4-FFF2-40B4-BE49-F238E27FC236}">
                <a16:creationId xmlns:a16="http://schemas.microsoft.com/office/drawing/2014/main" id="{FFDE06DB-58B7-8CC4-C57A-E6F933958B6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1014598" y="6208488"/>
            <a:ext cx="908051" cy="432000"/>
          </a:xfrm>
          <a:prstGeom prst="rect">
            <a:avLst/>
          </a:prstGeom>
        </p:spPr>
      </p:pic>
    </p:spTree>
    <p:extLst>
      <p:ext uri="{BB962C8B-B14F-4D97-AF65-F5344CB8AC3E}">
        <p14:creationId xmlns:p14="http://schemas.microsoft.com/office/powerpoint/2010/main" val="281043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Connector: Elbow 25">
            <a:extLst>
              <a:ext uri="{FF2B5EF4-FFF2-40B4-BE49-F238E27FC236}">
                <a16:creationId xmlns:a16="http://schemas.microsoft.com/office/drawing/2014/main" id="{C320FEAE-EC4E-FE2B-04DC-B6F63F8E6B2C}"/>
              </a:ext>
            </a:extLst>
          </p:cNvPr>
          <p:cNvCxnSpPr>
            <a:cxnSpLocks/>
          </p:cNvCxnSpPr>
          <p:nvPr/>
        </p:nvCxnSpPr>
        <p:spPr>
          <a:xfrm rot="10800000" flipV="1">
            <a:off x="7425876" y="3354783"/>
            <a:ext cx="3831179" cy="1179641"/>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5D4A904-9B67-2F6B-AB19-265503B13E44}"/>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p:txBody>
          <a:bodyPr lIns="91440" tIns="45720" rIns="91440" bIns="45720" anchor="t">
            <a:normAutofit fontScale="90000"/>
          </a:bodyPr>
          <a:lstStyle/>
          <a:p>
            <a:br>
              <a:rPr lang="en-US"/>
            </a:br>
            <a:r>
              <a:rPr lang="en-US" sz="2700"/>
              <a:t>Importance of Irish Government providing overseas aid x Segments</a:t>
            </a:r>
            <a:endParaRPr lang="en-IE"/>
          </a:p>
        </p:txBody>
      </p:sp>
      <p:sp>
        <p:nvSpPr>
          <p:cNvPr id="5" name="Content Placeholder 4">
            <a:extLst>
              <a:ext uri="{FF2B5EF4-FFF2-40B4-BE49-F238E27FC236}">
                <a16:creationId xmlns:a16="http://schemas.microsoft.com/office/drawing/2014/main" id="{67260069-DE83-4247-8482-2297B1730419}"/>
              </a:ext>
            </a:extLst>
          </p:cNvPr>
          <p:cNvSpPr>
            <a:spLocks noGrp="1"/>
          </p:cNvSpPr>
          <p:nvPr>
            <p:ph type="body" sz="quarter" idx="17"/>
          </p:nvPr>
        </p:nvSpPr>
        <p:spPr>
          <a:xfrm>
            <a:off x="450000" y="6102706"/>
            <a:ext cx="10122902" cy="348813"/>
          </a:xfrm>
        </p:spPr>
        <p:txBody>
          <a:bodyPr>
            <a:noAutofit/>
          </a:bodyPr>
          <a:lstStyle/>
          <a:p>
            <a:pPr marL="357188" indent="-357188"/>
            <a:r>
              <a:rPr kumimoji="0" lang="en-US" b="0" i="0" u="none" strike="noStrike" kern="1200" cap="none" spc="0" normalizeH="0" baseline="0" noProof="0">
                <a:ln>
                  <a:noFill/>
                </a:ln>
                <a:effectLst/>
                <a:uLnTx/>
                <a:uFillTx/>
                <a:latin typeface="Barlow" panose="00000500000000000000" pitchFamily="2" charset="0"/>
                <a:cs typeface="Arial" panose="020B0604020202020204" pitchFamily="34" charset="0"/>
              </a:rPr>
              <a:t>Base: All Adults aged 18+ years- 2,504 (Nov 23 N – 2,515, Nov 22 N – 2501; Dec 21 N – 2,026; Feb 21 N – 3,008)</a:t>
            </a:r>
          </a:p>
          <a:p>
            <a:pPr marL="357188" indent="-357188"/>
            <a:r>
              <a:rPr lang="en-US">
                <a:latin typeface="Barlow" panose="00000500000000000000" pitchFamily="2" charset="0"/>
              </a:rPr>
              <a:t>Q.33 Do you feel it is very important, fairly important, not very important or not at all important that the Irish Government provides overseas aid to help people in developing countries?</a:t>
            </a:r>
            <a:endParaRPr lang="en-IE">
              <a:latin typeface="Barlow" panose="00000500000000000000" pitchFamily="2" charset="0"/>
            </a:endParaRPr>
          </a:p>
        </p:txBody>
      </p:sp>
      <p:graphicFrame>
        <p:nvGraphicFramePr>
          <p:cNvPr id="2" name="Chart 1">
            <a:extLst>
              <a:ext uri="{FF2B5EF4-FFF2-40B4-BE49-F238E27FC236}">
                <a16:creationId xmlns:a16="http://schemas.microsoft.com/office/drawing/2014/main" id="{EC21C041-2C9A-A085-F1B3-66FECB9BEA05}"/>
              </a:ext>
            </a:extLst>
          </p:cNvPr>
          <p:cNvGraphicFramePr/>
          <p:nvPr>
            <p:extLst>
              <p:ext uri="{D42A27DB-BD31-4B8C-83A1-F6EECF244321}">
                <p14:modId xmlns:p14="http://schemas.microsoft.com/office/powerpoint/2010/main" val="2777359457"/>
              </p:ext>
            </p:extLst>
          </p:nvPr>
        </p:nvGraphicFramePr>
        <p:xfrm>
          <a:off x="3297121" y="1546056"/>
          <a:ext cx="7391753" cy="298002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 10">
            <a:extLst>
              <a:ext uri="{FF2B5EF4-FFF2-40B4-BE49-F238E27FC236}">
                <a16:creationId xmlns:a16="http://schemas.microsoft.com/office/drawing/2014/main" id="{96990F08-915E-7F44-F338-6AC9E1189FB1}"/>
              </a:ext>
            </a:extLst>
          </p:cNvPr>
          <p:cNvGraphicFramePr>
            <a:graphicFrameLocks noGrp="1"/>
          </p:cNvGraphicFramePr>
          <p:nvPr>
            <p:extLst>
              <p:ext uri="{D42A27DB-BD31-4B8C-83A1-F6EECF244321}">
                <p14:modId xmlns:p14="http://schemas.microsoft.com/office/powerpoint/2010/main" val="1347378878"/>
              </p:ext>
            </p:extLst>
          </p:nvPr>
        </p:nvGraphicFramePr>
        <p:xfrm>
          <a:off x="1164546" y="1638300"/>
          <a:ext cx="2132575" cy="2795862"/>
        </p:xfrm>
        <a:graphic>
          <a:graphicData uri="http://schemas.openxmlformats.org/drawingml/2006/table">
            <a:tbl>
              <a:tblPr>
                <a:tableStyleId>{5C22544A-7EE6-4342-B048-85BDC9FD1C3A}</a:tableStyleId>
              </a:tblPr>
              <a:tblGrid>
                <a:gridCol w="2132575">
                  <a:extLst>
                    <a:ext uri="{9D8B030D-6E8A-4147-A177-3AD203B41FA5}">
                      <a16:colId xmlns:a16="http://schemas.microsoft.com/office/drawing/2014/main" val="2192328915"/>
                    </a:ext>
                  </a:extLst>
                </a:gridCol>
              </a:tblGrid>
              <a:tr h="762000">
                <a:tc>
                  <a:txBody>
                    <a:bodyPr/>
                    <a:lstStyle/>
                    <a:p>
                      <a:pPr algn="r" fontAlgn="t"/>
                      <a:r>
                        <a:rPr lang="en-IE" sz="1200" b="0" i="0" u="none" strike="noStrike">
                          <a:solidFill>
                            <a:schemeClr val="accent1">
                              <a:lumMod val="50000"/>
                            </a:schemeClr>
                          </a:solidFill>
                          <a:effectLst/>
                          <a:latin typeface="+mn-lt"/>
                        </a:rPr>
                        <a:t>Very important</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6549404"/>
                  </a:ext>
                </a:extLst>
              </a:tr>
              <a:tr h="1270000">
                <a:tc>
                  <a:txBody>
                    <a:bodyPr/>
                    <a:lstStyle/>
                    <a:p>
                      <a:pPr algn="r" fontAlgn="t"/>
                      <a:r>
                        <a:rPr lang="en-IE" sz="1200" b="0" i="0" u="none" strike="noStrike">
                          <a:solidFill>
                            <a:schemeClr val="accent1"/>
                          </a:solidFill>
                          <a:effectLst/>
                          <a:latin typeface="+mn-lt"/>
                        </a:rPr>
                        <a:t>Fairly important</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26216343"/>
                  </a:ext>
                </a:extLst>
              </a:tr>
              <a:tr h="342900">
                <a:tc>
                  <a:txBody>
                    <a:bodyPr/>
                    <a:lstStyle/>
                    <a:p>
                      <a:pPr algn="r" fontAlgn="t"/>
                      <a:r>
                        <a:rPr lang="en-IE" sz="1200" b="0" i="0" u="none" strike="noStrike">
                          <a:solidFill>
                            <a:schemeClr val="accent5">
                              <a:lumMod val="75000"/>
                            </a:schemeClr>
                          </a:solidFill>
                          <a:effectLst/>
                          <a:latin typeface="+mn-lt"/>
                        </a:rPr>
                        <a:t>Not very important</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61271857"/>
                  </a:ext>
                </a:extLst>
              </a:tr>
              <a:tr h="228557">
                <a:tc>
                  <a:txBody>
                    <a:bodyPr/>
                    <a:lstStyle/>
                    <a:p>
                      <a:pPr algn="r" fontAlgn="t"/>
                      <a:r>
                        <a:rPr lang="en-IE" sz="1200" b="0" i="0" u="none" strike="noStrike">
                          <a:solidFill>
                            <a:schemeClr val="accent5">
                              <a:lumMod val="50000"/>
                            </a:schemeClr>
                          </a:solidFill>
                          <a:effectLst/>
                          <a:latin typeface="+mn-lt"/>
                        </a:rPr>
                        <a:t>Not at all important</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34323094"/>
                  </a:ext>
                </a:extLst>
              </a:tr>
              <a:tr h="175983">
                <a:tc>
                  <a:txBody>
                    <a:bodyPr/>
                    <a:lstStyle/>
                    <a:p>
                      <a:pPr algn="r" fontAlgn="t"/>
                      <a:r>
                        <a:rPr lang="en-US" sz="1200" b="0" i="0" u="none" strike="noStrike">
                          <a:solidFill>
                            <a:srgbClr val="000000"/>
                          </a:solidFill>
                          <a:effectLst/>
                          <a:latin typeface="+mn-lt"/>
                        </a:rPr>
                        <a:t>Don’t know</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93280807"/>
                  </a:ext>
                </a:extLst>
              </a:tr>
            </a:tbl>
          </a:graphicData>
        </a:graphic>
      </p:graphicFrame>
      <p:graphicFrame>
        <p:nvGraphicFramePr>
          <p:cNvPr id="4" name="Table 44">
            <a:extLst>
              <a:ext uri="{FF2B5EF4-FFF2-40B4-BE49-F238E27FC236}">
                <a16:creationId xmlns:a16="http://schemas.microsoft.com/office/drawing/2014/main" id="{28CB5AAF-804A-839A-5D26-91B4B0F30FB4}"/>
              </a:ext>
            </a:extLst>
          </p:cNvPr>
          <p:cNvGraphicFramePr>
            <a:graphicFrameLocks noGrp="1"/>
          </p:cNvGraphicFramePr>
          <p:nvPr>
            <p:extLst>
              <p:ext uri="{D42A27DB-BD31-4B8C-83A1-F6EECF244321}">
                <p14:modId xmlns:p14="http://schemas.microsoft.com/office/powerpoint/2010/main" val="2165876794"/>
              </p:ext>
            </p:extLst>
          </p:nvPr>
        </p:nvGraphicFramePr>
        <p:xfrm>
          <a:off x="1311445" y="4618021"/>
          <a:ext cx="9261457" cy="1280160"/>
        </p:xfrm>
        <a:graphic>
          <a:graphicData uri="http://schemas.openxmlformats.org/drawingml/2006/table">
            <a:tbl>
              <a:tblPr>
                <a:tableStyleId>{5C22544A-7EE6-4342-B048-85BDC9FD1C3A}</a:tableStyleId>
              </a:tblPr>
              <a:tblGrid>
                <a:gridCol w="2020396">
                  <a:extLst>
                    <a:ext uri="{9D8B030D-6E8A-4147-A177-3AD203B41FA5}">
                      <a16:colId xmlns:a16="http://schemas.microsoft.com/office/drawing/2014/main" val="1015758193"/>
                    </a:ext>
                  </a:extLst>
                </a:gridCol>
                <a:gridCol w="733589">
                  <a:extLst>
                    <a:ext uri="{9D8B030D-6E8A-4147-A177-3AD203B41FA5}">
                      <a16:colId xmlns:a16="http://schemas.microsoft.com/office/drawing/2014/main" val="1024616161"/>
                    </a:ext>
                  </a:extLst>
                </a:gridCol>
                <a:gridCol w="992256">
                  <a:extLst>
                    <a:ext uri="{9D8B030D-6E8A-4147-A177-3AD203B41FA5}">
                      <a16:colId xmlns:a16="http://schemas.microsoft.com/office/drawing/2014/main" val="3105327543"/>
                    </a:ext>
                  </a:extLst>
                </a:gridCol>
                <a:gridCol w="1029058">
                  <a:extLst>
                    <a:ext uri="{9D8B030D-6E8A-4147-A177-3AD203B41FA5}">
                      <a16:colId xmlns:a16="http://schemas.microsoft.com/office/drawing/2014/main" val="2198513577"/>
                    </a:ext>
                  </a:extLst>
                </a:gridCol>
                <a:gridCol w="911604">
                  <a:extLst>
                    <a:ext uri="{9D8B030D-6E8A-4147-A177-3AD203B41FA5}">
                      <a16:colId xmlns:a16="http://schemas.microsoft.com/office/drawing/2014/main" val="2294376527"/>
                    </a:ext>
                  </a:extLst>
                </a:gridCol>
                <a:gridCol w="891891">
                  <a:extLst>
                    <a:ext uri="{9D8B030D-6E8A-4147-A177-3AD203B41FA5}">
                      <a16:colId xmlns:a16="http://schemas.microsoft.com/office/drawing/2014/main" val="3892369339"/>
                    </a:ext>
                  </a:extLst>
                </a:gridCol>
                <a:gridCol w="952107">
                  <a:extLst>
                    <a:ext uri="{9D8B030D-6E8A-4147-A177-3AD203B41FA5}">
                      <a16:colId xmlns:a16="http://schemas.microsoft.com/office/drawing/2014/main" val="2136529623"/>
                    </a:ext>
                  </a:extLst>
                </a:gridCol>
                <a:gridCol w="904973">
                  <a:extLst>
                    <a:ext uri="{9D8B030D-6E8A-4147-A177-3AD203B41FA5}">
                      <a16:colId xmlns:a16="http://schemas.microsoft.com/office/drawing/2014/main" val="3300651093"/>
                    </a:ext>
                  </a:extLst>
                </a:gridCol>
                <a:gridCol w="825583">
                  <a:extLst>
                    <a:ext uri="{9D8B030D-6E8A-4147-A177-3AD203B41FA5}">
                      <a16:colId xmlns:a16="http://schemas.microsoft.com/office/drawing/2014/main" val="1267340664"/>
                    </a:ext>
                  </a:extLst>
                </a:gridCol>
              </a:tblGrid>
              <a:tr h="183240">
                <a:tc>
                  <a:txBody>
                    <a:bodyPr/>
                    <a:lstStyle/>
                    <a:p>
                      <a:pPr marL="0" marR="0" lvl="0" indent="0" algn="r" defTabSz="914400" rtl="0" eaLnBrk="1" fontAlgn="auto" latinLnBrk="0" hangingPunct="1">
                        <a:lnSpc>
                          <a:spcPct val="90000"/>
                        </a:lnSpc>
                        <a:spcBef>
                          <a:spcPts val="0"/>
                        </a:spcBef>
                        <a:spcAft>
                          <a:spcPts val="0"/>
                        </a:spcAft>
                        <a:buClrTx/>
                        <a:buSzTx/>
                        <a:buFontTx/>
                        <a:buNone/>
                        <a:tabLst/>
                        <a:defRPr/>
                      </a:pPr>
                      <a:r>
                        <a:rPr lang="en-IE" sz="1100" b="0"/>
                        <a:t>Net important (Aug 24)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200" b="0"/>
                        <a:t>73</a:t>
                      </a:r>
                      <a:endParaRPr lang="en-IE" sz="1200" b="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endParaRPr lang="en-IE" sz="1100" b="1"/>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lnSpc>
                          <a:spcPct val="90000"/>
                        </a:lnSpc>
                      </a:pPr>
                      <a:r>
                        <a:rPr lang="en-IE" sz="1100" b="0" i="0" u="none" strike="noStrike">
                          <a:solidFill>
                            <a:srgbClr val="000000"/>
                          </a:solidFill>
                          <a:effectLst/>
                          <a:latin typeface="+mn-lt"/>
                        </a:rPr>
                        <a:t>81</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93</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23</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t">
                        <a:lnSpc>
                          <a:spcPct val="90000"/>
                        </a:lnSpc>
                      </a:pPr>
                      <a:r>
                        <a:rPr lang="en-IE" sz="1100" b="0" i="0" u="none" strike="noStrike">
                          <a:solidFill>
                            <a:srgbClr val="000000"/>
                          </a:solidFill>
                          <a:effectLst/>
                          <a:latin typeface="+mn-lt"/>
                        </a:rPr>
                        <a:t>79</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82</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84</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2723792253"/>
                  </a:ext>
                </a:extLst>
              </a:tr>
              <a:tr h="183240">
                <a:tc>
                  <a:txBody>
                    <a:bodyPr/>
                    <a:lstStyle/>
                    <a:p>
                      <a:pPr marL="0" marR="0" lvl="0" indent="0" algn="r" defTabSz="914400" rtl="0" eaLnBrk="1" fontAlgn="auto" latinLnBrk="0" hangingPunct="1">
                        <a:lnSpc>
                          <a:spcPct val="90000"/>
                        </a:lnSpc>
                        <a:spcBef>
                          <a:spcPts val="0"/>
                        </a:spcBef>
                        <a:spcAft>
                          <a:spcPts val="0"/>
                        </a:spcAft>
                        <a:buClrTx/>
                        <a:buSzTx/>
                        <a:buFontTx/>
                        <a:buNone/>
                        <a:tabLst/>
                        <a:defRPr/>
                      </a:pPr>
                      <a:r>
                        <a:rPr lang="en-IE" sz="1100" b="0"/>
                        <a:t>Net important (Nov 23)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200" b="0"/>
                        <a:t>76</a:t>
                      </a:r>
                      <a:endParaRPr lang="en-IE" sz="1200" b="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endParaRPr lang="en-IE" sz="1100" b="1"/>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lnSpc>
                          <a:spcPct val="90000"/>
                        </a:lnSpc>
                      </a:pPr>
                      <a:r>
                        <a:rPr lang="en-IE" sz="1100" b="0" i="0" u="none" strike="noStrike">
                          <a:solidFill>
                            <a:srgbClr val="000000"/>
                          </a:solidFill>
                          <a:effectLst/>
                          <a:latin typeface="+mn-lt"/>
                        </a:rPr>
                        <a:t>84</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96</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25</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t">
                        <a:lnSpc>
                          <a:spcPct val="90000"/>
                        </a:lnSpc>
                      </a:pPr>
                      <a:r>
                        <a:rPr lang="en-IE" sz="1100" b="0" i="0" u="none" strike="noStrike">
                          <a:solidFill>
                            <a:srgbClr val="000000"/>
                          </a:solidFill>
                          <a:effectLst/>
                          <a:latin typeface="+mn-lt"/>
                        </a:rPr>
                        <a:t>80</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84</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84</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2088501595"/>
                  </a:ext>
                </a:extLst>
              </a:tr>
              <a:tr h="183240">
                <a:tc>
                  <a:txBody>
                    <a:bodyPr/>
                    <a:lstStyle/>
                    <a:p>
                      <a:pPr algn="r">
                        <a:lnSpc>
                          <a:spcPct val="90000"/>
                        </a:lnSpc>
                      </a:pPr>
                      <a:r>
                        <a:rPr lang="en-IE" sz="1100" b="0"/>
                        <a:t>Net important (Nov 22) %</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IE" sz="1200" b="0"/>
                        <a:t>74</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endParaRPr lang="en-IE" sz="1100" b="1"/>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lnSpc>
                          <a:spcPct val="90000"/>
                        </a:lnSpc>
                      </a:pPr>
                      <a:r>
                        <a:rPr lang="en-IE" sz="1100" b="0" i="0" u="none" strike="noStrike">
                          <a:solidFill>
                            <a:srgbClr val="000000"/>
                          </a:solidFill>
                          <a:effectLst/>
                          <a:latin typeface="+mn-lt"/>
                        </a:rPr>
                        <a:t>84</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95</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21</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t">
                        <a:lnSpc>
                          <a:spcPct val="90000"/>
                        </a:lnSpc>
                      </a:pPr>
                      <a:r>
                        <a:rPr lang="en-IE" sz="1100" b="0" i="0" u="none" strike="noStrike">
                          <a:solidFill>
                            <a:srgbClr val="000000"/>
                          </a:solidFill>
                          <a:effectLst/>
                          <a:latin typeface="+mn-lt"/>
                        </a:rPr>
                        <a:t>77</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lnSpc>
                          <a:spcPct val="90000"/>
                        </a:lnSpc>
                      </a:pPr>
                      <a:r>
                        <a:rPr lang="en-IE" sz="1100" b="0" i="0" u="none" strike="noStrike">
                          <a:solidFill>
                            <a:srgbClr val="000000"/>
                          </a:solidFill>
                          <a:effectLst/>
                          <a:latin typeface="+mn-lt"/>
                        </a:rPr>
                        <a:t>77</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lnSpc>
                          <a:spcPct val="90000"/>
                        </a:lnSpc>
                      </a:pPr>
                      <a:r>
                        <a:rPr lang="en-IE" sz="1100" b="0" i="0" u="none" strike="noStrike">
                          <a:solidFill>
                            <a:srgbClr val="000000"/>
                          </a:solidFill>
                          <a:effectLst/>
                          <a:latin typeface="+mn-lt"/>
                        </a:rPr>
                        <a:t>82</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372992790"/>
                  </a:ext>
                </a:extLst>
              </a:tr>
              <a:tr h="183240">
                <a:tc>
                  <a:txBody>
                    <a:bodyPr/>
                    <a:lstStyle/>
                    <a:p>
                      <a:pPr marL="0" marR="0" lvl="0" indent="0" algn="r" defTabSz="914400" rtl="0" eaLnBrk="1" fontAlgn="auto" latinLnBrk="0" hangingPunct="1">
                        <a:lnSpc>
                          <a:spcPct val="90000"/>
                        </a:lnSpc>
                        <a:spcBef>
                          <a:spcPts val="0"/>
                        </a:spcBef>
                        <a:spcAft>
                          <a:spcPts val="0"/>
                        </a:spcAft>
                        <a:buClrTx/>
                        <a:buSzTx/>
                        <a:buFontTx/>
                        <a:buNone/>
                        <a:tabLst/>
                        <a:defRPr/>
                      </a:pPr>
                      <a:r>
                        <a:rPr lang="en-IE" sz="1100" b="0"/>
                        <a:t>Net important (Dec 21)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IE" sz="1200" b="0"/>
                        <a:t>77</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endParaRPr lang="en-IE" sz="1100" b="1"/>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lnSpc>
                          <a:spcPct val="90000"/>
                        </a:lnSpc>
                      </a:pPr>
                      <a:r>
                        <a:rPr lang="en-IE" sz="1100" b="0" i="0" u="none" strike="noStrike">
                          <a:solidFill>
                            <a:srgbClr val="000000"/>
                          </a:solidFill>
                          <a:effectLst/>
                          <a:latin typeface="+mn-lt"/>
                        </a:rPr>
                        <a:t>87</a:t>
                      </a:r>
                    </a:p>
                  </a:txBody>
                  <a:tcPr marL="9525" marR="9525" marT="9525"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94</a:t>
                      </a:r>
                    </a:p>
                  </a:txBody>
                  <a:tcPr marL="9525" marR="9525" marT="9525"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17</a:t>
                      </a:r>
                    </a:p>
                  </a:txBody>
                  <a:tcPr marL="9525" marR="9525" marT="9525"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t">
                        <a:lnSpc>
                          <a:spcPct val="90000"/>
                        </a:lnSpc>
                      </a:pPr>
                      <a:r>
                        <a:rPr lang="en-IE" sz="1100" b="0" i="0" u="none" strike="noStrike">
                          <a:solidFill>
                            <a:srgbClr val="000000"/>
                          </a:solidFill>
                          <a:effectLst/>
                          <a:latin typeface="+mn-lt"/>
                        </a:rPr>
                        <a:t>77</a:t>
                      </a:r>
                    </a:p>
                  </a:txBody>
                  <a:tcPr marL="9525" marR="9525" marT="9525"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lnSpc>
                          <a:spcPct val="90000"/>
                        </a:lnSpc>
                      </a:pPr>
                      <a:r>
                        <a:rPr lang="en-IE" sz="1100" b="0" i="0" u="none" strike="noStrike">
                          <a:solidFill>
                            <a:srgbClr val="000000"/>
                          </a:solidFill>
                          <a:effectLst/>
                          <a:latin typeface="+mn-lt"/>
                        </a:rPr>
                        <a:t>82</a:t>
                      </a:r>
                    </a:p>
                  </a:txBody>
                  <a:tcPr marL="9525" marR="9525" marT="9525"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86</a:t>
                      </a:r>
                    </a:p>
                  </a:txBody>
                  <a:tcPr marL="9525" marR="9525" marT="9525"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1069302925"/>
                  </a:ext>
                </a:extLst>
              </a:tr>
              <a:tr h="183240">
                <a:tc>
                  <a:txBody>
                    <a:bodyPr/>
                    <a:lstStyle/>
                    <a:p>
                      <a:pPr algn="r">
                        <a:lnSpc>
                          <a:spcPct val="90000"/>
                        </a:lnSpc>
                      </a:pPr>
                      <a:r>
                        <a:rPr lang="en-IE" sz="1100" b="0"/>
                        <a:t>Net important (Feb 21) %</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IE" sz="1200" b="0"/>
                        <a:t>77</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endParaRPr lang="en-IE" sz="1100" b="1"/>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rtl="0" fontAlgn="base">
                        <a:lnSpc>
                          <a:spcPct val="90000"/>
                        </a:lnSpc>
                      </a:pPr>
                      <a:r>
                        <a:rPr lang="en-IE" sz="1100" b="0" i="0" u="none" strike="noStrike">
                          <a:solidFill>
                            <a:srgbClr val="000000"/>
                          </a:solidFill>
                          <a:effectLst/>
                          <a:latin typeface="+mn-lt"/>
                        </a:rPr>
                        <a:t>83</a:t>
                      </a:r>
                      <a:r>
                        <a:rPr lang="en-IE" sz="1100" b="0" i="0">
                          <a:solidFill>
                            <a:srgbClr val="000000"/>
                          </a:solidFill>
                          <a:effectLst/>
                          <a:latin typeface="+mn-lt"/>
                        </a:rPr>
                        <a:t>​</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rtl="0" fontAlgn="base">
                        <a:lnSpc>
                          <a:spcPct val="90000"/>
                        </a:lnSpc>
                      </a:pPr>
                      <a:r>
                        <a:rPr lang="en-IE" sz="1100" b="0" i="0" u="none" strike="noStrike">
                          <a:solidFill>
                            <a:srgbClr val="000000"/>
                          </a:solidFill>
                          <a:effectLst/>
                          <a:latin typeface="+mn-lt"/>
                        </a:rPr>
                        <a:t>96</a:t>
                      </a:r>
                      <a:r>
                        <a:rPr lang="en-IE" sz="1100" b="0" i="0">
                          <a:solidFill>
                            <a:srgbClr val="000000"/>
                          </a:solidFill>
                          <a:effectLst/>
                          <a:latin typeface="+mn-lt"/>
                        </a:rPr>
                        <a:t>​</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rtl="0" fontAlgn="base">
                        <a:lnSpc>
                          <a:spcPct val="90000"/>
                        </a:lnSpc>
                      </a:pPr>
                      <a:r>
                        <a:rPr lang="en-IE" sz="1100" b="0" i="0" u="none" strike="noStrike">
                          <a:solidFill>
                            <a:srgbClr val="000000"/>
                          </a:solidFill>
                          <a:effectLst/>
                          <a:latin typeface="+mn-lt"/>
                        </a:rPr>
                        <a:t>19</a:t>
                      </a:r>
                      <a:r>
                        <a:rPr lang="en-IE" sz="1100" b="0" i="0">
                          <a:solidFill>
                            <a:srgbClr val="000000"/>
                          </a:solidFill>
                          <a:effectLst/>
                          <a:latin typeface="+mn-lt"/>
                        </a:rPr>
                        <a:t>​</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rtl="0" fontAlgn="base">
                        <a:lnSpc>
                          <a:spcPct val="90000"/>
                        </a:lnSpc>
                      </a:pPr>
                      <a:r>
                        <a:rPr lang="en-IE" sz="1100" b="0" i="0" u="none" strike="noStrike">
                          <a:solidFill>
                            <a:srgbClr val="000000"/>
                          </a:solidFill>
                          <a:effectLst/>
                          <a:latin typeface="+mn-lt"/>
                        </a:rPr>
                        <a:t>78</a:t>
                      </a:r>
                      <a:r>
                        <a:rPr lang="en-IE" sz="1100" b="0" i="0">
                          <a:solidFill>
                            <a:srgbClr val="000000"/>
                          </a:solidFill>
                          <a:effectLst/>
                          <a:latin typeface="+mn-lt"/>
                        </a:rPr>
                        <a:t>​</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rtl="0" fontAlgn="base">
                        <a:lnSpc>
                          <a:spcPct val="90000"/>
                        </a:lnSpc>
                      </a:pPr>
                      <a:r>
                        <a:rPr lang="en-IE" sz="1100" b="0" i="0" u="none" strike="noStrike">
                          <a:solidFill>
                            <a:srgbClr val="000000"/>
                          </a:solidFill>
                          <a:effectLst/>
                          <a:latin typeface="+mn-lt"/>
                        </a:rPr>
                        <a:t>85</a:t>
                      </a:r>
                      <a:r>
                        <a:rPr lang="en-IE" sz="1100" b="0" i="0">
                          <a:solidFill>
                            <a:srgbClr val="000000"/>
                          </a:solidFill>
                          <a:effectLst/>
                          <a:latin typeface="+mn-lt"/>
                        </a:rPr>
                        <a:t>​</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rtl="0" fontAlgn="base">
                        <a:lnSpc>
                          <a:spcPct val="90000"/>
                        </a:lnSpc>
                      </a:pPr>
                      <a:r>
                        <a:rPr lang="en-IE" sz="1100" b="0" i="0" u="none" strike="noStrike" dirty="0">
                          <a:solidFill>
                            <a:srgbClr val="000000"/>
                          </a:solidFill>
                          <a:effectLst/>
                          <a:latin typeface="+mn-lt"/>
                        </a:rPr>
                        <a:t>86</a:t>
                      </a:r>
                      <a:r>
                        <a:rPr lang="en-IE" sz="1100" b="0" i="0" dirty="0">
                          <a:solidFill>
                            <a:srgbClr val="000000"/>
                          </a:solidFill>
                          <a:effectLst/>
                          <a:latin typeface="+mn-lt"/>
                        </a:rPr>
                        <a:t>​</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extLst>
                  <a:ext uri="{0D108BD9-81ED-4DB2-BD59-A6C34878D82A}">
                    <a16:rowId xmlns:a16="http://schemas.microsoft.com/office/drawing/2014/main" val="3698576471"/>
                  </a:ext>
                </a:extLst>
              </a:tr>
            </a:tbl>
          </a:graphicData>
        </a:graphic>
      </p:graphicFrame>
      <p:graphicFrame>
        <p:nvGraphicFramePr>
          <p:cNvPr id="12" name="Table 11">
            <a:extLst>
              <a:ext uri="{FF2B5EF4-FFF2-40B4-BE49-F238E27FC236}">
                <a16:creationId xmlns:a16="http://schemas.microsoft.com/office/drawing/2014/main" id="{B9434BAF-7A50-A45C-24AE-0CE928A1EF89}"/>
              </a:ext>
            </a:extLst>
          </p:cNvPr>
          <p:cNvGraphicFramePr>
            <a:graphicFrameLocks noGrp="1"/>
          </p:cNvGraphicFramePr>
          <p:nvPr>
            <p:extLst>
              <p:ext uri="{D42A27DB-BD31-4B8C-83A1-F6EECF244321}">
                <p14:modId xmlns:p14="http://schemas.microsoft.com/office/powerpoint/2010/main" val="668389549"/>
              </p:ext>
            </p:extLst>
          </p:nvPr>
        </p:nvGraphicFramePr>
        <p:xfrm>
          <a:off x="3238934" y="1141524"/>
          <a:ext cx="7333968" cy="342901"/>
        </p:xfrm>
        <a:graphic>
          <a:graphicData uri="http://schemas.openxmlformats.org/drawingml/2006/table">
            <a:tbl>
              <a:tblPr>
                <a:tableStyleId>{5C22544A-7EE6-4342-B048-85BDC9FD1C3A}</a:tableStyleId>
              </a:tblPr>
              <a:tblGrid>
                <a:gridCol w="916746">
                  <a:extLst>
                    <a:ext uri="{9D8B030D-6E8A-4147-A177-3AD203B41FA5}">
                      <a16:colId xmlns:a16="http://schemas.microsoft.com/office/drawing/2014/main" val="370207688"/>
                    </a:ext>
                  </a:extLst>
                </a:gridCol>
                <a:gridCol w="916746">
                  <a:extLst>
                    <a:ext uri="{9D8B030D-6E8A-4147-A177-3AD203B41FA5}">
                      <a16:colId xmlns:a16="http://schemas.microsoft.com/office/drawing/2014/main" val="3267891562"/>
                    </a:ext>
                  </a:extLst>
                </a:gridCol>
                <a:gridCol w="916746">
                  <a:extLst>
                    <a:ext uri="{9D8B030D-6E8A-4147-A177-3AD203B41FA5}">
                      <a16:colId xmlns:a16="http://schemas.microsoft.com/office/drawing/2014/main" val="746003772"/>
                    </a:ext>
                  </a:extLst>
                </a:gridCol>
                <a:gridCol w="916746">
                  <a:extLst>
                    <a:ext uri="{9D8B030D-6E8A-4147-A177-3AD203B41FA5}">
                      <a16:colId xmlns:a16="http://schemas.microsoft.com/office/drawing/2014/main" val="1779795731"/>
                    </a:ext>
                  </a:extLst>
                </a:gridCol>
                <a:gridCol w="916746">
                  <a:extLst>
                    <a:ext uri="{9D8B030D-6E8A-4147-A177-3AD203B41FA5}">
                      <a16:colId xmlns:a16="http://schemas.microsoft.com/office/drawing/2014/main" val="2225951611"/>
                    </a:ext>
                  </a:extLst>
                </a:gridCol>
                <a:gridCol w="1011579">
                  <a:extLst>
                    <a:ext uri="{9D8B030D-6E8A-4147-A177-3AD203B41FA5}">
                      <a16:colId xmlns:a16="http://schemas.microsoft.com/office/drawing/2014/main" val="1338766595"/>
                    </a:ext>
                  </a:extLst>
                </a:gridCol>
                <a:gridCol w="821913">
                  <a:extLst>
                    <a:ext uri="{9D8B030D-6E8A-4147-A177-3AD203B41FA5}">
                      <a16:colId xmlns:a16="http://schemas.microsoft.com/office/drawing/2014/main" val="4065578727"/>
                    </a:ext>
                  </a:extLst>
                </a:gridCol>
                <a:gridCol w="916746">
                  <a:extLst>
                    <a:ext uri="{9D8B030D-6E8A-4147-A177-3AD203B41FA5}">
                      <a16:colId xmlns:a16="http://schemas.microsoft.com/office/drawing/2014/main" val="2398399031"/>
                    </a:ext>
                  </a:extLst>
                </a:gridCol>
              </a:tblGrid>
              <a:tr h="336251">
                <a:tc>
                  <a:txBody>
                    <a:bodyPr/>
                    <a:lstStyle/>
                    <a:p>
                      <a:pPr algn="ctr" fontAlgn="t"/>
                      <a:r>
                        <a:rPr lang="en-IE" sz="1100" b="0" i="0" u="none" strike="noStrike">
                          <a:solidFill>
                            <a:srgbClr val="000000"/>
                          </a:solidFill>
                          <a:effectLst/>
                          <a:latin typeface="Barlow" panose="00000500000000000000" pitchFamily="2" charset="0"/>
                        </a:rPr>
                        <a:t>Total</a:t>
                      </a:r>
                    </a:p>
                  </a:txBody>
                  <a:tcPr marL="9525" marR="9525" marT="9525" marB="0" anchor="ctr">
                    <a:noFill/>
                  </a:tcPr>
                </a:tc>
                <a:tc>
                  <a:txBody>
                    <a:bodyPr/>
                    <a:lstStyle/>
                    <a:p>
                      <a:pPr algn="ctr" fontAlgn="t"/>
                      <a:endParaRPr lang="en-IE" sz="1100" b="0" i="0" u="none" strike="noStrike">
                        <a:solidFill>
                          <a:srgbClr val="000000"/>
                        </a:solidFill>
                        <a:effectLst/>
                        <a:latin typeface="Barlow" panose="00000500000000000000" pitchFamily="2" charset="0"/>
                      </a:endParaRPr>
                    </a:p>
                  </a:txBody>
                  <a:tcPr marL="9525" marR="9525" marT="9525" marB="0" anchor="ctr">
                    <a:noFill/>
                  </a:tcPr>
                </a:tc>
                <a:tc>
                  <a:txBody>
                    <a:bodyPr/>
                    <a:lstStyle/>
                    <a:p>
                      <a:pPr algn="ctr" rtl="0" fontAlgn="t"/>
                      <a:r>
                        <a:rPr lang="en-IE" sz="1100" b="0" i="0" u="none" strike="noStrike">
                          <a:solidFill>
                            <a:srgbClr val="000000"/>
                          </a:solidFill>
                          <a:effectLst/>
                          <a:latin typeface="+mn-lt"/>
                        </a:rPr>
                        <a:t>Multilateralists</a:t>
                      </a:r>
                    </a:p>
                  </a:txBody>
                  <a:tcPr marL="7621" marR="7621" marT="7621" marB="0" anchor="ctr">
                    <a:noFill/>
                  </a:tcPr>
                </a:tc>
                <a:tc>
                  <a:txBody>
                    <a:bodyPr/>
                    <a:lstStyle/>
                    <a:p>
                      <a:pPr algn="ctr" rtl="0" fontAlgn="t"/>
                      <a:r>
                        <a:rPr lang="en-IE" sz="1100" b="0" i="0" u="none" strike="noStrike">
                          <a:solidFill>
                            <a:srgbClr val="000000"/>
                          </a:solidFill>
                          <a:effectLst/>
                          <a:latin typeface="+mn-lt"/>
                        </a:rPr>
                        <a:t>Community Champions</a:t>
                      </a:r>
                    </a:p>
                  </a:txBody>
                  <a:tcPr marL="7621" marR="7621" marT="7621" marB="0" anchor="ctr">
                    <a:noFill/>
                  </a:tcPr>
                </a:tc>
                <a:tc>
                  <a:txBody>
                    <a:bodyPr/>
                    <a:lstStyle/>
                    <a:p>
                      <a:pPr algn="ctr" rtl="0" fontAlgn="t"/>
                      <a:r>
                        <a:rPr lang="en-IE" sz="1100" b="0" i="0" u="none" strike="noStrike">
                          <a:solidFill>
                            <a:srgbClr val="000000"/>
                          </a:solidFill>
                          <a:effectLst/>
                          <a:latin typeface="+mn-lt"/>
                        </a:rPr>
                        <a:t>Disengaged </a:t>
                      </a:r>
                    </a:p>
                  </a:txBody>
                  <a:tcPr marL="7621" marR="7621" marT="7621" marB="0" anchor="ctr">
                    <a:noFill/>
                  </a:tcPr>
                </a:tc>
                <a:tc>
                  <a:txBody>
                    <a:bodyPr/>
                    <a:lstStyle/>
                    <a:p>
                      <a:pPr algn="ctr" rtl="0" fontAlgn="t"/>
                      <a:r>
                        <a:rPr lang="en-IE" sz="1100" b="0" i="0" u="none" strike="noStrike">
                          <a:solidFill>
                            <a:srgbClr val="000000"/>
                          </a:solidFill>
                          <a:effectLst/>
                          <a:latin typeface="+mn-lt"/>
                        </a:rPr>
                        <a:t>Empathisers</a:t>
                      </a:r>
                    </a:p>
                  </a:txBody>
                  <a:tcPr marL="7621" marR="7621" marT="7621" marB="0" anchor="ctr">
                    <a:noFill/>
                  </a:tcPr>
                </a:tc>
                <a:tc>
                  <a:txBody>
                    <a:bodyPr/>
                    <a:lstStyle/>
                    <a:p>
                      <a:pPr algn="ctr" rtl="0" fontAlgn="t"/>
                      <a:r>
                        <a:rPr lang="en-IE" sz="1100" b="0" i="0" u="none" strike="noStrike">
                          <a:solidFill>
                            <a:srgbClr val="000000"/>
                          </a:solidFill>
                          <a:effectLst/>
                          <a:latin typeface="+mn-lt"/>
                        </a:rPr>
                        <a:t>Global Citizens</a:t>
                      </a:r>
                    </a:p>
                  </a:txBody>
                  <a:tcPr marL="7621" marR="7621" marT="7621" marB="0" anchor="ctr">
                    <a:noFill/>
                  </a:tcPr>
                </a:tc>
                <a:tc>
                  <a:txBody>
                    <a:bodyPr/>
                    <a:lstStyle/>
                    <a:p>
                      <a:pPr algn="ctr" rtl="0" fontAlgn="t"/>
                      <a:r>
                        <a:rPr lang="en-IE" sz="1100" b="0" i="0" u="none" strike="noStrike">
                          <a:solidFill>
                            <a:srgbClr val="000000"/>
                          </a:solidFill>
                          <a:effectLst/>
                          <a:latin typeface="+mn-lt"/>
                        </a:rPr>
                        <a:t>Pragmatists</a:t>
                      </a:r>
                    </a:p>
                  </a:txBody>
                  <a:tcPr marL="7621" marR="7621" marT="7621" marB="0" anchor="ctr">
                    <a:noFill/>
                  </a:tcPr>
                </a:tc>
                <a:extLst>
                  <a:ext uri="{0D108BD9-81ED-4DB2-BD59-A6C34878D82A}">
                    <a16:rowId xmlns:a16="http://schemas.microsoft.com/office/drawing/2014/main" val="53783692"/>
                  </a:ext>
                </a:extLst>
              </a:tr>
            </a:tbl>
          </a:graphicData>
        </a:graphic>
      </p:graphicFrame>
      <p:sp>
        <p:nvSpPr>
          <p:cNvPr id="6" name="TextBox 5">
            <a:extLst>
              <a:ext uri="{FF2B5EF4-FFF2-40B4-BE49-F238E27FC236}">
                <a16:creationId xmlns:a16="http://schemas.microsoft.com/office/drawing/2014/main" id="{7ADD4CF4-2C95-9DA9-87B2-45B6DC1B2835}"/>
              </a:ext>
            </a:extLst>
          </p:cNvPr>
          <p:cNvSpPr txBox="1"/>
          <p:nvPr/>
        </p:nvSpPr>
        <p:spPr>
          <a:xfrm>
            <a:off x="10649010" y="1768906"/>
            <a:ext cx="1216083" cy="1754326"/>
          </a:xfrm>
          <a:prstGeom prst="rect">
            <a:avLst/>
          </a:prstGeom>
          <a:solidFill>
            <a:schemeClr val="bg1">
              <a:lumMod val="85000"/>
            </a:schemeClr>
          </a:solidFill>
        </p:spPr>
        <p:txBody>
          <a:bodyPr wrap="square" rtlCol="0">
            <a:spAutoFit/>
          </a:bodyPr>
          <a:lstStyle/>
          <a:p>
            <a:pPr algn="ctr"/>
            <a:r>
              <a:rPr lang="en-IE" sz="1200"/>
              <a:t>Disengaged show much lower levels of agreement, with all other segments showing at least 79% agreement. </a:t>
            </a:r>
          </a:p>
        </p:txBody>
      </p:sp>
      <p:sp>
        <p:nvSpPr>
          <p:cNvPr id="8" name="Oval 7">
            <a:extLst>
              <a:ext uri="{FF2B5EF4-FFF2-40B4-BE49-F238E27FC236}">
                <a16:creationId xmlns:a16="http://schemas.microsoft.com/office/drawing/2014/main" id="{4FBAACD8-280C-B08D-1DE1-4826FB12F9E9}"/>
              </a:ext>
            </a:extLst>
          </p:cNvPr>
          <p:cNvSpPr/>
          <p:nvPr/>
        </p:nvSpPr>
        <p:spPr>
          <a:xfrm>
            <a:off x="7093366" y="4618908"/>
            <a:ext cx="665018" cy="27044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Oval 8">
            <a:extLst>
              <a:ext uri="{FF2B5EF4-FFF2-40B4-BE49-F238E27FC236}">
                <a16:creationId xmlns:a16="http://schemas.microsoft.com/office/drawing/2014/main" id="{80346756-0BA9-A9AD-7990-2A67ED2D61BA}"/>
              </a:ext>
            </a:extLst>
          </p:cNvPr>
          <p:cNvSpPr/>
          <p:nvPr/>
        </p:nvSpPr>
        <p:spPr>
          <a:xfrm>
            <a:off x="326907" y="1834086"/>
            <a:ext cx="1619837" cy="1164303"/>
          </a:xfrm>
          <a:prstGeom prst="ellipse">
            <a:avLst/>
          </a:prstGeom>
          <a:solidFill>
            <a:schemeClr val="accent4"/>
          </a:solidFill>
          <a:ln>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a:t>73%</a:t>
            </a:r>
            <a:r>
              <a:rPr lang="en-US" sz="1200"/>
              <a:t> </a:t>
            </a:r>
          </a:p>
          <a:p>
            <a:pPr algn="ctr"/>
            <a:r>
              <a:rPr lang="en-US" sz="1200"/>
              <a:t>view provision of ODA as important</a:t>
            </a:r>
            <a:endParaRPr lang="en-IE" sz="1200"/>
          </a:p>
        </p:txBody>
      </p:sp>
      <p:cxnSp>
        <p:nvCxnSpPr>
          <p:cNvPr id="20" name="Straight Connector 19">
            <a:extLst>
              <a:ext uri="{FF2B5EF4-FFF2-40B4-BE49-F238E27FC236}">
                <a16:creationId xmlns:a16="http://schemas.microsoft.com/office/drawing/2014/main" id="{E2C5A7E0-2EA1-6312-4377-6808DE09A553}"/>
              </a:ext>
            </a:extLst>
          </p:cNvPr>
          <p:cNvCxnSpPr>
            <a:cxnSpLocks/>
            <a:endCxn id="8" idx="0"/>
          </p:cNvCxnSpPr>
          <p:nvPr/>
        </p:nvCxnSpPr>
        <p:spPr>
          <a:xfrm>
            <a:off x="7425875" y="4534425"/>
            <a:ext cx="0" cy="84483"/>
          </a:xfrm>
          <a:prstGeom prst="line">
            <a:avLst/>
          </a:prstGeom>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62CA53E4-278D-7C58-ECED-DEAE19E9A706}"/>
              </a:ext>
            </a:extLst>
          </p:cNvPr>
          <p:cNvGrpSpPr/>
          <p:nvPr/>
        </p:nvGrpSpPr>
        <p:grpSpPr>
          <a:xfrm>
            <a:off x="9832768" y="618197"/>
            <a:ext cx="2359232" cy="449281"/>
            <a:chOff x="9641528" y="676064"/>
            <a:chExt cx="2436173" cy="586011"/>
          </a:xfrm>
        </p:grpSpPr>
        <p:sp>
          <p:nvSpPr>
            <p:cNvPr id="23" name="Rectangle 22">
              <a:extLst>
                <a:ext uri="{FF2B5EF4-FFF2-40B4-BE49-F238E27FC236}">
                  <a16:creationId xmlns:a16="http://schemas.microsoft.com/office/drawing/2014/main" id="{472266D2-8D61-014C-3D4F-FB330D0B343D}"/>
                </a:ext>
              </a:extLst>
            </p:cNvPr>
            <p:cNvSpPr/>
            <p:nvPr/>
          </p:nvSpPr>
          <p:spPr>
            <a:xfrm>
              <a:off x="9641529" y="960224"/>
              <a:ext cx="403181" cy="208348"/>
            </a:xfrm>
            <a:prstGeom prst="rect">
              <a:avLst/>
            </a:prstGeom>
            <a:solidFill>
              <a:schemeClr val="accent5">
                <a:lumMod val="20000"/>
                <a:lumOff val="8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4" name="TextBox 23">
              <a:extLst>
                <a:ext uri="{FF2B5EF4-FFF2-40B4-BE49-F238E27FC236}">
                  <a16:creationId xmlns:a16="http://schemas.microsoft.com/office/drawing/2014/main" id="{8DDA0AA1-A66E-FDE4-F92D-8E093983A5E5}"/>
                </a:ext>
              </a:extLst>
            </p:cNvPr>
            <p:cNvSpPr txBox="1"/>
            <p:nvPr/>
          </p:nvSpPr>
          <p:spPr>
            <a:xfrm>
              <a:off x="10044711" y="676064"/>
              <a:ext cx="2032990" cy="341226"/>
            </a:xfrm>
            <a:prstGeom prst="rect">
              <a:avLst/>
            </a:prstGeom>
            <a:noFill/>
          </p:spPr>
          <p:txBody>
            <a:bodyPr wrap="square" rtlCol="0">
              <a:spAutoFit/>
            </a:bodyPr>
            <a:lstStyle/>
            <a:p>
              <a:r>
                <a:rPr lang="en-IE" sz="1050">
                  <a:solidFill>
                    <a:schemeClr val="tx1">
                      <a:lumMod val="65000"/>
                      <a:lumOff val="35000"/>
                    </a:schemeClr>
                  </a:solidFill>
                </a:rPr>
                <a:t>Statistically higher than total</a:t>
              </a:r>
            </a:p>
          </p:txBody>
        </p:sp>
        <p:sp>
          <p:nvSpPr>
            <p:cNvPr id="25" name="Rectangle 24">
              <a:extLst>
                <a:ext uri="{FF2B5EF4-FFF2-40B4-BE49-F238E27FC236}">
                  <a16:creationId xmlns:a16="http://schemas.microsoft.com/office/drawing/2014/main" id="{7A5E6E1E-E9BD-84B1-A7C7-E0AEDD98A177}"/>
                </a:ext>
              </a:extLst>
            </p:cNvPr>
            <p:cNvSpPr/>
            <p:nvPr/>
          </p:nvSpPr>
          <p:spPr>
            <a:xfrm>
              <a:off x="9641528" y="682884"/>
              <a:ext cx="403182" cy="217062"/>
            </a:xfrm>
            <a:prstGeom prst="rect">
              <a:avLst/>
            </a:prstGeom>
            <a:solidFill>
              <a:schemeClr val="accent6"/>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27" name="TextBox 26">
              <a:extLst>
                <a:ext uri="{FF2B5EF4-FFF2-40B4-BE49-F238E27FC236}">
                  <a16:creationId xmlns:a16="http://schemas.microsoft.com/office/drawing/2014/main" id="{CA7C312B-7730-4607-BF7E-C24E5040A529}"/>
                </a:ext>
              </a:extLst>
            </p:cNvPr>
            <p:cNvSpPr txBox="1"/>
            <p:nvPr/>
          </p:nvSpPr>
          <p:spPr>
            <a:xfrm>
              <a:off x="10026209" y="920849"/>
              <a:ext cx="2032991" cy="341226"/>
            </a:xfrm>
            <a:prstGeom prst="rect">
              <a:avLst/>
            </a:prstGeom>
            <a:noFill/>
          </p:spPr>
          <p:txBody>
            <a:bodyPr wrap="square" rtlCol="0">
              <a:spAutoFit/>
            </a:bodyPr>
            <a:lstStyle/>
            <a:p>
              <a:r>
                <a:rPr lang="en-IE" sz="1050">
                  <a:solidFill>
                    <a:schemeClr val="tx1">
                      <a:lumMod val="65000"/>
                      <a:lumOff val="35000"/>
                    </a:schemeClr>
                  </a:solidFill>
                </a:rPr>
                <a:t>Statistically lower than total</a:t>
              </a:r>
            </a:p>
          </p:txBody>
        </p:sp>
      </p:grpSp>
    </p:spTree>
    <p:extLst>
      <p:ext uri="{BB962C8B-B14F-4D97-AF65-F5344CB8AC3E}">
        <p14:creationId xmlns:p14="http://schemas.microsoft.com/office/powerpoint/2010/main" val="2911444210"/>
      </p:ext>
    </p:extLst>
  </p:cSld>
  <p:clrMapOvr>
    <a:masterClrMapping/>
  </p:clrMapOvr>
  <p:transition spd="slow">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C720045C-44FB-7DA2-37FB-8DC8261C0ACB}"/>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a:xfrm>
            <a:off x="409915" y="241813"/>
            <a:ext cx="11285432" cy="715669"/>
          </a:xfrm>
        </p:spPr>
        <p:txBody>
          <a:bodyPr lIns="0" tIns="45720" rIns="91440" bIns="45720" anchor="t">
            <a:normAutofit fontScale="90000"/>
          </a:bodyPr>
          <a:lstStyle/>
          <a:p>
            <a:r>
              <a:rPr lang="en-US" dirty="0">
                <a:solidFill>
                  <a:srgbClr val="00000C"/>
                </a:solidFill>
              </a:rPr>
              <a:t>3 in 4 people, agree that ODA can help bring about positive change for those living in developing countries </a:t>
            </a:r>
            <a:endParaRPr lang="en-IE" dirty="0">
              <a:solidFill>
                <a:srgbClr val="00000C"/>
              </a:solidFill>
            </a:endParaRPr>
          </a:p>
        </p:txBody>
      </p:sp>
      <p:sp>
        <p:nvSpPr>
          <p:cNvPr id="3" name="Text Placeholder 2">
            <a:extLst>
              <a:ext uri="{FF2B5EF4-FFF2-40B4-BE49-F238E27FC236}">
                <a16:creationId xmlns:a16="http://schemas.microsoft.com/office/drawing/2014/main" id="{DC800303-754C-4AF9-B6EE-6DEA6B529B30}"/>
              </a:ext>
            </a:extLst>
          </p:cNvPr>
          <p:cNvSpPr>
            <a:spLocks noGrp="1"/>
          </p:cNvSpPr>
          <p:nvPr>
            <p:ph type="body" sz="quarter" idx="15"/>
          </p:nvPr>
        </p:nvSpPr>
        <p:spPr>
          <a:xfrm>
            <a:off x="409914" y="957482"/>
            <a:ext cx="11285431" cy="730220"/>
          </a:xfrm>
        </p:spPr>
        <p:txBody>
          <a:bodyPr lIns="0">
            <a:normAutofit/>
          </a:bodyPr>
          <a:lstStyle/>
          <a:p>
            <a:pPr marL="0" marR="0" lvl="0" indent="0" algn="l" defTabSz="914400" rtl="0" eaLnBrk="1" fontAlgn="auto" latinLnBrk="0" hangingPunct="1">
              <a:lnSpc>
                <a:spcPct val="90000"/>
              </a:lnSpc>
              <a:spcBef>
                <a:spcPts val="1000"/>
              </a:spcBef>
              <a:spcAft>
                <a:spcPts val="0"/>
              </a:spcAft>
              <a:buClr>
                <a:srgbClr val="0000CC"/>
              </a:buClr>
              <a:buSzTx/>
              <a:buFont typeface="Arial" panose="020B0604020202020204" pitchFamily="34" charset="0"/>
              <a:buNone/>
              <a:tabLst/>
              <a:defRPr/>
            </a:pPr>
            <a:r>
              <a:rPr kumimoji="0" lang="en-US" i="0" u="none" strike="noStrike" kern="1200" cap="none" spc="0" normalizeH="0" baseline="0" noProof="0" dirty="0">
                <a:ln>
                  <a:noFill/>
                </a:ln>
                <a:effectLst/>
                <a:uLnTx/>
                <a:uFillTx/>
                <a:latin typeface="Barlow" panose="00000500000000000000" pitchFamily="2" charset="0"/>
                <a:ea typeface="+mn-ea"/>
                <a:cs typeface="Arial" panose="020B0604020202020204" pitchFamily="34" charset="0"/>
              </a:rPr>
              <a:t>Level of agreement has remained relatively stable across recent waves. </a:t>
            </a:r>
          </a:p>
        </p:txBody>
      </p:sp>
      <p:sp>
        <p:nvSpPr>
          <p:cNvPr id="5" name="Content Placeholder 4">
            <a:extLst>
              <a:ext uri="{FF2B5EF4-FFF2-40B4-BE49-F238E27FC236}">
                <a16:creationId xmlns:a16="http://schemas.microsoft.com/office/drawing/2014/main" id="{67260069-DE83-4247-8482-2297B1730419}"/>
              </a:ext>
            </a:extLst>
          </p:cNvPr>
          <p:cNvSpPr>
            <a:spLocks noGrp="1"/>
          </p:cNvSpPr>
          <p:nvPr>
            <p:ph type="body" sz="quarter" idx="17"/>
          </p:nvPr>
        </p:nvSpPr>
        <p:spPr>
          <a:xfrm>
            <a:off x="450000" y="6018482"/>
            <a:ext cx="10005564" cy="333425"/>
          </a:xfrm>
        </p:spPr>
        <p:txBody>
          <a:bodyPr>
            <a:noAutofit/>
          </a:bodyPr>
          <a:lstStyle/>
          <a:p>
            <a:pPr marL="357188" indent="-357188"/>
            <a:r>
              <a:rPr kumimoji="0" lang="en-US" b="0" i="0" u="none" strike="noStrike" kern="1200" cap="none" spc="0" normalizeH="0" baseline="0" noProof="0">
                <a:ln>
                  <a:noFill/>
                </a:ln>
                <a:effectLst/>
                <a:uLnTx/>
                <a:uFillTx/>
                <a:latin typeface="Barlow" panose="00000500000000000000" pitchFamily="2" charset="0"/>
                <a:ea typeface="+mn-ea"/>
                <a:cs typeface="Arial" panose="020B0604020202020204" pitchFamily="34" charset="0"/>
              </a:rPr>
              <a:t>Base: All Adults aged 18+ years- 2,504 (Nov 23 N – 2,515, Nov 22 N – 2501; Dec 21 N – 2,026; Feb 21 N – 3,008)</a:t>
            </a:r>
            <a:endParaRPr lang="en-US" i="0"/>
          </a:p>
          <a:p>
            <a:pPr marL="357188" indent="-357188"/>
            <a:r>
              <a:rPr lang="en-US" i="0"/>
              <a:t>Q.35 Please indicate the extent to which you agree or disagree with the following statement. Overseas aid can help bring about positive change for those living in developing countries.</a:t>
            </a:r>
            <a:endParaRPr lang="en-IE" i="0"/>
          </a:p>
        </p:txBody>
      </p:sp>
      <p:graphicFrame>
        <p:nvGraphicFramePr>
          <p:cNvPr id="35" name="Table 34">
            <a:extLst>
              <a:ext uri="{FF2B5EF4-FFF2-40B4-BE49-F238E27FC236}">
                <a16:creationId xmlns:a16="http://schemas.microsoft.com/office/drawing/2014/main" id="{6AAB9F73-642A-4CBF-A3E0-D577F4A44375}"/>
              </a:ext>
            </a:extLst>
          </p:cNvPr>
          <p:cNvGraphicFramePr>
            <a:graphicFrameLocks noGrp="1"/>
          </p:cNvGraphicFramePr>
          <p:nvPr>
            <p:extLst>
              <p:ext uri="{D42A27DB-BD31-4B8C-83A1-F6EECF244321}">
                <p14:modId xmlns:p14="http://schemas.microsoft.com/office/powerpoint/2010/main" val="4147428649"/>
              </p:ext>
            </p:extLst>
          </p:nvPr>
        </p:nvGraphicFramePr>
        <p:xfrm>
          <a:off x="17600" y="2501821"/>
          <a:ext cx="2184265" cy="2810676"/>
        </p:xfrm>
        <a:graphic>
          <a:graphicData uri="http://schemas.openxmlformats.org/drawingml/2006/table">
            <a:tbl>
              <a:tblPr>
                <a:tableStyleId>{5C22544A-7EE6-4342-B048-85BDC9FD1C3A}</a:tableStyleId>
              </a:tblPr>
              <a:tblGrid>
                <a:gridCol w="2184265">
                  <a:extLst>
                    <a:ext uri="{9D8B030D-6E8A-4147-A177-3AD203B41FA5}">
                      <a16:colId xmlns:a16="http://schemas.microsoft.com/office/drawing/2014/main" val="2192328915"/>
                    </a:ext>
                  </a:extLst>
                </a:gridCol>
              </a:tblGrid>
              <a:tr h="1262900">
                <a:tc>
                  <a:txBody>
                    <a:bodyPr/>
                    <a:lstStyle/>
                    <a:p>
                      <a:pPr algn="r" fontAlgn="t"/>
                      <a:r>
                        <a:rPr lang="en-IE" sz="1200" b="0" i="0" u="none" strike="noStrike">
                          <a:solidFill>
                            <a:srgbClr val="000000"/>
                          </a:solidFill>
                          <a:effectLst/>
                          <a:latin typeface="+mn-lt"/>
                        </a:rPr>
                        <a:t>Strongly agree</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6549404"/>
                  </a:ext>
                </a:extLst>
              </a:tr>
              <a:tr h="970561">
                <a:tc>
                  <a:txBody>
                    <a:bodyPr/>
                    <a:lstStyle/>
                    <a:p>
                      <a:pPr algn="r" fontAlgn="t"/>
                      <a:r>
                        <a:rPr lang="en-IE" sz="1200" b="0" i="0" u="none" strike="noStrike">
                          <a:solidFill>
                            <a:srgbClr val="000000"/>
                          </a:solidFill>
                          <a:effectLst/>
                          <a:latin typeface="+mn-lt"/>
                        </a:rPr>
                        <a:t>Agree</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26216343"/>
                  </a:ext>
                </a:extLst>
              </a:tr>
              <a:tr h="181531">
                <a:tc>
                  <a:txBody>
                    <a:bodyPr/>
                    <a:lstStyle/>
                    <a:p>
                      <a:pPr algn="r" fontAlgn="t"/>
                      <a:r>
                        <a:rPr lang="en-IE" sz="1200" b="0" i="0" u="none" strike="noStrike">
                          <a:solidFill>
                            <a:srgbClr val="000000"/>
                          </a:solidFill>
                          <a:effectLst/>
                          <a:latin typeface="+mn-lt"/>
                        </a:rPr>
                        <a:t>Neither agree nor disagree</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61271857"/>
                  </a:ext>
                </a:extLst>
              </a:tr>
              <a:tr h="189918">
                <a:tc>
                  <a:txBody>
                    <a:bodyPr/>
                    <a:lstStyle/>
                    <a:p>
                      <a:pPr algn="r" fontAlgn="t"/>
                      <a:r>
                        <a:rPr lang="en-IE" sz="1200" b="0" i="0" u="none" strike="noStrike">
                          <a:solidFill>
                            <a:srgbClr val="000000"/>
                          </a:solidFill>
                          <a:effectLst/>
                          <a:latin typeface="+mn-lt"/>
                        </a:rPr>
                        <a:t>Disagree</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34323094"/>
                  </a:ext>
                </a:extLst>
              </a:tr>
              <a:tr h="181531">
                <a:tc>
                  <a:txBody>
                    <a:bodyPr/>
                    <a:lstStyle/>
                    <a:p>
                      <a:pPr algn="r" fontAlgn="t"/>
                      <a:r>
                        <a:rPr lang="en-IE" sz="1200" b="0" i="0" u="none" strike="noStrike">
                          <a:solidFill>
                            <a:srgbClr val="000000"/>
                          </a:solidFill>
                          <a:effectLst/>
                          <a:latin typeface="+mn-lt"/>
                        </a:rPr>
                        <a:t>Strongly disagree</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93280807"/>
                  </a:ext>
                </a:extLst>
              </a:tr>
            </a:tbl>
          </a:graphicData>
        </a:graphic>
      </p:graphicFrame>
      <p:sp>
        <p:nvSpPr>
          <p:cNvPr id="13" name="TextBox 12">
            <a:extLst>
              <a:ext uri="{FF2B5EF4-FFF2-40B4-BE49-F238E27FC236}">
                <a16:creationId xmlns:a16="http://schemas.microsoft.com/office/drawing/2014/main" id="{6190C906-864F-4DCE-B15C-075854E4516A}"/>
              </a:ext>
            </a:extLst>
          </p:cNvPr>
          <p:cNvSpPr txBox="1"/>
          <p:nvPr/>
        </p:nvSpPr>
        <p:spPr>
          <a:xfrm>
            <a:off x="2296469" y="1738904"/>
            <a:ext cx="699230" cy="446276"/>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Feb ‘21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- 3008</a:t>
            </a:r>
          </a:p>
        </p:txBody>
      </p:sp>
      <p:sp>
        <p:nvSpPr>
          <p:cNvPr id="14" name="TextBox 13">
            <a:extLst>
              <a:ext uri="{FF2B5EF4-FFF2-40B4-BE49-F238E27FC236}">
                <a16:creationId xmlns:a16="http://schemas.microsoft.com/office/drawing/2014/main" id="{9B48B1D9-D808-48B7-9C9C-C354417AB34F}"/>
              </a:ext>
            </a:extLst>
          </p:cNvPr>
          <p:cNvSpPr txBox="1"/>
          <p:nvPr/>
        </p:nvSpPr>
        <p:spPr>
          <a:xfrm>
            <a:off x="4035308" y="1743276"/>
            <a:ext cx="696024" cy="446276"/>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Dec ‘21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- 2026</a:t>
            </a:r>
          </a:p>
        </p:txBody>
      </p:sp>
      <p:sp>
        <p:nvSpPr>
          <p:cNvPr id="10" name="TextBox 9">
            <a:extLst>
              <a:ext uri="{FF2B5EF4-FFF2-40B4-BE49-F238E27FC236}">
                <a16:creationId xmlns:a16="http://schemas.microsoft.com/office/drawing/2014/main" id="{E7FEEB1F-92CD-876C-D3BB-D64885DCB65E}"/>
              </a:ext>
            </a:extLst>
          </p:cNvPr>
          <p:cNvSpPr txBox="1"/>
          <p:nvPr/>
        </p:nvSpPr>
        <p:spPr>
          <a:xfrm>
            <a:off x="5890697" y="1738904"/>
            <a:ext cx="688009" cy="446276"/>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Nov ‘22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- 2501</a:t>
            </a:r>
          </a:p>
        </p:txBody>
      </p:sp>
      <p:sp>
        <p:nvSpPr>
          <p:cNvPr id="15" name="TextBox 14">
            <a:extLst>
              <a:ext uri="{FF2B5EF4-FFF2-40B4-BE49-F238E27FC236}">
                <a16:creationId xmlns:a16="http://schemas.microsoft.com/office/drawing/2014/main" id="{CA32E39D-D033-1E08-7219-2843B06677C4}"/>
              </a:ext>
            </a:extLst>
          </p:cNvPr>
          <p:cNvSpPr txBox="1"/>
          <p:nvPr/>
        </p:nvSpPr>
        <p:spPr>
          <a:xfrm>
            <a:off x="8446170" y="4933757"/>
            <a:ext cx="2277345" cy="430887"/>
          </a:xfrm>
          <a:prstGeom prst="rect">
            <a:avLst/>
          </a:prstGeom>
          <a:noFill/>
        </p:spPr>
        <p:txBody>
          <a:bodyPr wrap="square">
            <a:spAutoFit/>
          </a:bodyPr>
          <a:lstStyle/>
          <a:p>
            <a:r>
              <a:rPr lang="en-IE" sz="1050" b="1" i="0" u="none" strike="noStrike">
                <a:solidFill>
                  <a:srgbClr val="000000"/>
                </a:solidFill>
                <a:effectLst/>
              </a:rPr>
              <a:t>NET Disagree</a:t>
            </a:r>
          </a:p>
          <a:p>
            <a:r>
              <a:rPr lang="en-IE" sz="1050" b="1"/>
              <a:t>6</a:t>
            </a:r>
            <a:r>
              <a:rPr lang="en-IE" sz="1050" b="1" i="0" u="none" strike="noStrike">
                <a:solidFill>
                  <a:srgbClr val="000000"/>
                </a:solidFill>
                <a:effectLst/>
              </a:rPr>
              <a:t>%</a:t>
            </a:r>
            <a:r>
              <a:rPr lang="en-IE" sz="1050" b="1"/>
              <a:t> </a:t>
            </a:r>
          </a:p>
        </p:txBody>
      </p:sp>
      <p:sp>
        <p:nvSpPr>
          <p:cNvPr id="21" name="TextBox 20">
            <a:extLst>
              <a:ext uri="{FF2B5EF4-FFF2-40B4-BE49-F238E27FC236}">
                <a16:creationId xmlns:a16="http://schemas.microsoft.com/office/drawing/2014/main" id="{AD2B3A0B-18C0-D403-F1CB-8BC273E293D0}"/>
              </a:ext>
            </a:extLst>
          </p:cNvPr>
          <p:cNvSpPr txBox="1"/>
          <p:nvPr/>
        </p:nvSpPr>
        <p:spPr>
          <a:xfrm>
            <a:off x="7639202" y="1727291"/>
            <a:ext cx="684803" cy="446276"/>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Nov ‘23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- 2515</a:t>
            </a:r>
          </a:p>
        </p:txBody>
      </p:sp>
      <p:graphicFrame>
        <p:nvGraphicFramePr>
          <p:cNvPr id="4" name="Chart 3">
            <a:extLst>
              <a:ext uri="{FF2B5EF4-FFF2-40B4-BE49-F238E27FC236}">
                <a16:creationId xmlns:a16="http://schemas.microsoft.com/office/drawing/2014/main" id="{A05FFF52-757F-CC16-DBB8-D18012409A76}"/>
              </a:ext>
            </a:extLst>
          </p:cNvPr>
          <p:cNvGraphicFramePr/>
          <p:nvPr>
            <p:extLst>
              <p:ext uri="{D42A27DB-BD31-4B8C-83A1-F6EECF244321}">
                <p14:modId xmlns:p14="http://schemas.microsoft.com/office/powerpoint/2010/main" val="4008827645"/>
              </p:ext>
            </p:extLst>
          </p:nvPr>
        </p:nvGraphicFramePr>
        <p:xfrm>
          <a:off x="1640306" y="2082951"/>
          <a:ext cx="9180000" cy="37424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D1DA6838-1F43-158F-FA42-406C5840A881}"/>
              </a:ext>
            </a:extLst>
          </p:cNvPr>
          <p:cNvSpPr txBox="1"/>
          <p:nvPr/>
        </p:nvSpPr>
        <p:spPr>
          <a:xfrm>
            <a:off x="9416672" y="1738904"/>
            <a:ext cx="697627" cy="61555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Aug ‘24</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- 2504</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37" name="TextBox 36">
            <a:extLst>
              <a:ext uri="{FF2B5EF4-FFF2-40B4-BE49-F238E27FC236}">
                <a16:creationId xmlns:a16="http://schemas.microsoft.com/office/drawing/2014/main" id="{5896AF69-D0C7-4BF2-8FA1-F966EEFE4F04}"/>
              </a:ext>
            </a:extLst>
          </p:cNvPr>
          <p:cNvSpPr txBox="1"/>
          <p:nvPr/>
        </p:nvSpPr>
        <p:spPr>
          <a:xfrm>
            <a:off x="2999540" y="2935673"/>
            <a:ext cx="2901950" cy="430887"/>
          </a:xfrm>
          <a:prstGeom prst="rect">
            <a:avLst/>
          </a:prstGeom>
          <a:noFill/>
        </p:spPr>
        <p:txBody>
          <a:bodyPr wrap="square">
            <a:spAutoFit/>
          </a:bodyPr>
          <a:lstStyle/>
          <a:p>
            <a:r>
              <a:rPr lang="en-IE" sz="1100" b="1" i="0" u="none" strike="noStrike">
                <a:solidFill>
                  <a:srgbClr val="000000"/>
                </a:solidFill>
                <a:effectLst/>
                <a:latin typeface="Barlow" panose="00000500000000000000" pitchFamily="2" charset="0"/>
              </a:rPr>
              <a:t>NET (Agree)</a:t>
            </a:r>
            <a:r>
              <a:rPr lang="en-IE" sz="1100"/>
              <a:t> </a:t>
            </a:r>
          </a:p>
          <a:p>
            <a:r>
              <a:rPr lang="en-IE" sz="1100" b="1">
                <a:solidFill>
                  <a:srgbClr val="000000"/>
                </a:solidFill>
                <a:latin typeface="Barlow" panose="00000500000000000000" pitchFamily="2" charset="0"/>
              </a:rPr>
              <a:t>79</a:t>
            </a:r>
            <a:r>
              <a:rPr lang="en-IE" sz="1100" b="1" i="0" u="none" strike="noStrike">
                <a:solidFill>
                  <a:srgbClr val="000000"/>
                </a:solidFill>
                <a:effectLst/>
                <a:latin typeface="Barlow" panose="00000500000000000000" pitchFamily="2" charset="0"/>
              </a:rPr>
              <a:t>%</a:t>
            </a:r>
            <a:r>
              <a:rPr lang="en-IE" sz="1100"/>
              <a:t> </a:t>
            </a:r>
          </a:p>
        </p:txBody>
      </p:sp>
      <p:sp>
        <p:nvSpPr>
          <p:cNvPr id="39" name="TextBox 38">
            <a:extLst>
              <a:ext uri="{FF2B5EF4-FFF2-40B4-BE49-F238E27FC236}">
                <a16:creationId xmlns:a16="http://schemas.microsoft.com/office/drawing/2014/main" id="{5D79EF78-FB59-4AA7-962E-8EE154FE91A2}"/>
              </a:ext>
            </a:extLst>
          </p:cNvPr>
          <p:cNvSpPr txBox="1"/>
          <p:nvPr/>
        </p:nvSpPr>
        <p:spPr>
          <a:xfrm>
            <a:off x="3032887" y="4933757"/>
            <a:ext cx="2277345" cy="415498"/>
          </a:xfrm>
          <a:prstGeom prst="rect">
            <a:avLst/>
          </a:prstGeom>
          <a:noFill/>
        </p:spPr>
        <p:txBody>
          <a:bodyPr wrap="square">
            <a:spAutoFit/>
          </a:bodyPr>
          <a:lstStyle/>
          <a:p>
            <a:r>
              <a:rPr lang="en-IE" sz="1050" b="1" i="0" u="none" strike="noStrike">
                <a:solidFill>
                  <a:srgbClr val="000000"/>
                </a:solidFill>
                <a:effectLst/>
              </a:rPr>
              <a:t>NET Disagree</a:t>
            </a:r>
          </a:p>
          <a:p>
            <a:r>
              <a:rPr lang="en-IE" sz="1050" b="1">
                <a:solidFill>
                  <a:srgbClr val="000000"/>
                </a:solidFill>
              </a:rPr>
              <a:t>6</a:t>
            </a:r>
            <a:r>
              <a:rPr lang="en-IE" sz="1050" b="1" i="0" u="none" strike="noStrike">
                <a:solidFill>
                  <a:srgbClr val="000000"/>
                </a:solidFill>
                <a:effectLst/>
              </a:rPr>
              <a:t>%</a:t>
            </a:r>
            <a:r>
              <a:rPr lang="en-IE" sz="1050"/>
              <a:t> </a:t>
            </a:r>
          </a:p>
        </p:txBody>
      </p:sp>
      <p:sp>
        <p:nvSpPr>
          <p:cNvPr id="18" name="TextBox 17">
            <a:extLst>
              <a:ext uri="{FF2B5EF4-FFF2-40B4-BE49-F238E27FC236}">
                <a16:creationId xmlns:a16="http://schemas.microsoft.com/office/drawing/2014/main" id="{E593E8EC-4E4B-40F0-88FE-690F8D1BD37D}"/>
              </a:ext>
            </a:extLst>
          </p:cNvPr>
          <p:cNvSpPr txBox="1"/>
          <p:nvPr/>
        </p:nvSpPr>
        <p:spPr>
          <a:xfrm>
            <a:off x="4813718" y="2935673"/>
            <a:ext cx="2901950" cy="430887"/>
          </a:xfrm>
          <a:prstGeom prst="rect">
            <a:avLst/>
          </a:prstGeom>
          <a:noFill/>
        </p:spPr>
        <p:txBody>
          <a:bodyPr wrap="square">
            <a:spAutoFit/>
          </a:bodyPr>
          <a:lstStyle/>
          <a:p>
            <a:r>
              <a:rPr lang="en-IE" sz="1100" b="1" i="0" u="none" strike="noStrike">
                <a:solidFill>
                  <a:srgbClr val="000000"/>
                </a:solidFill>
                <a:effectLst/>
                <a:latin typeface="Barlow" panose="00000500000000000000" pitchFamily="2" charset="0"/>
              </a:rPr>
              <a:t>NET (Agree)</a:t>
            </a:r>
            <a:r>
              <a:rPr lang="en-IE" sz="1100"/>
              <a:t> </a:t>
            </a:r>
          </a:p>
          <a:p>
            <a:r>
              <a:rPr lang="en-IE" sz="1100" b="1">
                <a:solidFill>
                  <a:srgbClr val="000000"/>
                </a:solidFill>
                <a:latin typeface="Barlow" panose="00000500000000000000" pitchFamily="2" charset="0"/>
              </a:rPr>
              <a:t>77</a:t>
            </a:r>
            <a:r>
              <a:rPr lang="en-IE" sz="1100" b="1" i="0" u="none" strike="noStrike">
                <a:solidFill>
                  <a:srgbClr val="000000"/>
                </a:solidFill>
                <a:effectLst/>
                <a:latin typeface="Barlow" panose="00000500000000000000" pitchFamily="2" charset="0"/>
              </a:rPr>
              <a:t>%</a:t>
            </a:r>
            <a:r>
              <a:rPr lang="en-IE" sz="1100"/>
              <a:t> </a:t>
            </a:r>
          </a:p>
        </p:txBody>
      </p:sp>
      <p:sp>
        <p:nvSpPr>
          <p:cNvPr id="20" name="TextBox 19">
            <a:extLst>
              <a:ext uri="{FF2B5EF4-FFF2-40B4-BE49-F238E27FC236}">
                <a16:creationId xmlns:a16="http://schemas.microsoft.com/office/drawing/2014/main" id="{8E9ADBF2-EF22-4696-BC8A-80C258A57283}"/>
              </a:ext>
            </a:extLst>
          </p:cNvPr>
          <p:cNvSpPr txBox="1"/>
          <p:nvPr/>
        </p:nvSpPr>
        <p:spPr>
          <a:xfrm>
            <a:off x="4798913" y="4933757"/>
            <a:ext cx="2277345" cy="430887"/>
          </a:xfrm>
          <a:prstGeom prst="rect">
            <a:avLst/>
          </a:prstGeom>
          <a:noFill/>
        </p:spPr>
        <p:txBody>
          <a:bodyPr wrap="square">
            <a:spAutoFit/>
          </a:bodyPr>
          <a:lstStyle/>
          <a:p>
            <a:r>
              <a:rPr lang="en-IE" sz="1050" b="1" i="0" u="none" strike="noStrike">
                <a:solidFill>
                  <a:srgbClr val="000000"/>
                </a:solidFill>
                <a:effectLst/>
              </a:rPr>
              <a:t>NET Disagree</a:t>
            </a:r>
          </a:p>
          <a:p>
            <a:r>
              <a:rPr lang="en-IE" sz="1050"/>
              <a:t>6</a:t>
            </a:r>
            <a:r>
              <a:rPr lang="en-IE" sz="1050" b="1" i="0" u="none" strike="noStrike">
                <a:solidFill>
                  <a:srgbClr val="000000"/>
                </a:solidFill>
                <a:effectLst/>
              </a:rPr>
              <a:t>%</a:t>
            </a:r>
            <a:r>
              <a:rPr lang="en-IE" sz="1050"/>
              <a:t> </a:t>
            </a:r>
          </a:p>
        </p:txBody>
      </p:sp>
      <p:sp>
        <p:nvSpPr>
          <p:cNvPr id="27" name="TextBox 26">
            <a:extLst>
              <a:ext uri="{FF2B5EF4-FFF2-40B4-BE49-F238E27FC236}">
                <a16:creationId xmlns:a16="http://schemas.microsoft.com/office/drawing/2014/main" id="{25D71704-BD91-4329-81B9-2EF481FB26CC}"/>
              </a:ext>
            </a:extLst>
          </p:cNvPr>
          <p:cNvSpPr txBox="1"/>
          <p:nvPr/>
        </p:nvSpPr>
        <p:spPr>
          <a:xfrm>
            <a:off x="4836583" y="3507070"/>
            <a:ext cx="1200970" cy="430887"/>
          </a:xfrm>
          <a:prstGeom prst="rect">
            <a:avLst/>
          </a:prstGeom>
          <a:noFill/>
        </p:spPr>
        <p:txBody>
          <a:bodyPr wrap="none" rtlCol="0">
            <a:spAutoFit/>
          </a:bodyPr>
          <a:lstStyle/>
          <a:p>
            <a:r>
              <a:rPr lang="en-IE" sz="1050" i="1"/>
              <a:t>81% for females</a:t>
            </a:r>
          </a:p>
          <a:p>
            <a:r>
              <a:rPr lang="en-IE" sz="1050" i="1"/>
              <a:t>81% for ABC1F</a:t>
            </a:r>
          </a:p>
        </p:txBody>
      </p:sp>
      <p:sp>
        <p:nvSpPr>
          <p:cNvPr id="6" name="TextBox 5">
            <a:extLst>
              <a:ext uri="{FF2B5EF4-FFF2-40B4-BE49-F238E27FC236}">
                <a16:creationId xmlns:a16="http://schemas.microsoft.com/office/drawing/2014/main" id="{982845A5-9EBF-C566-1371-7F1978DAC96F}"/>
              </a:ext>
            </a:extLst>
          </p:cNvPr>
          <p:cNvSpPr txBox="1"/>
          <p:nvPr/>
        </p:nvSpPr>
        <p:spPr>
          <a:xfrm>
            <a:off x="6604032" y="2935673"/>
            <a:ext cx="1505069" cy="430887"/>
          </a:xfrm>
          <a:prstGeom prst="rect">
            <a:avLst/>
          </a:prstGeom>
          <a:noFill/>
        </p:spPr>
        <p:txBody>
          <a:bodyPr wrap="square">
            <a:spAutoFit/>
          </a:bodyPr>
          <a:lstStyle/>
          <a:p>
            <a:r>
              <a:rPr lang="en-IE" sz="1100" b="1" i="0" u="none" strike="noStrike">
                <a:solidFill>
                  <a:srgbClr val="000000"/>
                </a:solidFill>
                <a:effectLst/>
                <a:latin typeface="Barlow" panose="00000500000000000000" pitchFamily="2" charset="0"/>
              </a:rPr>
              <a:t>NET (Agree)</a:t>
            </a:r>
            <a:r>
              <a:rPr lang="en-IE" sz="1100"/>
              <a:t> </a:t>
            </a:r>
          </a:p>
          <a:p>
            <a:r>
              <a:rPr lang="en-IE" sz="1100" b="1">
                <a:latin typeface="Barlow" panose="00000500000000000000" pitchFamily="2" charset="0"/>
                <a:ea typeface="Tahoma" panose="020B0604030504040204" pitchFamily="34" charset="0"/>
                <a:cs typeface="Arial" panose="020B0604020202020204" pitchFamily="34" charset="0"/>
              </a:rPr>
              <a:t>7</a:t>
            </a:r>
            <a:r>
              <a:rPr lang="en-IE" sz="1100" b="1">
                <a:solidFill>
                  <a:srgbClr val="000000"/>
                </a:solidFill>
                <a:latin typeface="Barlow" panose="00000500000000000000" pitchFamily="2" charset="0"/>
                <a:ea typeface="Tahoma" panose="020B0604030504040204" pitchFamily="34" charset="0"/>
                <a:cs typeface="Arial" panose="020B0604020202020204" pitchFamily="34" charset="0"/>
              </a:rPr>
              <a:t>5</a:t>
            </a:r>
            <a:r>
              <a:rPr lang="en-IE" sz="1100" b="1" i="0" u="none" strike="noStrike">
                <a:solidFill>
                  <a:srgbClr val="000000"/>
                </a:solidFill>
                <a:effectLst/>
                <a:latin typeface="Barlow" panose="00000500000000000000" pitchFamily="2" charset="0"/>
                <a:ea typeface="Tahoma" panose="020B0604030504040204" pitchFamily="34" charset="0"/>
                <a:cs typeface="Arial" panose="020B0604020202020204" pitchFamily="34" charset="0"/>
              </a:rPr>
              <a:t>%</a:t>
            </a:r>
            <a:r>
              <a:rPr lang="en-IE" sz="1100"/>
              <a:t> </a:t>
            </a:r>
          </a:p>
        </p:txBody>
      </p:sp>
      <p:sp>
        <p:nvSpPr>
          <p:cNvPr id="28" name="TextBox 27">
            <a:extLst>
              <a:ext uri="{FF2B5EF4-FFF2-40B4-BE49-F238E27FC236}">
                <a16:creationId xmlns:a16="http://schemas.microsoft.com/office/drawing/2014/main" id="{00CBC3E9-C2FE-57EE-9F35-E8EF6F0C9513}"/>
              </a:ext>
            </a:extLst>
          </p:cNvPr>
          <p:cNvSpPr txBox="1"/>
          <p:nvPr/>
        </p:nvSpPr>
        <p:spPr>
          <a:xfrm>
            <a:off x="6601192" y="3511199"/>
            <a:ext cx="1164101" cy="430887"/>
          </a:xfrm>
          <a:prstGeom prst="rect">
            <a:avLst/>
          </a:prstGeom>
          <a:noFill/>
        </p:spPr>
        <p:txBody>
          <a:bodyPr wrap="none" rtlCol="0">
            <a:spAutoFit/>
          </a:bodyPr>
          <a:lstStyle/>
          <a:p>
            <a:r>
              <a:rPr lang="en-IE" sz="1050" i="1"/>
              <a:t>84% for 65+</a:t>
            </a:r>
          </a:p>
          <a:p>
            <a:r>
              <a:rPr lang="en-IE" sz="1050" i="1"/>
              <a:t>78% for ABC1F</a:t>
            </a:r>
          </a:p>
        </p:txBody>
      </p:sp>
      <p:sp>
        <p:nvSpPr>
          <p:cNvPr id="12" name="TextBox 11">
            <a:extLst>
              <a:ext uri="{FF2B5EF4-FFF2-40B4-BE49-F238E27FC236}">
                <a16:creationId xmlns:a16="http://schemas.microsoft.com/office/drawing/2014/main" id="{9536812F-C378-2F43-0F91-8E2367F05928}"/>
              </a:ext>
            </a:extLst>
          </p:cNvPr>
          <p:cNvSpPr txBox="1"/>
          <p:nvPr/>
        </p:nvSpPr>
        <p:spPr>
          <a:xfrm>
            <a:off x="8405678" y="2935673"/>
            <a:ext cx="1505069" cy="430887"/>
          </a:xfrm>
          <a:prstGeom prst="rect">
            <a:avLst/>
          </a:prstGeom>
          <a:noFill/>
        </p:spPr>
        <p:txBody>
          <a:bodyPr wrap="square">
            <a:spAutoFit/>
          </a:bodyPr>
          <a:lstStyle/>
          <a:p>
            <a:r>
              <a:rPr lang="en-IE" sz="1100" b="1" i="0" u="none" strike="noStrike">
                <a:solidFill>
                  <a:srgbClr val="000000"/>
                </a:solidFill>
                <a:effectLst/>
                <a:latin typeface="Barlow" panose="00000500000000000000" pitchFamily="2" charset="0"/>
              </a:rPr>
              <a:t>NET (Agree)</a:t>
            </a:r>
            <a:r>
              <a:rPr lang="en-IE" sz="1100"/>
              <a:t> </a:t>
            </a:r>
          </a:p>
          <a:p>
            <a:r>
              <a:rPr lang="en-IE" sz="1100" b="1">
                <a:latin typeface="Barlow" panose="00000500000000000000" pitchFamily="2" charset="0"/>
                <a:ea typeface="Tahoma" panose="020B0604030504040204" pitchFamily="34" charset="0"/>
                <a:cs typeface="Arial" panose="020B0604020202020204" pitchFamily="34" charset="0"/>
              </a:rPr>
              <a:t>77</a:t>
            </a:r>
            <a:r>
              <a:rPr lang="en-IE" sz="1100" b="1" i="0" u="none" strike="noStrike">
                <a:solidFill>
                  <a:srgbClr val="000000"/>
                </a:solidFill>
                <a:effectLst/>
                <a:latin typeface="Barlow" panose="00000500000000000000" pitchFamily="2" charset="0"/>
                <a:ea typeface="Tahoma" panose="020B0604030504040204" pitchFamily="34" charset="0"/>
                <a:cs typeface="Arial" panose="020B0604020202020204" pitchFamily="34" charset="0"/>
              </a:rPr>
              <a:t>%</a:t>
            </a:r>
            <a:r>
              <a:rPr lang="en-IE" sz="1100"/>
              <a:t> </a:t>
            </a:r>
          </a:p>
        </p:txBody>
      </p:sp>
      <p:sp>
        <p:nvSpPr>
          <p:cNvPr id="23" name="TextBox 22">
            <a:extLst>
              <a:ext uri="{FF2B5EF4-FFF2-40B4-BE49-F238E27FC236}">
                <a16:creationId xmlns:a16="http://schemas.microsoft.com/office/drawing/2014/main" id="{B2611212-25F2-8B50-36E5-816C350FF1D2}"/>
              </a:ext>
            </a:extLst>
          </p:cNvPr>
          <p:cNvSpPr txBox="1"/>
          <p:nvPr/>
        </p:nvSpPr>
        <p:spPr>
          <a:xfrm>
            <a:off x="8372070" y="3511199"/>
            <a:ext cx="1164101" cy="430887"/>
          </a:xfrm>
          <a:prstGeom prst="rect">
            <a:avLst/>
          </a:prstGeom>
          <a:noFill/>
        </p:spPr>
        <p:txBody>
          <a:bodyPr wrap="none" rtlCol="0">
            <a:spAutoFit/>
          </a:bodyPr>
          <a:lstStyle/>
          <a:p>
            <a:r>
              <a:rPr lang="en-IE" sz="1050" i="1"/>
              <a:t>83% for 65+</a:t>
            </a:r>
          </a:p>
          <a:p>
            <a:r>
              <a:rPr lang="en-IE" sz="1050" i="1"/>
              <a:t>80% for ABC1F</a:t>
            </a:r>
          </a:p>
        </p:txBody>
      </p:sp>
      <p:sp>
        <p:nvSpPr>
          <p:cNvPr id="17" name="TextBox 16">
            <a:extLst>
              <a:ext uri="{FF2B5EF4-FFF2-40B4-BE49-F238E27FC236}">
                <a16:creationId xmlns:a16="http://schemas.microsoft.com/office/drawing/2014/main" id="{E720F042-A925-3747-2A98-E0230748CFB6}"/>
              </a:ext>
            </a:extLst>
          </p:cNvPr>
          <p:cNvSpPr txBox="1"/>
          <p:nvPr/>
        </p:nvSpPr>
        <p:spPr>
          <a:xfrm>
            <a:off x="10258747" y="2935673"/>
            <a:ext cx="1505069" cy="430887"/>
          </a:xfrm>
          <a:prstGeom prst="rect">
            <a:avLst/>
          </a:prstGeom>
          <a:noFill/>
        </p:spPr>
        <p:txBody>
          <a:bodyPr wrap="square">
            <a:spAutoFit/>
          </a:bodyPr>
          <a:lstStyle/>
          <a:p>
            <a:r>
              <a:rPr lang="en-IE" sz="1100" b="1" i="0" u="none" strike="noStrike">
                <a:solidFill>
                  <a:srgbClr val="000000"/>
                </a:solidFill>
                <a:effectLst/>
                <a:latin typeface="Barlow" panose="00000500000000000000" pitchFamily="2" charset="0"/>
              </a:rPr>
              <a:t>NET (Agree)</a:t>
            </a:r>
            <a:r>
              <a:rPr lang="en-IE" sz="1100"/>
              <a:t> </a:t>
            </a:r>
          </a:p>
          <a:p>
            <a:r>
              <a:rPr lang="en-IE" sz="1100" b="1">
                <a:latin typeface="Barlow" panose="00000500000000000000" pitchFamily="2" charset="0"/>
                <a:ea typeface="Tahoma" panose="020B0604030504040204" pitchFamily="34" charset="0"/>
                <a:cs typeface="Arial" panose="020B0604020202020204" pitchFamily="34" charset="0"/>
              </a:rPr>
              <a:t>75</a:t>
            </a:r>
            <a:r>
              <a:rPr lang="en-IE" sz="1100" b="1" i="0" u="none" strike="noStrike">
                <a:solidFill>
                  <a:srgbClr val="000000"/>
                </a:solidFill>
                <a:effectLst/>
                <a:latin typeface="Barlow" panose="00000500000000000000" pitchFamily="2" charset="0"/>
                <a:ea typeface="Tahoma" panose="020B0604030504040204" pitchFamily="34" charset="0"/>
                <a:cs typeface="Arial" panose="020B0604020202020204" pitchFamily="34" charset="0"/>
              </a:rPr>
              <a:t>%</a:t>
            </a:r>
            <a:r>
              <a:rPr lang="en-IE" sz="1100"/>
              <a:t> </a:t>
            </a:r>
          </a:p>
        </p:txBody>
      </p:sp>
      <p:sp>
        <p:nvSpPr>
          <p:cNvPr id="19" name="TextBox 18">
            <a:extLst>
              <a:ext uri="{FF2B5EF4-FFF2-40B4-BE49-F238E27FC236}">
                <a16:creationId xmlns:a16="http://schemas.microsoft.com/office/drawing/2014/main" id="{704B67AD-9047-E13F-E610-67922C08C8F8}"/>
              </a:ext>
            </a:extLst>
          </p:cNvPr>
          <p:cNvSpPr txBox="1"/>
          <p:nvPr/>
        </p:nvSpPr>
        <p:spPr>
          <a:xfrm>
            <a:off x="10258747" y="4933757"/>
            <a:ext cx="1405256" cy="430887"/>
          </a:xfrm>
          <a:prstGeom prst="rect">
            <a:avLst/>
          </a:prstGeom>
          <a:noFill/>
        </p:spPr>
        <p:txBody>
          <a:bodyPr wrap="square">
            <a:spAutoFit/>
          </a:bodyPr>
          <a:lstStyle/>
          <a:p>
            <a:r>
              <a:rPr lang="en-IE" sz="1050" b="1" i="0" u="none" strike="noStrike">
                <a:solidFill>
                  <a:srgbClr val="000000"/>
                </a:solidFill>
                <a:effectLst/>
              </a:rPr>
              <a:t>NET Disagree </a:t>
            </a:r>
          </a:p>
          <a:p>
            <a:r>
              <a:rPr lang="en-IE" sz="1050" b="1"/>
              <a:t>7</a:t>
            </a:r>
            <a:r>
              <a:rPr lang="en-IE" sz="1050" b="1" i="0" u="none" strike="noStrike">
                <a:solidFill>
                  <a:srgbClr val="000000"/>
                </a:solidFill>
                <a:effectLst/>
              </a:rPr>
              <a:t>%</a:t>
            </a:r>
            <a:r>
              <a:rPr lang="en-IE" sz="1050" b="1"/>
              <a:t> </a:t>
            </a:r>
          </a:p>
        </p:txBody>
      </p:sp>
      <p:sp>
        <p:nvSpPr>
          <p:cNvPr id="24" name="TextBox 23">
            <a:extLst>
              <a:ext uri="{FF2B5EF4-FFF2-40B4-BE49-F238E27FC236}">
                <a16:creationId xmlns:a16="http://schemas.microsoft.com/office/drawing/2014/main" id="{16361C3B-B3E0-2C59-E2BB-5D3F2CEF0375}"/>
              </a:ext>
            </a:extLst>
          </p:cNvPr>
          <p:cNvSpPr txBox="1"/>
          <p:nvPr/>
        </p:nvSpPr>
        <p:spPr>
          <a:xfrm>
            <a:off x="10258747" y="3479103"/>
            <a:ext cx="946093" cy="261610"/>
          </a:xfrm>
          <a:prstGeom prst="rect">
            <a:avLst/>
          </a:prstGeom>
          <a:noFill/>
        </p:spPr>
        <p:txBody>
          <a:bodyPr wrap="none" rtlCol="0">
            <a:spAutoFit/>
          </a:bodyPr>
          <a:lstStyle/>
          <a:p>
            <a:r>
              <a:rPr lang="en-IE" sz="1050" i="1"/>
              <a:t>83% for 65+</a:t>
            </a:r>
          </a:p>
        </p:txBody>
      </p:sp>
      <p:sp>
        <p:nvSpPr>
          <p:cNvPr id="25" name="TextBox 24">
            <a:extLst>
              <a:ext uri="{FF2B5EF4-FFF2-40B4-BE49-F238E27FC236}">
                <a16:creationId xmlns:a16="http://schemas.microsoft.com/office/drawing/2014/main" id="{E74C1AE9-ECDB-1097-9A30-6F71FF2A189E}"/>
              </a:ext>
            </a:extLst>
          </p:cNvPr>
          <p:cNvSpPr txBox="1"/>
          <p:nvPr/>
        </p:nvSpPr>
        <p:spPr>
          <a:xfrm>
            <a:off x="6651346" y="4933757"/>
            <a:ext cx="1141783" cy="415498"/>
          </a:xfrm>
          <a:prstGeom prst="rect">
            <a:avLst/>
          </a:prstGeom>
          <a:noFill/>
        </p:spPr>
        <p:txBody>
          <a:bodyPr wrap="square">
            <a:spAutoFit/>
          </a:bodyPr>
          <a:lstStyle/>
          <a:p>
            <a:r>
              <a:rPr lang="en-IE" sz="1050" b="1" i="0" u="none" strike="noStrike">
                <a:solidFill>
                  <a:srgbClr val="000000"/>
                </a:solidFill>
                <a:effectLst/>
              </a:rPr>
              <a:t>NET Disagree </a:t>
            </a:r>
          </a:p>
          <a:p>
            <a:r>
              <a:rPr lang="en-IE" sz="1050" b="1"/>
              <a:t>7</a:t>
            </a:r>
            <a:r>
              <a:rPr lang="en-IE" sz="1050" b="1" i="0" u="none" strike="noStrike">
                <a:solidFill>
                  <a:srgbClr val="000000"/>
                </a:solidFill>
                <a:effectLst/>
              </a:rPr>
              <a:t>%</a:t>
            </a:r>
            <a:r>
              <a:rPr lang="en-IE" sz="1050" b="1"/>
              <a:t> </a:t>
            </a:r>
          </a:p>
        </p:txBody>
      </p:sp>
    </p:spTree>
    <p:extLst>
      <p:ext uri="{BB962C8B-B14F-4D97-AF65-F5344CB8AC3E}">
        <p14:creationId xmlns:p14="http://schemas.microsoft.com/office/powerpoint/2010/main" val="2520600850"/>
      </p:ext>
    </p:extLst>
  </p:cSld>
  <p:clrMapOvr>
    <a:masterClrMapping/>
  </p:clrMapOvr>
  <p:transition spd="slow">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a:xfrm>
            <a:off x="438993" y="211313"/>
            <a:ext cx="11285432" cy="715669"/>
          </a:xfrm>
        </p:spPr>
        <p:txBody>
          <a:bodyPr lIns="0" tIns="45720" rIns="91440" bIns="45720" anchor="t">
            <a:normAutofit fontScale="90000"/>
          </a:bodyPr>
          <a:lstStyle/>
          <a:p>
            <a:r>
              <a:rPr lang="en-IE">
                <a:solidFill>
                  <a:srgbClr val="00000C"/>
                </a:solidFill>
              </a:rPr>
              <a:t>Level of agreement that </a:t>
            </a:r>
            <a:r>
              <a:rPr lang="en-US">
                <a:solidFill>
                  <a:srgbClr val="00000C"/>
                </a:solidFill>
              </a:rPr>
              <a:t>Overseas aid can help bring about positive change for those living in developing countries x Segments</a:t>
            </a:r>
            <a:endParaRPr lang="en-IE">
              <a:solidFill>
                <a:srgbClr val="00000C"/>
              </a:solidFill>
            </a:endParaRPr>
          </a:p>
        </p:txBody>
      </p:sp>
      <p:sp>
        <p:nvSpPr>
          <p:cNvPr id="3" name="Text Placeholder 2">
            <a:extLst>
              <a:ext uri="{FF2B5EF4-FFF2-40B4-BE49-F238E27FC236}">
                <a16:creationId xmlns:a16="http://schemas.microsoft.com/office/drawing/2014/main" id="{DC800303-754C-4AF9-B6EE-6DEA6B529B30}"/>
              </a:ext>
            </a:extLst>
          </p:cNvPr>
          <p:cNvSpPr>
            <a:spLocks noGrp="1"/>
          </p:cNvSpPr>
          <p:nvPr>
            <p:ph type="body" sz="quarter" idx="15"/>
          </p:nvPr>
        </p:nvSpPr>
        <p:spPr>
          <a:xfrm>
            <a:off x="450000" y="926982"/>
            <a:ext cx="9341700" cy="246221"/>
          </a:xfrm>
        </p:spPr>
        <p:txBody>
          <a:bodyPr lIns="0">
            <a:normAutofit/>
          </a:bodyPr>
          <a:lstStyle/>
          <a:p>
            <a:pPr marL="0" marR="0" lvl="0" indent="0" algn="l" defTabSz="914400" rtl="0" eaLnBrk="1" fontAlgn="auto" latinLnBrk="0" hangingPunct="1">
              <a:lnSpc>
                <a:spcPct val="90000"/>
              </a:lnSpc>
              <a:spcBef>
                <a:spcPts val="1000"/>
              </a:spcBef>
              <a:spcAft>
                <a:spcPts val="0"/>
              </a:spcAft>
              <a:buClr>
                <a:srgbClr val="0000CC"/>
              </a:buClr>
              <a:buSzTx/>
              <a:buFont typeface="Arial" panose="020B0604020202020204" pitchFamily="34" charset="0"/>
              <a:buNone/>
              <a:tabLst/>
              <a:defRPr/>
            </a:pPr>
            <a:r>
              <a:rPr kumimoji="0" lang="en-US" sz="1400" i="0" u="none" strike="noStrike" kern="1200" cap="none" spc="0" normalizeH="0" baseline="0" noProof="0">
                <a:ln>
                  <a:noFill/>
                </a:ln>
                <a:effectLst/>
                <a:uLnTx/>
                <a:uFillTx/>
                <a:latin typeface="Barlow" panose="00000500000000000000" pitchFamily="2" charset="0"/>
                <a:ea typeface="+mn-ea"/>
                <a:cs typeface="Arial" panose="020B0604020202020204" pitchFamily="34" charset="0"/>
              </a:rPr>
              <a:t>There is no significant movement across the segments. </a:t>
            </a:r>
          </a:p>
          <a:p>
            <a:pPr marL="0" marR="0" lvl="0" indent="0" algn="l" defTabSz="914400" rtl="0" eaLnBrk="1" fontAlgn="auto" latinLnBrk="0" hangingPunct="1">
              <a:lnSpc>
                <a:spcPct val="90000"/>
              </a:lnSpc>
              <a:spcBef>
                <a:spcPts val="1000"/>
              </a:spcBef>
              <a:spcAft>
                <a:spcPts val="0"/>
              </a:spcAft>
              <a:buClr>
                <a:srgbClr val="0000CC"/>
              </a:buClr>
              <a:buSzTx/>
              <a:buFont typeface="Arial" panose="020B0604020202020204" pitchFamily="34" charset="0"/>
              <a:buNone/>
              <a:tabLst/>
              <a:defRPr/>
            </a:pPr>
            <a:endParaRPr kumimoji="0" lang="en-US" sz="1400" i="0" u="none" strike="noStrike" kern="1200" cap="none" spc="0" normalizeH="0" baseline="0" noProof="0">
              <a:ln>
                <a:noFill/>
              </a:ln>
              <a:effectLst/>
              <a:uLnTx/>
              <a:uFillTx/>
              <a:latin typeface="Barlow" panose="00000500000000000000" pitchFamily="2" charset="0"/>
              <a:ea typeface="+mn-ea"/>
              <a:cs typeface="Arial" panose="020B0604020202020204" pitchFamily="34" charset="0"/>
            </a:endParaRPr>
          </a:p>
        </p:txBody>
      </p:sp>
      <p:sp>
        <p:nvSpPr>
          <p:cNvPr id="5" name="Content Placeholder 4">
            <a:extLst>
              <a:ext uri="{FF2B5EF4-FFF2-40B4-BE49-F238E27FC236}">
                <a16:creationId xmlns:a16="http://schemas.microsoft.com/office/drawing/2014/main" id="{67260069-DE83-4247-8482-2297B1730419}"/>
              </a:ext>
            </a:extLst>
          </p:cNvPr>
          <p:cNvSpPr>
            <a:spLocks noGrp="1"/>
          </p:cNvSpPr>
          <p:nvPr>
            <p:ph type="body" sz="quarter" idx="17"/>
          </p:nvPr>
        </p:nvSpPr>
        <p:spPr>
          <a:xfrm>
            <a:off x="450000" y="6018482"/>
            <a:ext cx="10070218" cy="333425"/>
          </a:xfrm>
        </p:spPr>
        <p:txBody>
          <a:bodyPr>
            <a:noAutofit/>
          </a:bodyPr>
          <a:lstStyle/>
          <a:p>
            <a:pPr marL="357188" indent="-357188"/>
            <a:r>
              <a:rPr kumimoji="0" lang="en-US" b="0" i="0" u="none" strike="noStrike" kern="1200" cap="none" spc="0" normalizeH="0" baseline="0" noProof="0">
                <a:ln>
                  <a:noFill/>
                </a:ln>
                <a:effectLst/>
                <a:uLnTx/>
                <a:uFillTx/>
                <a:latin typeface="Barlow" panose="00000500000000000000" pitchFamily="2" charset="0"/>
                <a:cs typeface="Arial" panose="020B0604020202020204" pitchFamily="34" charset="0"/>
              </a:rPr>
              <a:t>Base: All Adults aged 18+ years- 2,504 (Nov 23 N – 2,515, Nov 22 N – 2501; Dec 21 N – 2,026; Feb 21 N – 3,008)</a:t>
            </a:r>
            <a:endParaRPr lang="en-US" i="0">
              <a:latin typeface="Barlow" panose="00000500000000000000" pitchFamily="2" charset="0"/>
            </a:endParaRPr>
          </a:p>
          <a:p>
            <a:pPr marL="357188" indent="-357188"/>
            <a:r>
              <a:rPr lang="en-US" i="0">
                <a:latin typeface="Barlow" panose="00000500000000000000" pitchFamily="2" charset="0"/>
              </a:rPr>
              <a:t>Q.35 Please indicate the extent to which you agree or disagree with the following statement. Overseas aid can help bring about positive change for those living in developing countries.</a:t>
            </a:r>
            <a:endParaRPr lang="en-IE" i="0">
              <a:latin typeface="Barlow" panose="00000500000000000000" pitchFamily="2" charset="0"/>
            </a:endParaRPr>
          </a:p>
        </p:txBody>
      </p:sp>
      <p:graphicFrame>
        <p:nvGraphicFramePr>
          <p:cNvPr id="4" name="Table 3">
            <a:extLst>
              <a:ext uri="{FF2B5EF4-FFF2-40B4-BE49-F238E27FC236}">
                <a16:creationId xmlns:a16="http://schemas.microsoft.com/office/drawing/2014/main" id="{07D3F56B-96D5-8022-BD12-5E102A641458}"/>
              </a:ext>
            </a:extLst>
          </p:cNvPr>
          <p:cNvGraphicFramePr>
            <a:graphicFrameLocks noGrp="1"/>
          </p:cNvGraphicFramePr>
          <p:nvPr>
            <p:extLst>
              <p:ext uri="{D42A27DB-BD31-4B8C-83A1-F6EECF244321}">
                <p14:modId xmlns:p14="http://schemas.microsoft.com/office/powerpoint/2010/main" val="2823743052"/>
              </p:ext>
            </p:extLst>
          </p:nvPr>
        </p:nvGraphicFramePr>
        <p:xfrm>
          <a:off x="450000" y="1312733"/>
          <a:ext cx="11274427" cy="4459529"/>
        </p:xfrm>
        <a:graphic>
          <a:graphicData uri="http://schemas.openxmlformats.org/drawingml/2006/table">
            <a:tbl>
              <a:tblPr/>
              <a:tblGrid>
                <a:gridCol w="3320187">
                  <a:extLst>
                    <a:ext uri="{9D8B030D-6E8A-4147-A177-3AD203B41FA5}">
                      <a16:colId xmlns:a16="http://schemas.microsoft.com/office/drawing/2014/main" val="544263816"/>
                    </a:ext>
                  </a:extLst>
                </a:gridCol>
                <a:gridCol w="1136320">
                  <a:extLst>
                    <a:ext uri="{9D8B030D-6E8A-4147-A177-3AD203B41FA5}">
                      <a16:colId xmlns:a16="http://schemas.microsoft.com/office/drawing/2014/main" val="118780410"/>
                    </a:ext>
                  </a:extLst>
                </a:gridCol>
                <a:gridCol w="1136320">
                  <a:extLst>
                    <a:ext uri="{9D8B030D-6E8A-4147-A177-3AD203B41FA5}">
                      <a16:colId xmlns:a16="http://schemas.microsoft.com/office/drawing/2014/main" val="4167453623"/>
                    </a:ext>
                  </a:extLst>
                </a:gridCol>
                <a:gridCol w="1136320">
                  <a:extLst>
                    <a:ext uri="{9D8B030D-6E8A-4147-A177-3AD203B41FA5}">
                      <a16:colId xmlns:a16="http://schemas.microsoft.com/office/drawing/2014/main" val="1461764901"/>
                    </a:ext>
                  </a:extLst>
                </a:gridCol>
                <a:gridCol w="1136320">
                  <a:extLst>
                    <a:ext uri="{9D8B030D-6E8A-4147-A177-3AD203B41FA5}">
                      <a16:colId xmlns:a16="http://schemas.microsoft.com/office/drawing/2014/main" val="3203317104"/>
                    </a:ext>
                  </a:extLst>
                </a:gridCol>
                <a:gridCol w="1136320">
                  <a:extLst>
                    <a:ext uri="{9D8B030D-6E8A-4147-A177-3AD203B41FA5}">
                      <a16:colId xmlns:a16="http://schemas.microsoft.com/office/drawing/2014/main" val="3392520057"/>
                    </a:ext>
                  </a:extLst>
                </a:gridCol>
                <a:gridCol w="1136320">
                  <a:extLst>
                    <a:ext uri="{9D8B030D-6E8A-4147-A177-3AD203B41FA5}">
                      <a16:colId xmlns:a16="http://schemas.microsoft.com/office/drawing/2014/main" val="2251557983"/>
                    </a:ext>
                  </a:extLst>
                </a:gridCol>
                <a:gridCol w="1136320">
                  <a:extLst>
                    <a:ext uri="{9D8B030D-6E8A-4147-A177-3AD203B41FA5}">
                      <a16:colId xmlns:a16="http://schemas.microsoft.com/office/drawing/2014/main" val="3753858878"/>
                    </a:ext>
                  </a:extLst>
                </a:gridCol>
              </a:tblGrid>
              <a:tr h="420249">
                <a:tc rowSpan="2">
                  <a:txBody>
                    <a:bodyPr/>
                    <a:lstStyle/>
                    <a:p>
                      <a:pPr algn="l" fontAlgn="t"/>
                      <a:br>
                        <a:rPr lang="en-US" sz="1100" b="1" i="0" u="none" strike="noStrike">
                          <a:solidFill>
                            <a:schemeClr val="bg2"/>
                          </a:solidFill>
                          <a:effectLst/>
                          <a:latin typeface="+mn-lt"/>
                        </a:rPr>
                      </a:br>
                      <a:br>
                        <a:rPr lang="en-US" sz="1100" b="1" i="0" u="none" strike="noStrike">
                          <a:solidFill>
                            <a:schemeClr val="bg2"/>
                          </a:solidFill>
                          <a:effectLst/>
                          <a:latin typeface="+mn-lt"/>
                        </a:rPr>
                      </a:br>
                      <a:endParaRPr lang="en-US" sz="1100" b="1" i="0" u="none" strike="noStrike">
                        <a:solidFill>
                          <a:schemeClr val="bg2"/>
                        </a:solidFill>
                        <a:effectLst/>
                        <a:latin typeface="+mn-lt"/>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rowSpan="2">
                  <a:txBody>
                    <a:bodyPr/>
                    <a:lstStyle/>
                    <a:p>
                      <a:pPr algn="ctr" fontAlgn="t"/>
                      <a:r>
                        <a:rPr lang="en-IE" sz="1100" b="1" i="0" u="none" strike="noStrike">
                          <a:solidFill>
                            <a:schemeClr val="bg2"/>
                          </a:solidFill>
                          <a:effectLst/>
                          <a:latin typeface="+mn-lt"/>
                        </a:rPr>
                        <a:t>Total</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gridSpan="6">
                  <a:txBody>
                    <a:bodyPr/>
                    <a:lstStyle/>
                    <a:p>
                      <a:pPr algn="ctr" fontAlgn="t"/>
                      <a:r>
                        <a:rPr lang="en-IE" sz="1100" b="1" i="0" u="none" strike="noStrike">
                          <a:solidFill>
                            <a:schemeClr val="bg2"/>
                          </a:solidFill>
                          <a:effectLst/>
                          <a:latin typeface="+mn-lt"/>
                        </a:rPr>
                        <a:t>Segments</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2911433385"/>
                  </a:ext>
                </a:extLst>
              </a:tr>
              <a:tr h="626042">
                <a:tc vMerge="1">
                  <a:txBody>
                    <a:bodyPr/>
                    <a:lstStyle/>
                    <a:p>
                      <a:endParaRPr lang="en-IE"/>
                    </a:p>
                  </a:txBody>
                  <a:tcPr/>
                </a:tc>
                <a:tc vMerge="1">
                  <a:txBody>
                    <a:bodyPr/>
                    <a:lstStyle/>
                    <a:p>
                      <a:endParaRPr lang="en-IE"/>
                    </a:p>
                  </a:txBody>
                  <a:tcPr/>
                </a:tc>
                <a:tc>
                  <a:txBody>
                    <a:bodyPr/>
                    <a:lstStyle/>
                    <a:p>
                      <a:pPr algn="ctr" rtl="0" fontAlgn="t"/>
                      <a:r>
                        <a:rPr lang="en-IE" sz="1100" b="1" i="0" u="none" strike="noStrike">
                          <a:solidFill>
                            <a:schemeClr val="bg2"/>
                          </a:solidFill>
                          <a:effectLst/>
                          <a:latin typeface="+mn-lt"/>
                        </a:rPr>
                        <a:t>Multilateralists</a:t>
                      </a:r>
                    </a:p>
                  </a:txBody>
                  <a:tcPr marL="7621" marR="7621" marT="7621"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rtl="0" fontAlgn="t"/>
                      <a:r>
                        <a:rPr lang="en-IE" sz="1100" b="1" i="0" u="none" strike="noStrike">
                          <a:solidFill>
                            <a:schemeClr val="bg2"/>
                          </a:solidFill>
                          <a:effectLst/>
                          <a:latin typeface="+mn-lt"/>
                        </a:rPr>
                        <a:t>Community Champions</a:t>
                      </a:r>
                    </a:p>
                  </a:txBody>
                  <a:tcPr marL="7621" marR="7621" marT="7621"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rtl="0" fontAlgn="t"/>
                      <a:r>
                        <a:rPr lang="en-IE" sz="1100" b="1" i="0" u="none" strike="noStrike">
                          <a:solidFill>
                            <a:schemeClr val="bg2"/>
                          </a:solidFill>
                          <a:effectLst/>
                          <a:latin typeface="+mn-lt"/>
                        </a:rPr>
                        <a:t>Disengaged</a:t>
                      </a:r>
                    </a:p>
                  </a:txBody>
                  <a:tcPr marL="7621" marR="7621" marT="7621"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rtl="0" fontAlgn="t"/>
                      <a:r>
                        <a:rPr lang="en-IE" sz="1100" b="1" i="0" u="none" strike="noStrike">
                          <a:solidFill>
                            <a:schemeClr val="bg2"/>
                          </a:solidFill>
                          <a:effectLst/>
                          <a:latin typeface="+mn-lt"/>
                        </a:rPr>
                        <a:t>Empathisers</a:t>
                      </a:r>
                    </a:p>
                  </a:txBody>
                  <a:tcPr marL="7621" marR="7621" marT="7621"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rtl="0" fontAlgn="t"/>
                      <a:r>
                        <a:rPr lang="en-IE" sz="1100" b="1" i="0" u="none" strike="noStrike">
                          <a:solidFill>
                            <a:schemeClr val="bg2"/>
                          </a:solidFill>
                          <a:effectLst/>
                          <a:latin typeface="+mn-lt"/>
                        </a:rPr>
                        <a:t>Global Citizens</a:t>
                      </a:r>
                    </a:p>
                  </a:txBody>
                  <a:tcPr marL="7621" marR="7621" marT="7621"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rtl="0" fontAlgn="t"/>
                      <a:r>
                        <a:rPr lang="en-IE" sz="1100" b="1" i="0" u="none" strike="noStrike">
                          <a:solidFill>
                            <a:schemeClr val="bg2"/>
                          </a:solidFill>
                          <a:effectLst/>
                          <a:latin typeface="+mn-lt"/>
                        </a:rPr>
                        <a:t>Pragmatists</a:t>
                      </a:r>
                    </a:p>
                  </a:txBody>
                  <a:tcPr marL="7621" marR="7621" marT="7621"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88645998"/>
                  </a:ext>
                </a:extLst>
              </a:tr>
              <a:tr h="242023">
                <a:tc>
                  <a:txBody>
                    <a:bodyPr/>
                    <a:lstStyle/>
                    <a:p>
                      <a:pPr algn="l" fontAlgn="t"/>
                      <a:r>
                        <a:rPr lang="en-IE" sz="1100" b="1" i="1" u="none" strike="noStrike">
                          <a:solidFill>
                            <a:schemeClr val="tx1">
                              <a:lumMod val="65000"/>
                              <a:lumOff val="35000"/>
                            </a:schemeClr>
                          </a:solidFill>
                          <a:effectLst/>
                          <a:latin typeface="+mn-lt"/>
                        </a:rPr>
                        <a:t>Base (WTD)</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tc>
                  <a:txBody>
                    <a:bodyPr/>
                    <a:lstStyle/>
                    <a:p>
                      <a:pPr algn="ctr" fontAlgn="t"/>
                      <a:r>
                        <a:rPr lang="en-IE" sz="1100" b="1" i="1" u="none" strike="noStrike">
                          <a:solidFill>
                            <a:schemeClr val="tx1">
                              <a:lumMod val="65000"/>
                              <a:lumOff val="35000"/>
                            </a:schemeClr>
                          </a:solidFill>
                          <a:effectLst/>
                          <a:latin typeface="+mn-lt"/>
                        </a:rPr>
                        <a:t>2504</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tc>
                  <a:txBody>
                    <a:bodyPr/>
                    <a:lstStyle/>
                    <a:p>
                      <a:pPr algn="ctr" fontAlgn="t"/>
                      <a:r>
                        <a:rPr lang="en-IE" sz="1050" b="1" i="1" u="none" strike="noStrike">
                          <a:solidFill>
                            <a:schemeClr val="tx1">
                              <a:lumMod val="65000"/>
                              <a:lumOff val="35000"/>
                            </a:schemeClr>
                          </a:solidFill>
                          <a:effectLst/>
                          <a:latin typeface="+mn-lt"/>
                        </a:rPr>
                        <a:t>474</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tc>
                  <a:txBody>
                    <a:bodyPr/>
                    <a:lstStyle/>
                    <a:p>
                      <a:pPr algn="ctr" fontAlgn="t"/>
                      <a:r>
                        <a:rPr lang="en-IE" sz="1050" b="1" i="1" u="none" strike="noStrike">
                          <a:solidFill>
                            <a:schemeClr val="tx1">
                              <a:lumMod val="65000"/>
                              <a:lumOff val="35000"/>
                            </a:schemeClr>
                          </a:solidFill>
                          <a:effectLst/>
                          <a:latin typeface="+mn-lt"/>
                        </a:rPr>
                        <a:t>282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tc>
                  <a:txBody>
                    <a:bodyPr/>
                    <a:lstStyle/>
                    <a:p>
                      <a:pPr algn="ctr" fontAlgn="t"/>
                      <a:r>
                        <a:rPr lang="en-IE" sz="1050" b="1" i="1" u="none" strike="noStrike">
                          <a:solidFill>
                            <a:schemeClr val="tx1">
                              <a:lumMod val="65000"/>
                              <a:lumOff val="35000"/>
                            </a:schemeClr>
                          </a:solidFill>
                          <a:effectLst/>
                          <a:latin typeface="+mn-lt"/>
                        </a:rPr>
                        <a:t>378</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tc>
                  <a:txBody>
                    <a:bodyPr/>
                    <a:lstStyle/>
                    <a:p>
                      <a:pPr algn="ctr" fontAlgn="t"/>
                      <a:r>
                        <a:rPr lang="en-IE" sz="1050" b="1" i="1" u="none" strike="noStrike">
                          <a:solidFill>
                            <a:schemeClr val="tx1">
                              <a:lumMod val="65000"/>
                              <a:lumOff val="35000"/>
                            </a:schemeClr>
                          </a:solidFill>
                          <a:effectLst/>
                          <a:latin typeface="+mn-lt"/>
                        </a:rPr>
                        <a:t>662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tc>
                  <a:txBody>
                    <a:bodyPr/>
                    <a:lstStyle/>
                    <a:p>
                      <a:pPr algn="ctr" fontAlgn="t"/>
                      <a:r>
                        <a:rPr lang="en-IE" sz="1050" b="1" i="1" u="none" strike="noStrike">
                          <a:solidFill>
                            <a:schemeClr val="tx1">
                              <a:lumMod val="65000"/>
                              <a:lumOff val="35000"/>
                            </a:schemeClr>
                          </a:solidFill>
                          <a:effectLst/>
                          <a:latin typeface="+mn-lt"/>
                        </a:rPr>
                        <a:t>419</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tc>
                  <a:txBody>
                    <a:bodyPr/>
                    <a:lstStyle/>
                    <a:p>
                      <a:pPr algn="ctr" fontAlgn="t"/>
                      <a:r>
                        <a:rPr lang="en-IE" sz="1050" b="1" i="1" u="none" strike="noStrike">
                          <a:solidFill>
                            <a:schemeClr val="tx1">
                              <a:lumMod val="65000"/>
                              <a:lumOff val="35000"/>
                            </a:schemeClr>
                          </a:solidFill>
                          <a:effectLst/>
                          <a:latin typeface="+mn-lt"/>
                        </a:rPr>
                        <a:t>289</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9095002"/>
                  </a:ext>
                </a:extLst>
              </a:tr>
              <a:tr h="242023">
                <a:tc>
                  <a:txBody>
                    <a:bodyPr/>
                    <a:lstStyle/>
                    <a:p>
                      <a:pPr algn="l" fontAlgn="t"/>
                      <a:endParaRPr lang="en-IE" sz="1100" b="0" i="0" u="none" strike="noStrike">
                        <a:solidFill>
                          <a:srgbClr val="000000"/>
                        </a:solidFill>
                        <a:effectLst/>
                        <a:latin typeface="+mn-lt"/>
                      </a:endParaRPr>
                    </a:p>
                  </a:txBody>
                  <a:tcPr marL="9525" marR="9525" marT="9525" marB="0">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US" sz="1100" b="0" i="0" u="none" strike="noStrike">
                          <a:solidFill>
                            <a:srgbClr val="000000"/>
                          </a:solidFill>
                          <a:effectLst/>
                          <a:latin typeface="+mn-lt"/>
                        </a:rPr>
                        <a:t>%</a:t>
                      </a:r>
                      <a:endParaRPr lang="en-IE" sz="1100" b="0" i="0" u="none" strike="noStrike">
                        <a:solidFill>
                          <a:srgbClr val="000000"/>
                        </a:solidFill>
                        <a:effectLst/>
                        <a:latin typeface="+mn-lt"/>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Barlow" panose="00000500000000000000" pitchFamily="2" charset="0"/>
                          <a:ea typeface="+mn-ea"/>
                          <a:cs typeface="+mn-cs"/>
                        </a:rPr>
                        <a:t>%</a:t>
                      </a:r>
                      <a:endParaRPr kumimoji="0" lang="en-IE" sz="1100" b="0" i="0" u="none" strike="noStrike" kern="1200" cap="none" spc="0" normalizeH="0" baseline="0" noProof="0">
                        <a:ln>
                          <a:noFill/>
                        </a:ln>
                        <a:solidFill>
                          <a:srgbClr val="000000"/>
                        </a:solidFill>
                        <a:effectLst/>
                        <a:uLnTx/>
                        <a:uFillTx/>
                        <a:latin typeface="Barlow" panose="00000500000000000000" pitchFamily="2" charset="0"/>
                        <a:ea typeface="+mn-ea"/>
                        <a:cs typeface="+mn-cs"/>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Barlow" panose="00000500000000000000" pitchFamily="2" charset="0"/>
                          <a:ea typeface="+mn-ea"/>
                          <a:cs typeface="+mn-cs"/>
                        </a:rPr>
                        <a:t>%</a:t>
                      </a:r>
                      <a:endParaRPr kumimoji="0" lang="en-IE" sz="1100" b="0" i="0" u="none" strike="noStrike" kern="1200" cap="none" spc="0" normalizeH="0" baseline="0" noProof="0">
                        <a:ln>
                          <a:noFill/>
                        </a:ln>
                        <a:solidFill>
                          <a:srgbClr val="000000"/>
                        </a:solidFill>
                        <a:effectLst/>
                        <a:uLnTx/>
                        <a:uFillTx/>
                        <a:latin typeface="Barlow" panose="00000500000000000000" pitchFamily="2" charset="0"/>
                        <a:ea typeface="+mn-ea"/>
                        <a:cs typeface="+mn-cs"/>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Barlow" panose="00000500000000000000" pitchFamily="2" charset="0"/>
                          <a:ea typeface="+mn-ea"/>
                          <a:cs typeface="+mn-cs"/>
                        </a:rPr>
                        <a:t>%</a:t>
                      </a:r>
                      <a:endParaRPr kumimoji="0" lang="en-IE" sz="1100" b="0" i="0" u="none" strike="noStrike" kern="1200" cap="none" spc="0" normalizeH="0" baseline="0" noProof="0">
                        <a:ln>
                          <a:noFill/>
                        </a:ln>
                        <a:solidFill>
                          <a:srgbClr val="000000"/>
                        </a:solidFill>
                        <a:effectLst/>
                        <a:uLnTx/>
                        <a:uFillTx/>
                        <a:latin typeface="Barlow" panose="00000500000000000000" pitchFamily="2" charset="0"/>
                        <a:ea typeface="+mn-ea"/>
                        <a:cs typeface="+mn-cs"/>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Barlow" panose="00000500000000000000" pitchFamily="2" charset="0"/>
                          <a:ea typeface="+mn-ea"/>
                          <a:cs typeface="+mn-cs"/>
                        </a:rPr>
                        <a:t>%</a:t>
                      </a:r>
                      <a:endParaRPr kumimoji="0" lang="en-IE" sz="1100" b="0" i="0" u="none" strike="noStrike" kern="1200" cap="none" spc="0" normalizeH="0" baseline="0" noProof="0">
                        <a:ln>
                          <a:noFill/>
                        </a:ln>
                        <a:solidFill>
                          <a:srgbClr val="000000"/>
                        </a:solidFill>
                        <a:effectLst/>
                        <a:uLnTx/>
                        <a:uFillTx/>
                        <a:latin typeface="Barlow" panose="00000500000000000000" pitchFamily="2" charset="0"/>
                        <a:ea typeface="+mn-ea"/>
                        <a:cs typeface="+mn-cs"/>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Barlow" panose="00000500000000000000" pitchFamily="2" charset="0"/>
                          <a:ea typeface="+mn-ea"/>
                          <a:cs typeface="+mn-cs"/>
                        </a:rPr>
                        <a:t>%</a:t>
                      </a:r>
                      <a:endParaRPr kumimoji="0" lang="en-IE" sz="1100" b="0" i="0" u="none" strike="noStrike" kern="1200" cap="none" spc="0" normalizeH="0" baseline="0" noProof="0">
                        <a:ln>
                          <a:noFill/>
                        </a:ln>
                        <a:solidFill>
                          <a:srgbClr val="000000"/>
                        </a:solidFill>
                        <a:effectLst/>
                        <a:uLnTx/>
                        <a:uFillTx/>
                        <a:latin typeface="Barlow" panose="00000500000000000000" pitchFamily="2" charset="0"/>
                        <a:ea typeface="+mn-ea"/>
                        <a:cs typeface="+mn-cs"/>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srgbClr val="000000"/>
                          </a:solidFill>
                          <a:effectLst/>
                          <a:uLnTx/>
                          <a:uFillTx/>
                          <a:latin typeface="Barlow" panose="00000500000000000000" pitchFamily="2" charset="0"/>
                          <a:ea typeface="+mn-ea"/>
                          <a:cs typeface="+mn-cs"/>
                        </a:rPr>
                        <a:t>%</a:t>
                      </a:r>
                      <a:endParaRPr kumimoji="0" lang="en-IE" sz="1100" b="0" i="0" u="none" strike="noStrike" kern="1200" cap="none" spc="0" normalizeH="0" baseline="0" noProof="0">
                        <a:ln>
                          <a:noFill/>
                        </a:ln>
                        <a:solidFill>
                          <a:srgbClr val="000000"/>
                        </a:solidFill>
                        <a:effectLst/>
                        <a:uLnTx/>
                        <a:uFillTx/>
                        <a:latin typeface="Barlow" panose="00000500000000000000" pitchFamily="2" charset="0"/>
                        <a:ea typeface="+mn-ea"/>
                        <a:cs typeface="+mn-cs"/>
                      </a:endParaRP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2467615114"/>
                  </a:ext>
                </a:extLst>
              </a:tr>
              <a:tr h="366149">
                <a:tc>
                  <a:txBody>
                    <a:bodyPr/>
                    <a:lstStyle/>
                    <a:p>
                      <a:pPr algn="l" fontAlgn="t"/>
                      <a:r>
                        <a:rPr lang="en-IE" sz="1100" b="0" i="0" u="none" strike="noStrike">
                          <a:solidFill>
                            <a:srgbClr val="000000"/>
                          </a:solidFill>
                          <a:effectLst/>
                          <a:latin typeface="+mn-lt"/>
                        </a:rPr>
                        <a:t>Strongly agree</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28</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32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49</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6"/>
                    </a:solidFill>
                  </a:tcPr>
                </a:tc>
                <a:tc>
                  <a:txBody>
                    <a:bodyPr/>
                    <a:lstStyle/>
                    <a:p>
                      <a:pPr algn="ctr" fontAlgn="t"/>
                      <a:r>
                        <a:rPr lang="en-IE" sz="1100" b="0" i="0" u="none" strike="noStrike">
                          <a:solidFill>
                            <a:srgbClr val="000000"/>
                          </a:solidFill>
                          <a:effectLst/>
                          <a:latin typeface="Barlow" panose="00000500000000000000" pitchFamily="2" charset="0"/>
                        </a:rPr>
                        <a:t>7</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27</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fontAlgn="t"/>
                      <a:r>
                        <a:rPr lang="en-IE" sz="1100" b="0" i="0" u="none" strike="noStrike">
                          <a:solidFill>
                            <a:srgbClr val="000000"/>
                          </a:solidFill>
                          <a:effectLst/>
                          <a:latin typeface="Barlow" panose="00000500000000000000" pitchFamily="2" charset="0"/>
                        </a:rPr>
                        <a:t>33</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6"/>
                    </a:solidFill>
                  </a:tcPr>
                </a:tc>
                <a:tc>
                  <a:txBody>
                    <a:bodyPr/>
                    <a:lstStyle/>
                    <a:p>
                      <a:pPr algn="ctr" fontAlgn="t"/>
                      <a:r>
                        <a:rPr lang="en-IE" sz="1100" b="0" i="0" u="none" strike="noStrike">
                          <a:solidFill>
                            <a:srgbClr val="000000"/>
                          </a:solidFill>
                          <a:effectLst/>
                          <a:latin typeface="Barlow" panose="00000500000000000000" pitchFamily="2" charset="0"/>
                        </a:rPr>
                        <a:t>28</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575493674"/>
                  </a:ext>
                </a:extLst>
              </a:tr>
              <a:tr h="366149">
                <a:tc>
                  <a:txBody>
                    <a:bodyPr/>
                    <a:lstStyle/>
                    <a:p>
                      <a:pPr algn="l" fontAlgn="t"/>
                      <a:r>
                        <a:rPr lang="en-IE" sz="1100" b="0" i="0" u="none" strike="noStrike">
                          <a:solidFill>
                            <a:srgbClr val="000000"/>
                          </a:solidFill>
                          <a:effectLst/>
                          <a:latin typeface="+mn-lt"/>
                        </a:rPr>
                        <a:t>Agree</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47</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48</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45</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fontAlgn="t"/>
                      <a:r>
                        <a:rPr lang="en-IE" sz="1100" b="0" i="0" u="none" strike="noStrike">
                          <a:solidFill>
                            <a:srgbClr val="000000"/>
                          </a:solidFill>
                          <a:effectLst/>
                          <a:latin typeface="Barlow" panose="00000500000000000000" pitchFamily="2" charset="0"/>
                        </a:rPr>
                        <a:t>31</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55</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6"/>
                    </a:solidFill>
                  </a:tcPr>
                </a:tc>
                <a:tc>
                  <a:txBody>
                    <a:bodyPr/>
                    <a:lstStyle/>
                    <a:p>
                      <a:pPr algn="ctr" fontAlgn="t"/>
                      <a:r>
                        <a:rPr lang="en-IE" sz="1100" b="0" i="0" u="none" strike="noStrike">
                          <a:solidFill>
                            <a:srgbClr val="000000"/>
                          </a:solidFill>
                          <a:effectLst/>
                          <a:latin typeface="Barlow" panose="00000500000000000000" pitchFamily="2" charset="0"/>
                        </a:rPr>
                        <a:t>48</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53</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249482398"/>
                  </a:ext>
                </a:extLst>
              </a:tr>
              <a:tr h="366149">
                <a:tc>
                  <a:txBody>
                    <a:bodyPr/>
                    <a:lstStyle/>
                    <a:p>
                      <a:pPr algn="l" fontAlgn="t"/>
                      <a:r>
                        <a:rPr lang="en-IE" sz="1100" b="0" i="0" u="none" strike="noStrike">
                          <a:solidFill>
                            <a:srgbClr val="000000"/>
                          </a:solidFill>
                          <a:effectLst/>
                          <a:latin typeface="+mn-lt"/>
                        </a:rPr>
                        <a:t>Neither agree nor disagree</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18</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17</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5</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34</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6"/>
                    </a:solidFill>
                  </a:tcPr>
                </a:tc>
                <a:tc>
                  <a:txBody>
                    <a:bodyPr/>
                    <a:lstStyle/>
                    <a:p>
                      <a:pPr algn="ctr" fontAlgn="t"/>
                      <a:r>
                        <a:rPr lang="en-IE" sz="1100" b="0" i="0" u="none" strike="noStrike">
                          <a:solidFill>
                            <a:srgbClr val="000000"/>
                          </a:solidFill>
                          <a:effectLst/>
                          <a:latin typeface="Barlow" panose="00000500000000000000" pitchFamily="2" charset="0"/>
                        </a:rPr>
                        <a:t>17</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15</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16</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134384776"/>
                  </a:ext>
                </a:extLst>
              </a:tr>
              <a:tr h="366149">
                <a:tc>
                  <a:txBody>
                    <a:bodyPr/>
                    <a:lstStyle/>
                    <a:p>
                      <a:pPr algn="l" fontAlgn="t"/>
                      <a:r>
                        <a:rPr lang="en-IE" sz="1100" b="0" i="0" u="none" strike="noStrike">
                          <a:solidFill>
                            <a:srgbClr val="000000"/>
                          </a:solidFill>
                          <a:effectLst/>
                          <a:latin typeface="+mn-lt"/>
                        </a:rPr>
                        <a:t>Disagree</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5</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3</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19</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6"/>
                    </a:solidFill>
                  </a:tcPr>
                </a:tc>
                <a:tc>
                  <a:txBody>
                    <a:bodyPr/>
                    <a:lstStyle/>
                    <a:p>
                      <a:pPr algn="ctr" fontAlgn="t"/>
                      <a:r>
                        <a:rPr lang="en-IE" sz="1100" b="0" i="0" u="none" strike="noStrike">
                          <a:solidFill>
                            <a:srgbClr val="000000"/>
                          </a:solidFill>
                          <a:effectLst/>
                          <a:latin typeface="Barlow" panose="00000500000000000000" pitchFamily="2" charset="0"/>
                        </a:rPr>
                        <a:t>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3</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B3B5"/>
                    </a:solidFill>
                  </a:tcPr>
                </a:tc>
                <a:extLst>
                  <a:ext uri="{0D108BD9-81ED-4DB2-BD59-A6C34878D82A}">
                    <a16:rowId xmlns:a16="http://schemas.microsoft.com/office/drawing/2014/main" val="1345170816"/>
                  </a:ext>
                </a:extLst>
              </a:tr>
              <a:tr h="366149">
                <a:tc>
                  <a:txBody>
                    <a:bodyPr/>
                    <a:lstStyle/>
                    <a:p>
                      <a:pPr algn="l" fontAlgn="t"/>
                      <a:r>
                        <a:rPr lang="en-IE" sz="1100" b="0" i="0" u="none" strike="noStrike">
                          <a:solidFill>
                            <a:srgbClr val="000000"/>
                          </a:solidFill>
                          <a:effectLst/>
                          <a:latin typeface="+mn-lt"/>
                        </a:rPr>
                        <a:t>Strongly disagree</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0</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9</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IE" sz="1100" b="0" i="0" u="none" strike="noStrike">
                          <a:solidFill>
                            <a:srgbClr val="000000"/>
                          </a:solidFill>
                          <a:effectLst/>
                          <a:latin typeface="Barlow" panose="00000500000000000000" pitchFamily="2" charset="0"/>
                        </a:rPr>
                        <a:t>0</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2</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0</a:t>
                      </a:r>
                    </a:p>
                  </a:txBody>
                  <a:tcPr marL="9525" marR="9525" marT="9525"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B3B5"/>
                    </a:solidFill>
                  </a:tcPr>
                </a:tc>
                <a:extLst>
                  <a:ext uri="{0D108BD9-81ED-4DB2-BD59-A6C34878D82A}">
                    <a16:rowId xmlns:a16="http://schemas.microsoft.com/office/drawing/2014/main" val="1511359611"/>
                  </a:ext>
                </a:extLst>
              </a:tr>
              <a:tr h="366149">
                <a:tc>
                  <a:txBody>
                    <a:bodyPr/>
                    <a:lstStyle/>
                    <a:p>
                      <a:pPr algn="l" fontAlgn="t"/>
                      <a:r>
                        <a:rPr lang="en-US" sz="1100" b="1" i="0" u="none" strike="noStrike">
                          <a:solidFill>
                            <a:srgbClr val="000000"/>
                          </a:solidFill>
                          <a:effectLst/>
                          <a:latin typeface="+mn-lt"/>
                        </a:rPr>
                        <a:t>NET (Agree) Aug 2024</a:t>
                      </a:r>
                      <a:endParaRPr lang="en-IE" sz="1100" b="1" i="0" u="none" strike="noStrike">
                        <a:solidFill>
                          <a:srgbClr val="000000"/>
                        </a:solidFill>
                        <a:effectLst/>
                        <a:latin typeface="+mn-lt"/>
                      </a:endParaRP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FFFF"/>
                    </a:solidFill>
                  </a:tcPr>
                </a:tc>
                <a:tc>
                  <a:txBody>
                    <a:bodyPr/>
                    <a:lstStyle/>
                    <a:p>
                      <a:pPr algn="ctr" fontAlgn="t"/>
                      <a:r>
                        <a:rPr lang="en-IE" sz="1100" b="1" i="0" u="none" strike="noStrike">
                          <a:solidFill>
                            <a:srgbClr val="000000"/>
                          </a:solidFill>
                          <a:effectLst/>
                          <a:highlight>
                            <a:srgbClr val="FFFFFF"/>
                          </a:highlight>
                          <a:latin typeface="Barlow" panose="00000500000000000000" pitchFamily="2" charset="0"/>
                        </a:rPr>
                        <a:t>75</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FFFF"/>
                    </a:solidFill>
                  </a:tcPr>
                </a:tc>
                <a:tc>
                  <a:txBody>
                    <a:bodyPr/>
                    <a:lstStyle/>
                    <a:p>
                      <a:pPr algn="ctr" fontAlgn="t"/>
                      <a:r>
                        <a:rPr lang="en-IE" sz="1100" b="1" i="0" u="none" strike="noStrike">
                          <a:solidFill>
                            <a:srgbClr val="000000"/>
                          </a:solidFill>
                          <a:effectLst/>
                          <a:latin typeface="Barlow" panose="00000500000000000000" pitchFamily="2" charset="0"/>
                        </a:rPr>
                        <a:t>80</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IE" sz="1100" b="1" i="0" u="none" strike="noStrike">
                          <a:solidFill>
                            <a:srgbClr val="000000"/>
                          </a:solidFill>
                          <a:effectLst/>
                          <a:latin typeface="Barlow" panose="00000500000000000000" pitchFamily="2" charset="0"/>
                        </a:rPr>
                        <a:t>94</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IE" sz="1100" b="1" i="0" u="none" strike="noStrike">
                          <a:solidFill>
                            <a:srgbClr val="000000"/>
                          </a:solidFill>
                          <a:effectLst/>
                          <a:highlight>
                            <a:srgbClr val="FFB3B5"/>
                          </a:highlight>
                          <a:latin typeface="Barlow" panose="00000500000000000000" pitchFamily="2" charset="0"/>
                        </a:rPr>
                        <a:t>38</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B3B5"/>
                    </a:solidFill>
                  </a:tcPr>
                </a:tc>
                <a:tc>
                  <a:txBody>
                    <a:bodyPr/>
                    <a:lstStyle/>
                    <a:p>
                      <a:pPr algn="ctr" fontAlgn="t"/>
                      <a:r>
                        <a:rPr lang="en-IE" sz="1100" b="1" i="0" u="none" strike="noStrike">
                          <a:solidFill>
                            <a:srgbClr val="000000"/>
                          </a:solidFill>
                          <a:effectLst/>
                          <a:latin typeface="Barlow" panose="00000500000000000000" pitchFamily="2" charset="0"/>
                        </a:rPr>
                        <a:t>81</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IE" sz="1100" b="1" i="0" u="none" strike="noStrike">
                          <a:solidFill>
                            <a:srgbClr val="000000"/>
                          </a:solidFill>
                          <a:effectLst/>
                          <a:latin typeface="Barlow" panose="00000500000000000000" pitchFamily="2" charset="0"/>
                        </a:rPr>
                        <a:t>81</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IE" sz="1100" b="1" i="0" u="none" strike="noStrike">
                          <a:solidFill>
                            <a:srgbClr val="000000"/>
                          </a:solidFill>
                          <a:effectLst/>
                          <a:latin typeface="Barlow" panose="00000500000000000000" pitchFamily="2" charset="0"/>
                        </a:rPr>
                        <a:t>81</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3171181516"/>
                  </a:ext>
                </a:extLst>
              </a:tr>
              <a:tr h="366149">
                <a:tc>
                  <a:txBody>
                    <a:bodyPr/>
                    <a:lstStyle/>
                    <a:p>
                      <a:pPr algn="l" fontAlgn="t"/>
                      <a:r>
                        <a:rPr lang="en-IE" sz="1100" b="1" i="0" u="none" strike="noStrike">
                          <a:solidFill>
                            <a:srgbClr val="000000"/>
                          </a:solidFill>
                          <a:effectLst/>
                          <a:latin typeface="+mn-lt"/>
                        </a:rPr>
                        <a:t>NET (Agree) Nov 2023</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FFFF"/>
                    </a:solidFill>
                  </a:tcPr>
                </a:tc>
                <a:tc>
                  <a:txBody>
                    <a:bodyPr/>
                    <a:lstStyle/>
                    <a:p>
                      <a:pPr algn="ctr" fontAlgn="t"/>
                      <a:r>
                        <a:rPr lang="en-IE" sz="1100" b="1" i="0" u="none" strike="noStrike">
                          <a:solidFill>
                            <a:srgbClr val="000000"/>
                          </a:solidFill>
                          <a:effectLst/>
                          <a:latin typeface="+mn-lt"/>
                        </a:rPr>
                        <a:t>77</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FFFF"/>
                    </a:solidFill>
                  </a:tcPr>
                </a:tc>
                <a:tc>
                  <a:txBody>
                    <a:bodyPr/>
                    <a:lstStyle/>
                    <a:p>
                      <a:pPr algn="ctr" fontAlgn="t"/>
                      <a:r>
                        <a:rPr lang="en-IE" sz="1100" b="1" i="0" u="none" strike="noStrike">
                          <a:solidFill>
                            <a:srgbClr val="000000"/>
                          </a:solidFill>
                          <a:effectLst/>
                          <a:latin typeface="+mn-lt"/>
                        </a:rPr>
                        <a:t>83</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IE" sz="1100" b="1" i="0" u="none" strike="noStrike">
                          <a:solidFill>
                            <a:srgbClr val="000000"/>
                          </a:solidFill>
                          <a:effectLst/>
                          <a:latin typeface="+mn-lt"/>
                        </a:rPr>
                        <a:t>95</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IE" sz="1100" b="1" i="0" u="none" strike="noStrike">
                          <a:solidFill>
                            <a:srgbClr val="000000"/>
                          </a:solidFill>
                          <a:effectLst/>
                          <a:latin typeface="+mn-lt"/>
                        </a:rPr>
                        <a:t>38</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B3B5"/>
                    </a:solidFill>
                  </a:tcPr>
                </a:tc>
                <a:tc>
                  <a:txBody>
                    <a:bodyPr/>
                    <a:lstStyle/>
                    <a:p>
                      <a:pPr algn="ctr" fontAlgn="t"/>
                      <a:r>
                        <a:rPr lang="en-IE" sz="1100" b="1" i="0" u="none" strike="noStrike">
                          <a:solidFill>
                            <a:srgbClr val="000000"/>
                          </a:solidFill>
                          <a:effectLst/>
                          <a:latin typeface="+mn-lt"/>
                        </a:rPr>
                        <a:t>81</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IE" sz="1100" b="1" i="0" u="none" strike="noStrike">
                          <a:solidFill>
                            <a:srgbClr val="000000"/>
                          </a:solidFill>
                          <a:effectLst/>
                          <a:latin typeface="+mn-lt"/>
                        </a:rPr>
                        <a:t>82</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IE" sz="1100" b="1" i="0" u="none" strike="noStrike">
                          <a:solidFill>
                            <a:srgbClr val="000000"/>
                          </a:solidFill>
                          <a:effectLst/>
                          <a:latin typeface="+mn-lt"/>
                        </a:rPr>
                        <a:t>84</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extLst>
                  <a:ext uri="{0D108BD9-81ED-4DB2-BD59-A6C34878D82A}">
                    <a16:rowId xmlns:a16="http://schemas.microsoft.com/office/drawing/2014/main" val="567172577"/>
                  </a:ext>
                </a:extLst>
              </a:tr>
              <a:tr h="366149">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IE" sz="1100" b="1" i="0" u="none" strike="noStrike">
                          <a:solidFill>
                            <a:srgbClr val="000000"/>
                          </a:solidFill>
                          <a:effectLst/>
                          <a:latin typeface="+mn-lt"/>
                        </a:rPr>
                        <a:t> NET (Agree) Nov 2022</a:t>
                      </a:r>
                    </a:p>
                  </a:txBody>
                  <a:tcPr marL="9525" marR="9525" marT="9525" marB="0"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FFFF"/>
                    </a:solidFill>
                  </a:tcPr>
                </a:tc>
                <a:tc>
                  <a:txBody>
                    <a:bodyPr/>
                    <a:lstStyle/>
                    <a:p>
                      <a:pPr algn="ctr" fontAlgn="t"/>
                      <a:r>
                        <a:rPr lang="en-GB" sz="1100" b="1" i="0" u="none" strike="noStrike">
                          <a:solidFill>
                            <a:srgbClr val="000000"/>
                          </a:solidFill>
                          <a:effectLst/>
                          <a:latin typeface="+mn-lt"/>
                        </a:rPr>
                        <a:t>75</a:t>
                      </a:r>
                    </a:p>
                  </a:txBody>
                  <a:tcPr marL="9525" marR="9525" marT="9525"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FFFF"/>
                    </a:solidFill>
                  </a:tcPr>
                </a:tc>
                <a:tc>
                  <a:txBody>
                    <a:bodyPr/>
                    <a:lstStyle/>
                    <a:p>
                      <a:pPr algn="ctr" fontAlgn="t"/>
                      <a:r>
                        <a:rPr lang="en-GB" sz="1100" b="1" i="0" u="none" strike="noStrike">
                          <a:solidFill>
                            <a:srgbClr val="000000"/>
                          </a:solidFill>
                          <a:effectLst/>
                          <a:latin typeface="+mn-lt"/>
                        </a:rPr>
                        <a:t>82</a:t>
                      </a:r>
                    </a:p>
                  </a:txBody>
                  <a:tcPr marL="9525" marR="9525" marT="9525"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GB" sz="1100" b="1" i="0" u="none" strike="noStrike">
                          <a:solidFill>
                            <a:srgbClr val="000000"/>
                          </a:solidFill>
                          <a:effectLst/>
                          <a:latin typeface="+mn-lt"/>
                        </a:rPr>
                        <a:t>94</a:t>
                      </a:r>
                    </a:p>
                  </a:txBody>
                  <a:tcPr marL="9525" marR="9525" marT="9525"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GB" sz="1100" b="1" i="0" u="none" strike="noStrike">
                          <a:solidFill>
                            <a:srgbClr val="000000"/>
                          </a:solidFill>
                          <a:effectLst/>
                          <a:latin typeface="+mn-lt"/>
                        </a:rPr>
                        <a:t>34</a:t>
                      </a:r>
                    </a:p>
                  </a:txBody>
                  <a:tcPr marL="9525" marR="9525" marT="9525"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B3B5"/>
                    </a:solidFill>
                  </a:tcPr>
                </a:tc>
                <a:tc>
                  <a:txBody>
                    <a:bodyPr/>
                    <a:lstStyle/>
                    <a:p>
                      <a:pPr algn="ctr" fontAlgn="t"/>
                      <a:r>
                        <a:rPr lang="en-GB" sz="1100" b="1" i="0" u="none" strike="noStrike">
                          <a:solidFill>
                            <a:srgbClr val="000000"/>
                          </a:solidFill>
                          <a:effectLst/>
                          <a:latin typeface="+mn-lt"/>
                        </a:rPr>
                        <a:t>79</a:t>
                      </a:r>
                    </a:p>
                  </a:txBody>
                  <a:tcPr marL="9525" marR="9525" marT="9525"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bg1"/>
                    </a:solidFill>
                  </a:tcPr>
                </a:tc>
                <a:tc>
                  <a:txBody>
                    <a:bodyPr/>
                    <a:lstStyle/>
                    <a:p>
                      <a:pPr algn="ctr" fontAlgn="t"/>
                      <a:r>
                        <a:rPr lang="en-GB" sz="1100" b="1" i="0" u="none" strike="noStrike">
                          <a:solidFill>
                            <a:srgbClr val="000000"/>
                          </a:solidFill>
                          <a:effectLst/>
                          <a:latin typeface="+mn-lt"/>
                        </a:rPr>
                        <a:t>80</a:t>
                      </a:r>
                    </a:p>
                  </a:txBody>
                  <a:tcPr marL="9525" marR="9525" marT="9525"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solidFill>
                  </a:tcPr>
                </a:tc>
                <a:tc>
                  <a:txBody>
                    <a:bodyPr/>
                    <a:lstStyle/>
                    <a:p>
                      <a:pPr algn="ctr" fontAlgn="t"/>
                      <a:r>
                        <a:rPr lang="en-GB" sz="1100" b="1" i="0" u="none" strike="noStrike">
                          <a:solidFill>
                            <a:srgbClr val="000000"/>
                          </a:solidFill>
                          <a:effectLst/>
                          <a:latin typeface="+mn-lt"/>
                        </a:rPr>
                        <a:t>79</a:t>
                      </a:r>
                    </a:p>
                  </a:txBody>
                  <a:tcPr marL="9525" marR="9525" marT="9525"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503297118"/>
                  </a:ext>
                </a:extLst>
              </a:tr>
            </a:tbl>
          </a:graphicData>
        </a:graphic>
      </p:graphicFrame>
      <p:grpSp>
        <p:nvGrpSpPr>
          <p:cNvPr id="6" name="Group 5">
            <a:extLst>
              <a:ext uri="{FF2B5EF4-FFF2-40B4-BE49-F238E27FC236}">
                <a16:creationId xmlns:a16="http://schemas.microsoft.com/office/drawing/2014/main" id="{55E1B91F-B994-0991-004D-065DE76EBA79}"/>
              </a:ext>
            </a:extLst>
          </p:cNvPr>
          <p:cNvGrpSpPr/>
          <p:nvPr/>
        </p:nvGrpSpPr>
        <p:grpSpPr>
          <a:xfrm>
            <a:off x="9791700" y="743699"/>
            <a:ext cx="2359232" cy="445924"/>
            <a:chOff x="9641528" y="660370"/>
            <a:chExt cx="2436173" cy="581633"/>
          </a:xfrm>
        </p:grpSpPr>
        <p:sp>
          <p:nvSpPr>
            <p:cNvPr id="8" name="Rectangle 7">
              <a:extLst>
                <a:ext uri="{FF2B5EF4-FFF2-40B4-BE49-F238E27FC236}">
                  <a16:creationId xmlns:a16="http://schemas.microsoft.com/office/drawing/2014/main" id="{0FFD1E43-DD63-111F-2EB8-B1366DFB526D}"/>
                </a:ext>
              </a:extLst>
            </p:cNvPr>
            <p:cNvSpPr/>
            <p:nvPr/>
          </p:nvSpPr>
          <p:spPr>
            <a:xfrm>
              <a:off x="9641529" y="960224"/>
              <a:ext cx="403181" cy="208348"/>
            </a:xfrm>
            <a:prstGeom prst="rect">
              <a:avLst/>
            </a:prstGeom>
            <a:solidFill>
              <a:schemeClr val="accent5">
                <a:lumMod val="20000"/>
                <a:lumOff val="8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p>
          </p:txBody>
        </p:sp>
        <p:sp>
          <p:nvSpPr>
            <p:cNvPr id="9" name="TextBox 8">
              <a:extLst>
                <a:ext uri="{FF2B5EF4-FFF2-40B4-BE49-F238E27FC236}">
                  <a16:creationId xmlns:a16="http://schemas.microsoft.com/office/drawing/2014/main" id="{E5DA677B-9390-6F3B-D657-0DCC102E48BC}"/>
                </a:ext>
              </a:extLst>
            </p:cNvPr>
            <p:cNvSpPr txBox="1"/>
            <p:nvPr/>
          </p:nvSpPr>
          <p:spPr>
            <a:xfrm>
              <a:off x="10044711" y="660370"/>
              <a:ext cx="2032990" cy="321154"/>
            </a:xfrm>
            <a:prstGeom prst="rect">
              <a:avLst/>
            </a:prstGeom>
            <a:noFill/>
          </p:spPr>
          <p:txBody>
            <a:bodyPr wrap="square" rtlCol="0">
              <a:spAutoFit/>
            </a:bodyPr>
            <a:lstStyle/>
            <a:p>
              <a:r>
                <a:rPr lang="en-IE" sz="1000">
                  <a:solidFill>
                    <a:schemeClr val="tx1">
                      <a:lumMod val="65000"/>
                      <a:lumOff val="35000"/>
                    </a:schemeClr>
                  </a:solidFill>
                </a:rPr>
                <a:t>Statistically higher than total</a:t>
              </a:r>
            </a:p>
          </p:txBody>
        </p:sp>
        <p:sp>
          <p:nvSpPr>
            <p:cNvPr id="10" name="Rectangle 9">
              <a:extLst>
                <a:ext uri="{FF2B5EF4-FFF2-40B4-BE49-F238E27FC236}">
                  <a16:creationId xmlns:a16="http://schemas.microsoft.com/office/drawing/2014/main" id="{1157FCE1-C158-0AAF-CD39-CEB818EA1287}"/>
                </a:ext>
              </a:extLst>
            </p:cNvPr>
            <p:cNvSpPr/>
            <p:nvPr/>
          </p:nvSpPr>
          <p:spPr>
            <a:xfrm>
              <a:off x="9641528" y="682884"/>
              <a:ext cx="403182" cy="217062"/>
            </a:xfrm>
            <a:prstGeom prst="rect">
              <a:avLst/>
            </a:prstGeom>
            <a:solidFill>
              <a:schemeClr val="accent6"/>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p>
          </p:txBody>
        </p:sp>
        <p:sp>
          <p:nvSpPr>
            <p:cNvPr id="11" name="TextBox 10">
              <a:extLst>
                <a:ext uri="{FF2B5EF4-FFF2-40B4-BE49-F238E27FC236}">
                  <a16:creationId xmlns:a16="http://schemas.microsoft.com/office/drawing/2014/main" id="{46DA1DE4-54A2-F43C-54D0-F2BD1B49A3E4}"/>
                </a:ext>
              </a:extLst>
            </p:cNvPr>
            <p:cNvSpPr txBox="1"/>
            <p:nvPr/>
          </p:nvSpPr>
          <p:spPr>
            <a:xfrm>
              <a:off x="10026209" y="920849"/>
              <a:ext cx="2032991" cy="321154"/>
            </a:xfrm>
            <a:prstGeom prst="rect">
              <a:avLst/>
            </a:prstGeom>
            <a:noFill/>
          </p:spPr>
          <p:txBody>
            <a:bodyPr wrap="square" rtlCol="0">
              <a:spAutoFit/>
            </a:bodyPr>
            <a:lstStyle/>
            <a:p>
              <a:r>
                <a:rPr lang="en-IE" sz="1000">
                  <a:solidFill>
                    <a:schemeClr val="tx1">
                      <a:lumMod val="65000"/>
                      <a:lumOff val="35000"/>
                    </a:schemeClr>
                  </a:solidFill>
                </a:rPr>
                <a:t>Statistically lower than total</a:t>
              </a:r>
            </a:p>
          </p:txBody>
        </p:sp>
      </p:grpSp>
    </p:spTree>
    <p:extLst>
      <p:ext uri="{BB962C8B-B14F-4D97-AF65-F5344CB8AC3E}">
        <p14:creationId xmlns:p14="http://schemas.microsoft.com/office/powerpoint/2010/main" val="622803741"/>
      </p:ext>
    </p:extLst>
  </p:cSld>
  <p:clrMapOvr>
    <a:masterClrMapping/>
  </p:clrMapOvr>
  <p:transition spd="slow">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BA80834D-5595-BCCE-754A-8470833F5243}"/>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a:xfrm>
            <a:off x="431127" y="0"/>
            <a:ext cx="11285432" cy="715669"/>
          </a:xfrm>
        </p:spPr>
        <p:txBody>
          <a:bodyPr lIns="91440" tIns="45720" rIns="91440" bIns="45720" anchor="t">
            <a:normAutofit fontScale="90000"/>
          </a:bodyPr>
          <a:lstStyle/>
          <a:p>
            <a:br>
              <a:rPr lang="en-IE" dirty="0"/>
            </a:br>
            <a:r>
              <a:rPr lang="en-IE" dirty="0"/>
              <a:t>Main </a:t>
            </a:r>
            <a:r>
              <a:rPr lang="en-US" sz="2400" dirty="0"/>
              <a:t>causes of poverty in developing countries</a:t>
            </a:r>
            <a:r>
              <a:rPr lang="en-IE" dirty="0"/>
              <a:t> </a:t>
            </a:r>
          </a:p>
        </p:txBody>
      </p:sp>
      <p:sp>
        <p:nvSpPr>
          <p:cNvPr id="3" name="Text Placeholder 2">
            <a:extLst>
              <a:ext uri="{FF2B5EF4-FFF2-40B4-BE49-F238E27FC236}">
                <a16:creationId xmlns:a16="http://schemas.microsoft.com/office/drawing/2014/main" id="{DC800303-754C-4AF9-B6EE-6DEA6B529B30}"/>
              </a:ext>
            </a:extLst>
          </p:cNvPr>
          <p:cNvSpPr>
            <a:spLocks noGrp="1"/>
          </p:cNvSpPr>
          <p:nvPr>
            <p:ph type="body" sz="quarter" idx="15"/>
          </p:nvPr>
        </p:nvSpPr>
        <p:spPr>
          <a:xfrm>
            <a:off x="450000" y="754139"/>
            <a:ext cx="9998144" cy="536739"/>
          </a:xfrm>
        </p:spPr>
        <p:txBody>
          <a:bodyPr>
            <a:noAutofit/>
          </a:bodyPr>
          <a:lstStyle/>
          <a:p>
            <a:r>
              <a:rPr kumimoji="0" lang="en-US" i="0" u="none" strike="noStrike" kern="1200" cap="none" spc="0" normalizeH="0" baseline="0" noProof="0" dirty="0">
                <a:ln>
                  <a:noFill/>
                </a:ln>
                <a:effectLst/>
                <a:uLnTx/>
                <a:uFillTx/>
                <a:latin typeface="Barlow" panose="00000500000000000000" pitchFamily="2" charset="0"/>
                <a:ea typeface="+mn-ea"/>
                <a:cs typeface="Arial" panose="020B0604020202020204" pitchFamily="34" charset="0"/>
              </a:rPr>
              <a:t>The main perceived causes of poverty in developing countries have not changed across recent waves – government and Private Sector corruption in these countries, war and conflict, and Government inefficiency or incompetence remain the top three perceived causes. Lack of understanding of ODA remains clear.</a:t>
            </a:r>
          </a:p>
          <a:p>
            <a:endParaRPr kumimoji="0" lang="en-US" sz="500" b="0" i="0"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endParaRPr>
          </a:p>
        </p:txBody>
      </p:sp>
      <p:sp>
        <p:nvSpPr>
          <p:cNvPr id="5" name="Content Placeholder 4">
            <a:extLst>
              <a:ext uri="{FF2B5EF4-FFF2-40B4-BE49-F238E27FC236}">
                <a16:creationId xmlns:a16="http://schemas.microsoft.com/office/drawing/2014/main" id="{67260069-DE83-4247-8482-2297B1730419}"/>
              </a:ext>
            </a:extLst>
          </p:cNvPr>
          <p:cNvSpPr>
            <a:spLocks noGrp="1"/>
          </p:cNvSpPr>
          <p:nvPr>
            <p:ph type="body" sz="quarter" idx="17"/>
          </p:nvPr>
        </p:nvSpPr>
        <p:spPr>
          <a:xfrm>
            <a:off x="450000" y="6018482"/>
            <a:ext cx="9341700" cy="360996"/>
          </a:xfrm>
        </p:spPr>
        <p:txBody>
          <a:bodyPr/>
          <a:lstStyle/>
          <a:p>
            <a:pPr marL="357188" indent="-357188"/>
            <a:r>
              <a:rPr kumimoji="0" lang="en-US" sz="1000" b="0" i="0" u="none" strike="noStrike" kern="1200" cap="none" spc="0" normalizeH="0" baseline="0" noProof="0">
                <a:ln>
                  <a:noFill/>
                </a:ln>
                <a:effectLst/>
                <a:uLnTx/>
                <a:uFillTx/>
                <a:latin typeface="Barlow" panose="00000500000000000000" pitchFamily="2" charset="0"/>
                <a:cs typeface="Arial" panose="020B0604020202020204" pitchFamily="34" charset="0"/>
              </a:rPr>
              <a:t>Base: All Adults aged 18+ years- 2,504 (Nov 23 N – 2,515)</a:t>
            </a:r>
            <a:endParaRPr lang="en-US" sz="1000">
              <a:latin typeface="Barlow" panose="00000500000000000000" pitchFamily="2" charset="0"/>
            </a:endParaRPr>
          </a:p>
          <a:p>
            <a:pPr marL="357188" indent="-357188"/>
            <a:r>
              <a:rPr lang="en-US" sz="1000">
                <a:latin typeface="Barlow" panose="00000500000000000000" pitchFamily="2" charset="0"/>
              </a:rPr>
              <a:t>Q.31 Which of the following do you think are the main causes of poverty in developing countries?</a:t>
            </a:r>
            <a:endParaRPr lang="en-IE" sz="1000">
              <a:latin typeface="Barlow" panose="00000500000000000000" pitchFamily="2" charset="0"/>
            </a:endParaRPr>
          </a:p>
        </p:txBody>
      </p:sp>
      <p:graphicFrame>
        <p:nvGraphicFramePr>
          <p:cNvPr id="10" name="Chart 9">
            <a:extLst>
              <a:ext uri="{FF2B5EF4-FFF2-40B4-BE49-F238E27FC236}">
                <a16:creationId xmlns:a16="http://schemas.microsoft.com/office/drawing/2014/main" id="{C29D3FE3-2995-4AC4-8337-15343E105E68}"/>
              </a:ext>
            </a:extLst>
          </p:cNvPr>
          <p:cNvGraphicFramePr/>
          <p:nvPr>
            <p:extLst>
              <p:ext uri="{D42A27DB-BD31-4B8C-83A1-F6EECF244321}">
                <p14:modId xmlns:p14="http://schemas.microsoft.com/office/powerpoint/2010/main" val="522651845"/>
              </p:ext>
            </p:extLst>
          </p:nvPr>
        </p:nvGraphicFramePr>
        <p:xfrm>
          <a:off x="-366820" y="1863933"/>
          <a:ext cx="10991202" cy="402663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Table 12">
            <a:extLst>
              <a:ext uri="{FF2B5EF4-FFF2-40B4-BE49-F238E27FC236}">
                <a16:creationId xmlns:a16="http://schemas.microsoft.com/office/drawing/2014/main" id="{5C0AAD73-BF27-42BE-AA5A-3E978A99ACEE}"/>
              </a:ext>
            </a:extLst>
          </p:cNvPr>
          <p:cNvGraphicFramePr>
            <a:graphicFrameLocks noGrp="1"/>
          </p:cNvGraphicFramePr>
          <p:nvPr>
            <p:extLst>
              <p:ext uri="{D42A27DB-BD31-4B8C-83A1-F6EECF244321}">
                <p14:modId xmlns:p14="http://schemas.microsoft.com/office/powerpoint/2010/main" val="1340032026"/>
              </p:ext>
            </p:extLst>
          </p:nvPr>
        </p:nvGraphicFramePr>
        <p:xfrm>
          <a:off x="9782269" y="1290878"/>
          <a:ext cx="1658941" cy="4591677"/>
        </p:xfrm>
        <a:graphic>
          <a:graphicData uri="http://schemas.openxmlformats.org/drawingml/2006/table">
            <a:tbl>
              <a:tblPr bandRow="1">
                <a:tableStyleId>{2A488322-F2BA-4B5B-9748-0D474271808F}</a:tableStyleId>
              </a:tblPr>
              <a:tblGrid>
                <a:gridCol w="772149">
                  <a:extLst>
                    <a:ext uri="{9D8B030D-6E8A-4147-A177-3AD203B41FA5}">
                      <a16:colId xmlns:a16="http://schemas.microsoft.com/office/drawing/2014/main" val="916932659"/>
                    </a:ext>
                  </a:extLst>
                </a:gridCol>
                <a:gridCol w="886792">
                  <a:extLst>
                    <a:ext uri="{9D8B030D-6E8A-4147-A177-3AD203B41FA5}">
                      <a16:colId xmlns:a16="http://schemas.microsoft.com/office/drawing/2014/main" val="3412085339"/>
                    </a:ext>
                  </a:extLst>
                </a:gridCol>
              </a:tblGrid>
              <a:tr h="218532">
                <a:tc gridSpan="2">
                  <a:txBody>
                    <a:bodyPr/>
                    <a:lstStyle/>
                    <a:p>
                      <a:pPr algn="ctr" fontAlgn="t"/>
                      <a:r>
                        <a:rPr lang="en-IE" sz="1100" b="1" i="0" u="none" strike="noStrike">
                          <a:solidFill>
                            <a:srgbClr val="000000"/>
                          </a:solidFill>
                          <a:effectLst/>
                          <a:latin typeface="Barlow" panose="00000500000000000000" pitchFamily="2" charset="0"/>
                          <a:cs typeface="Arial" panose="020B0604020202020204" pitchFamily="34" charset="0"/>
                        </a:rPr>
                        <a:t>Nov 23 </a:t>
                      </a:r>
                    </a:p>
                  </a:txBody>
                  <a:tcPr marL="6767" marR="6767" marT="6767" marB="0" anchor="ctr">
                    <a:lnB w="6350" cap="flat" cmpd="sng" algn="ctr">
                      <a:solidFill>
                        <a:schemeClr val="tx1"/>
                      </a:solidFill>
                      <a:prstDash val="solid"/>
                      <a:round/>
                      <a:headEnd type="none" w="med" len="med"/>
                      <a:tailEnd type="none" w="med" len="med"/>
                    </a:lnB>
                    <a:noFill/>
                  </a:tcPr>
                </a:tc>
                <a:tc hMerge="1">
                  <a:txBody>
                    <a:bodyPr/>
                    <a:lstStyle/>
                    <a:p>
                      <a:pPr algn="ctr" fontAlgn="t"/>
                      <a:r>
                        <a:rPr lang="en-IE" sz="1100" b="0" i="0" u="none" strike="noStrike">
                          <a:solidFill>
                            <a:srgbClr val="000000"/>
                          </a:solidFill>
                          <a:effectLst/>
                          <a:latin typeface="+mn-lt"/>
                        </a:rPr>
                        <a:t>Feb 2021</a:t>
                      </a:r>
                    </a:p>
                  </a:txBody>
                  <a:tcPr marL="6767" marR="6767" marT="6767" marB="0" anchor="ctr">
                    <a:lnB w="28575"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135916565"/>
                  </a:ext>
                </a:extLst>
              </a:tr>
              <a:tr h="246684">
                <a:tc>
                  <a:txBody>
                    <a:bodyPr/>
                    <a:lstStyle/>
                    <a:p>
                      <a:pPr algn="ctr" fontAlgn="b"/>
                      <a:r>
                        <a:rPr lang="en-IE" sz="1100" b="0" i="0" u="none" strike="noStrike">
                          <a:solidFill>
                            <a:srgbClr val="000000"/>
                          </a:solidFill>
                          <a:effectLst/>
                          <a:latin typeface="+mn-lt"/>
                          <a:cs typeface="Arial" panose="020B0604020202020204" pitchFamily="34" charset="0"/>
                        </a:rPr>
                        <a:t>Nov 23</a:t>
                      </a:r>
                    </a:p>
                  </a:txBody>
                  <a:tcPr marL="9525" marR="9525" marT="9525" marB="0" anchor="ct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ctr" fontAlgn="t"/>
                      <a:r>
                        <a:rPr lang="en-IE" sz="1100" b="0" u="none" strike="noStrike">
                          <a:solidFill>
                            <a:srgbClr val="000000"/>
                          </a:solidFill>
                          <a:effectLst/>
                          <a:latin typeface="+mn-lt"/>
                          <a:cs typeface="Arial" panose="020B0604020202020204" pitchFamily="34" charset="0"/>
                        </a:rPr>
                        <a:t>Change </a:t>
                      </a:r>
                      <a:r>
                        <a:rPr lang="en-IE" sz="1100" b="0" i="0" u="none" strike="noStrike">
                          <a:solidFill>
                            <a:srgbClr val="000000"/>
                          </a:solidFill>
                          <a:effectLst/>
                          <a:latin typeface="+mn-lt"/>
                          <a:cs typeface="Arial" panose="020B0604020202020204" pitchFamily="34" charset="0"/>
                        </a:rPr>
                        <a:t>±</a:t>
                      </a:r>
                    </a:p>
                  </a:txBody>
                  <a:tcPr marL="9525" marR="9525" marT="9525" marB="0" anchor="ct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81984618"/>
                  </a:ext>
                </a:extLst>
              </a:tr>
              <a:tr h="242733">
                <a:tc>
                  <a:txBody>
                    <a:bodyPr/>
                    <a:lstStyle/>
                    <a:p>
                      <a:pPr algn="ctr" fontAlgn="t"/>
                      <a:r>
                        <a:rPr lang="en-US" sz="1100" b="0" i="0" u="none" strike="noStrike">
                          <a:solidFill>
                            <a:srgbClr val="000000"/>
                          </a:solidFill>
                          <a:effectLst/>
                          <a:latin typeface="+mn-lt"/>
                        </a:rPr>
                        <a:t>%</a:t>
                      </a:r>
                      <a:endParaRPr lang="en-IE" sz="1100" b="0" i="0" u="none" strike="noStrike">
                        <a:solidFill>
                          <a:srgbClr val="000000"/>
                        </a:solidFill>
                        <a:effectLst/>
                        <a:latin typeface="+mn-lt"/>
                      </a:endParaRPr>
                    </a:p>
                  </a:txBody>
                  <a:tcPr marL="9525" marR="9525" marT="9525" marB="0"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r>
                        <a:rPr lang="en-US" sz="1100" b="0" i="0" u="none" strike="noStrike">
                          <a:solidFill>
                            <a:srgbClr val="000000"/>
                          </a:solidFill>
                          <a:effectLst/>
                          <a:latin typeface="+mn-lt"/>
                        </a:rPr>
                        <a:t>%</a:t>
                      </a:r>
                      <a:endParaRPr lang="en-IE" sz="1100" b="0" i="0" u="none" strike="noStrike">
                        <a:solidFill>
                          <a:srgbClr val="000000"/>
                        </a:solidFill>
                        <a:effectLst/>
                        <a:latin typeface="+mn-lt"/>
                      </a:endParaRPr>
                    </a:p>
                  </a:txBody>
                  <a:tcPr marL="9525" marR="9525" marT="9525" marB="0"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8192916"/>
                  </a:ext>
                </a:extLst>
              </a:tr>
              <a:tr h="242733">
                <a:tc>
                  <a:txBody>
                    <a:bodyPr/>
                    <a:lstStyle/>
                    <a:p>
                      <a:pPr algn="ctr" fontAlgn="t"/>
                      <a:r>
                        <a:rPr lang="en-IE" sz="1100" b="0" i="0" u="none" strike="noStrike">
                          <a:solidFill>
                            <a:srgbClr val="000000"/>
                          </a:solidFill>
                          <a:effectLst/>
                          <a:latin typeface="+mn-lt"/>
                        </a:rPr>
                        <a:t>45</a:t>
                      </a:r>
                    </a:p>
                  </a:txBody>
                  <a:tcPr marL="9525" marR="9525" marT="9525" marB="0" anchor="ctr">
                    <a:lnT w="28575" cap="flat" cmpd="sng" algn="ctr">
                      <a:solidFill>
                        <a:schemeClr val="tx1"/>
                      </a:solidFill>
                      <a:prstDash val="solid"/>
                      <a:round/>
                      <a:headEnd type="none" w="med" len="med"/>
                      <a:tailEnd type="none" w="med" len="med"/>
                    </a:lnT>
                  </a:tcPr>
                </a:tc>
                <a:tc>
                  <a:txBody>
                    <a:bodyPr/>
                    <a:lstStyle/>
                    <a:p>
                      <a:pPr algn="ctr" fontAlgn="t"/>
                      <a:r>
                        <a:rPr lang="en-IE" sz="1100" b="0" i="0" u="none" strike="noStrike">
                          <a:solidFill>
                            <a:srgbClr val="000000"/>
                          </a:solidFill>
                          <a:effectLst/>
                          <a:latin typeface="+mn-lt"/>
                        </a:rPr>
                        <a:t>-1</a:t>
                      </a:r>
                    </a:p>
                  </a:txBody>
                  <a:tcPr marL="9525" marR="9525" marT="9525" marB="0" anchor="ct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04007505"/>
                  </a:ext>
                </a:extLst>
              </a:tr>
              <a:tr h="242733">
                <a:tc>
                  <a:txBody>
                    <a:bodyPr/>
                    <a:lstStyle/>
                    <a:p>
                      <a:pPr algn="ctr" fontAlgn="t"/>
                      <a:r>
                        <a:rPr lang="en-IE" sz="1100" b="0" i="0" u="none" strike="noStrike">
                          <a:solidFill>
                            <a:srgbClr val="000000"/>
                          </a:solidFill>
                          <a:effectLst/>
                          <a:latin typeface="+mn-lt"/>
                        </a:rPr>
                        <a:t>42</a:t>
                      </a:r>
                    </a:p>
                  </a:txBody>
                  <a:tcPr marL="9525" marR="9525" marT="9525" marB="0" anchor="ctr"/>
                </a:tc>
                <a:tc>
                  <a:txBody>
                    <a:bodyPr/>
                    <a:lstStyle/>
                    <a:p>
                      <a:pPr algn="ctr" fontAlgn="t"/>
                      <a:r>
                        <a:rPr lang="en-IE" sz="1100" b="0" i="0" u="none" strike="noStrike">
                          <a:solidFill>
                            <a:srgbClr val="000000"/>
                          </a:solidFill>
                          <a:effectLst/>
                          <a:latin typeface="+mn-lt"/>
                        </a:rPr>
                        <a:t>-1</a:t>
                      </a:r>
                    </a:p>
                  </a:txBody>
                  <a:tcPr marL="9525" marR="9525" marT="9525" marB="0" anchor="ctr"/>
                </a:tc>
                <a:extLst>
                  <a:ext uri="{0D108BD9-81ED-4DB2-BD59-A6C34878D82A}">
                    <a16:rowId xmlns:a16="http://schemas.microsoft.com/office/drawing/2014/main" val="986089785"/>
                  </a:ext>
                </a:extLst>
              </a:tr>
              <a:tr h="242733">
                <a:tc>
                  <a:txBody>
                    <a:bodyPr/>
                    <a:lstStyle/>
                    <a:p>
                      <a:pPr algn="ctr" fontAlgn="t"/>
                      <a:r>
                        <a:rPr lang="en-IE" sz="1100" b="0" i="0" u="none" strike="noStrike">
                          <a:solidFill>
                            <a:srgbClr val="000000"/>
                          </a:solidFill>
                          <a:effectLst/>
                          <a:latin typeface="+mn-lt"/>
                        </a:rPr>
                        <a:t>30</a:t>
                      </a:r>
                    </a:p>
                  </a:txBody>
                  <a:tcPr marL="9525" marR="9525" marT="9525" marB="0" anchor="ctr"/>
                </a:tc>
                <a:tc>
                  <a:txBody>
                    <a:bodyPr/>
                    <a:lstStyle/>
                    <a:p>
                      <a:pPr algn="ctr" fontAlgn="t"/>
                      <a:r>
                        <a:rPr lang="en-IE" sz="1100" b="0" i="0" u="none" strike="noStrike">
                          <a:solidFill>
                            <a:srgbClr val="000000"/>
                          </a:solidFill>
                          <a:effectLst/>
                          <a:latin typeface="+mn-lt"/>
                        </a:rPr>
                        <a:t>-2</a:t>
                      </a:r>
                    </a:p>
                  </a:txBody>
                  <a:tcPr marL="9525" marR="9525" marT="9525" marB="0" anchor="ctr"/>
                </a:tc>
                <a:extLst>
                  <a:ext uri="{0D108BD9-81ED-4DB2-BD59-A6C34878D82A}">
                    <a16:rowId xmlns:a16="http://schemas.microsoft.com/office/drawing/2014/main" val="3172969852"/>
                  </a:ext>
                </a:extLst>
              </a:tr>
              <a:tr h="242733">
                <a:tc>
                  <a:txBody>
                    <a:bodyPr/>
                    <a:lstStyle/>
                    <a:p>
                      <a:pPr algn="ctr" fontAlgn="t"/>
                      <a:r>
                        <a:rPr lang="en-IE" sz="1100" b="0" i="0" u="none" strike="noStrike">
                          <a:solidFill>
                            <a:srgbClr val="000000"/>
                          </a:solidFill>
                          <a:effectLst/>
                          <a:latin typeface="+mn-lt"/>
                        </a:rPr>
                        <a:t>26</a:t>
                      </a:r>
                    </a:p>
                  </a:txBody>
                  <a:tcPr marL="9525" marR="9525" marT="9525" marB="0" anchor="ctr"/>
                </a:tc>
                <a:tc>
                  <a:txBody>
                    <a:bodyPr/>
                    <a:lstStyle/>
                    <a:p>
                      <a:pPr algn="ctr" fontAlgn="t"/>
                      <a:r>
                        <a:rPr lang="en-IE" sz="1100" b="0" i="0" u="none" strike="noStrike">
                          <a:solidFill>
                            <a:srgbClr val="000000"/>
                          </a:solidFill>
                          <a:effectLst/>
                          <a:latin typeface="+mn-lt"/>
                        </a:rPr>
                        <a:t>+2</a:t>
                      </a:r>
                    </a:p>
                  </a:txBody>
                  <a:tcPr marL="9525" marR="9525" marT="9525" marB="0" anchor="ctr"/>
                </a:tc>
                <a:extLst>
                  <a:ext uri="{0D108BD9-81ED-4DB2-BD59-A6C34878D82A}">
                    <a16:rowId xmlns:a16="http://schemas.microsoft.com/office/drawing/2014/main" val="3792287003"/>
                  </a:ext>
                </a:extLst>
              </a:tr>
              <a:tr h="242733">
                <a:tc>
                  <a:txBody>
                    <a:bodyPr/>
                    <a:lstStyle/>
                    <a:p>
                      <a:pPr algn="ctr" fontAlgn="t"/>
                      <a:r>
                        <a:rPr lang="en-IE" sz="1100" b="0" i="0" u="none" strike="noStrike">
                          <a:solidFill>
                            <a:srgbClr val="000000"/>
                          </a:solidFill>
                          <a:effectLst/>
                          <a:latin typeface="+mn-lt"/>
                        </a:rPr>
                        <a:t>22</a:t>
                      </a:r>
                    </a:p>
                  </a:txBody>
                  <a:tcPr marL="9525" marR="9525" marT="9525" marB="0" anchor="ctr"/>
                </a:tc>
                <a:tc>
                  <a:txBody>
                    <a:bodyPr/>
                    <a:lstStyle/>
                    <a:p>
                      <a:pPr algn="ctr" fontAlgn="t"/>
                      <a:r>
                        <a:rPr lang="en-IE" sz="1100" b="0" i="0" u="none" strike="noStrike">
                          <a:solidFill>
                            <a:srgbClr val="000000"/>
                          </a:solidFill>
                          <a:effectLst/>
                          <a:latin typeface="+mn-lt"/>
                        </a:rPr>
                        <a:t>-2</a:t>
                      </a:r>
                    </a:p>
                  </a:txBody>
                  <a:tcPr marL="9525" marR="9525" marT="9525" marB="0" anchor="ctr"/>
                </a:tc>
                <a:extLst>
                  <a:ext uri="{0D108BD9-81ED-4DB2-BD59-A6C34878D82A}">
                    <a16:rowId xmlns:a16="http://schemas.microsoft.com/office/drawing/2014/main" val="1303404594"/>
                  </a:ext>
                </a:extLst>
              </a:tr>
              <a:tr h="242733">
                <a:tc>
                  <a:txBody>
                    <a:bodyPr/>
                    <a:lstStyle/>
                    <a:p>
                      <a:pPr algn="ctr" fontAlgn="t"/>
                      <a:r>
                        <a:rPr lang="en-IE" sz="1100" b="0" i="0" u="none" strike="noStrike">
                          <a:solidFill>
                            <a:srgbClr val="000000"/>
                          </a:solidFill>
                          <a:effectLst/>
                          <a:latin typeface="+mn-lt"/>
                        </a:rPr>
                        <a:t>16</a:t>
                      </a:r>
                    </a:p>
                  </a:txBody>
                  <a:tcPr marL="9525" marR="9525" marT="9525" marB="0" anchor="ctr"/>
                </a:tc>
                <a:tc>
                  <a:txBody>
                    <a:bodyPr/>
                    <a:lstStyle/>
                    <a:p>
                      <a:pPr algn="ctr" fontAlgn="t"/>
                      <a:r>
                        <a:rPr lang="en-IE" sz="1100" b="0" i="0" u="none" strike="noStrike">
                          <a:solidFill>
                            <a:srgbClr val="000000"/>
                          </a:solidFill>
                          <a:effectLst/>
                          <a:latin typeface="+mn-lt"/>
                        </a:rPr>
                        <a:t>=</a:t>
                      </a:r>
                    </a:p>
                  </a:txBody>
                  <a:tcPr marL="9525" marR="9525" marT="9525" marB="0" anchor="ctr"/>
                </a:tc>
                <a:extLst>
                  <a:ext uri="{0D108BD9-81ED-4DB2-BD59-A6C34878D82A}">
                    <a16:rowId xmlns:a16="http://schemas.microsoft.com/office/drawing/2014/main" val="2445532583"/>
                  </a:ext>
                </a:extLst>
              </a:tr>
              <a:tr h="242733">
                <a:tc>
                  <a:txBody>
                    <a:bodyPr/>
                    <a:lstStyle/>
                    <a:p>
                      <a:pPr algn="ctr" fontAlgn="t"/>
                      <a:r>
                        <a:rPr lang="en-IE" sz="1100" b="0" i="0" u="none" strike="noStrike">
                          <a:solidFill>
                            <a:srgbClr val="000000"/>
                          </a:solidFill>
                          <a:effectLst/>
                          <a:latin typeface="+mn-lt"/>
                        </a:rPr>
                        <a:t>15</a:t>
                      </a:r>
                    </a:p>
                  </a:txBody>
                  <a:tcPr marL="9525" marR="9525" marT="9525" marB="0" anchor="ctr"/>
                </a:tc>
                <a:tc>
                  <a:txBody>
                    <a:bodyPr/>
                    <a:lstStyle/>
                    <a:p>
                      <a:pPr algn="ctr" fontAlgn="t"/>
                      <a:r>
                        <a:rPr lang="en-IE" sz="1100" b="0" i="0" u="none" strike="noStrike">
                          <a:solidFill>
                            <a:srgbClr val="000000"/>
                          </a:solidFill>
                          <a:effectLst/>
                          <a:latin typeface="+mn-lt"/>
                        </a:rPr>
                        <a:t>+1</a:t>
                      </a:r>
                    </a:p>
                  </a:txBody>
                  <a:tcPr marL="9525" marR="9525" marT="9525" marB="0" anchor="ctr"/>
                </a:tc>
                <a:extLst>
                  <a:ext uri="{0D108BD9-81ED-4DB2-BD59-A6C34878D82A}">
                    <a16:rowId xmlns:a16="http://schemas.microsoft.com/office/drawing/2014/main" val="332553885"/>
                  </a:ext>
                </a:extLst>
              </a:tr>
              <a:tr h="242733">
                <a:tc>
                  <a:txBody>
                    <a:bodyPr/>
                    <a:lstStyle/>
                    <a:p>
                      <a:pPr algn="ctr" fontAlgn="t"/>
                      <a:r>
                        <a:rPr lang="en-IE" sz="1100" b="0" i="0" u="none" strike="noStrike">
                          <a:solidFill>
                            <a:srgbClr val="000000"/>
                          </a:solidFill>
                          <a:effectLst/>
                          <a:latin typeface="+mn-lt"/>
                        </a:rPr>
                        <a:t>15</a:t>
                      </a:r>
                    </a:p>
                  </a:txBody>
                  <a:tcPr marL="9525" marR="9525" marT="9525" marB="0" anchor="ctr"/>
                </a:tc>
                <a:tc>
                  <a:txBody>
                    <a:bodyPr/>
                    <a:lstStyle/>
                    <a:p>
                      <a:pPr algn="ctr" fontAlgn="t"/>
                      <a:r>
                        <a:rPr lang="en-IE" sz="1100" b="0" i="0" u="none" strike="noStrike">
                          <a:solidFill>
                            <a:srgbClr val="000000"/>
                          </a:solidFill>
                          <a:effectLst/>
                          <a:latin typeface="+mn-lt"/>
                        </a:rPr>
                        <a:t>=</a:t>
                      </a:r>
                    </a:p>
                  </a:txBody>
                  <a:tcPr marL="9525" marR="9525" marT="9525" marB="0" anchor="ctr"/>
                </a:tc>
                <a:extLst>
                  <a:ext uri="{0D108BD9-81ED-4DB2-BD59-A6C34878D82A}">
                    <a16:rowId xmlns:a16="http://schemas.microsoft.com/office/drawing/2014/main" val="3729732436"/>
                  </a:ext>
                </a:extLst>
              </a:tr>
              <a:tr h="242733">
                <a:tc>
                  <a:txBody>
                    <a:bodyPr/>
                    <a:lstStyle/>
                    <a:p>
                      <a:pPr algn="ctr" fontAlgn="t"/>
                      <a:r>
                        <a:rPr lang="en-IE" sz="1100" b="0" i="0" u="none" strike="noStrike">
                          <a:solidFill>
                            <a:srgbClr val="000000"/>
                          </a:solidFill>
                          <a:effectLst/>
                          <a:latin typeface="+mn-lt"/>
                        </a:rPr>
                        <a:t>13</a:t>
                      </a:r>
                    </a:p>
                  </a:txBody>
                  <a:tcPr marL="9525" marR="9525" marT="9525" marB="0" anchor="ctr"/>
                </a:tc>
                <a:tc>
                  <a:txBody>
                    <a:bodyPr/>
                    <a:lstStyle/>
                    <a:p>
                      <a:pPr algn="ctr" fontAlgn="t"/>
                      <a:r>
                        <a:rPr lang="en-IE" sz="1100" b="0" i="0" u="none" strike="noStrike">
                          <a:solidFill>
                            <a:srgbClr val="000000"/>
                          </a:solidFill>
                          <a:effectLst/>
                          <a:latin typeface="+mn-lt"/>
                        </a:rPr>
                        <a:t>=</a:t>
                      </a:r>
                    </a:p>
                  </a:txBody>
                  <a:tcPr marL="9525" marR="9525" marT="9525" marB="0" anchor="ctr"/>
                </a:tc>
                <a:extLst>
                  <a:ext uri="{0D108BD9-81ED-4DB2-BD59-A6C34878D82A}">
                    <a16:rowId xmlns:a16="http://schemas.microsoft.com/office/drawing/2014/main" val="1982507535"/>
                  </a:ext>
                </a:extLst>
              </a:tr>
              <a:tr h="242733">
                <a:tc>
                  <a:txBody>
                    <a:bodyPr/>
                    <a:lstStyle/>
                    <a:p>
                      <a:pPr algn="ctr" fontAlgn="t"/>
                      <a:r>
                        <a:rPr lang="en-IE" sz="1100" b="0" i="0" u="none" strike="noStrike">
                          <a:solidFill>
                            <a:srgbClr val="000000"/>
                          </a:solidFill>
                          <a:effectLst/>
                          <a:latin typeface="+mn-lt"/>
                        </a:rPr>
                        <a:t>14</a:t>
                      </a:r>
                    </a:p>
                  </a:txBody>
                  <a:tcPr marL="9525" marR="9525" marT="9525" marB="0" anchor="ctr"/>
                </a:tc>
                <a:tc>
                  <a:txBody>
                    <a:bodyPr/>
                    <a:lstStyle/>
                    <a:p>
                      <a:pPr algn="ctr" fontAlgn="t"/>
                      <a:r>
                        <a:rPr lang="en-IE" sz="1100" b="0" i="0" u="none" strike="noStrike">
                          <a:solidFill>
                            <a:srgbClr val="000000"/>
                          </a:solidFill>
                          <a:effectLst/>
                          <a:latin typeface="+mn-lt"/>
                        </a:rPr>
                        <a:t>-1</a:t>
                      </a:r>
                    </a:p>
                  </a:txBody>
                  <a:tcPr marL="9525" marR="9525" marT="9525" marB="0" anchor="ctr"/>
                </a:tc>
                <a:extLst>
                  <a:ext uri="{0D108BD9-81ED-4DB2-BD59-A6C34878D82A}">
                    <a16:rowId xmlns:a16="http://schemas.microsoft.com/office/drawing/2014/main" val="3301433932"/>
                  </a:ext>
                </a:extLst>
              </a:tr>
              <a:tr h="242733">
                <a:tc>
                  <a:txBody>
                    <a:bodyPr/>
                    <a:lstStyle/>
                    <a:p>
                      <a:pPr algn="ctr" fontAlgn="t"/>
                      <a:r>
                        <a:rPr lang="en-IE" sz="1100" b="0" i="0" u="none" strike="noStrike">
                          <a:solidFill>
                            <a:srgbClr val="000000"/>
                          </a:solidFill>
                          <a:effectLst/>
                          <a:latin typeface="+mn-lt"/>
                        </a:rPr>
                        <a:t>10</a:t>
                      </a:r>
                    </a:p>
                  </a:txBody>
                  <a:tcPr marL="9525" marR="9525" marT="9525" marB="0" anchor="ctr"/>
                </a:tc>
                <a:tc>
                  <a:txBody>
                    <a:bodyPr/>
                    <a:lstStyle/>
                    <a:p>
                      <a:pPr algn="ctr" fontAlgn="t"/>
                      <a:r>
                        <a:rPr lang="en-IE" sz="1100" b="0" i="0" u="none" strike="noStrike">
                          <a:solidFill>
                            <a:srgbClr val="000000"/>
                          </a:solidFill>
                          <a:effectLst/>
                          <a:latin typeface="+mn-lt"/>
                        </a:rPr>
                        <a:t>+2</a:t>
                      </a:r>
                    </a:p>
                  </a:txBody>
                  <a:tcPr marL="9525" marR="9525" marT="9525" marB="0" anchor="ctr"/>
                </a:tc>
                <a:extLst>
                  <a:ext uri="{0D108BD9-81ED-4DB2-BD59-A6C34878D82A}">
                    <a16:rowId xmlns:a16="http://schemas.microsoft.com/office/drawing/2014/main" val="3731119654"/>
                  </a:ext>
                </a:extLst>
              </a:tr>
              <a:tr h="242733">
                <a:tc>
                  <a:txBody>
                    <a:bodyPr/>
                    <a:lstStyle/>
                    <a:p>
                      <a:pPr algn="ctr" fontAlgn="t"/>
                      <a:r>
                        <a:rPr lang="en-IE" sz="1100" b="0" i="0" u="none" strike="noStrike">
                          <a:solidFill>
                            <a:srgbClr val="000000"/>
                          </a:solidFill>
                          <a:effectLst/>
                          <a:latin typeface="+mn-lt"/>
                        </a:rPr>
                        <a:t>12</a:t>
                      </a:r>
                    </a:p>
                  </a:txBody>
                  <a:tcPr marL="9525" marR="9525" marT="9525" marB="0" anchor="ctr"/>
                </a:tc>
                <a:tc>
                  <a:txBody>
                    <a:bodyPr/>
                    <a:lstStyle/>
                    <a:p>
                      <a:pPr algn="ctr" fontAlgn="t"/>
                      <a:r>
                        <a:rPr lang="en-IE" sz="1100" b="0" i="0" u="none" strike="noStrike">
                          <a:solidFill>
                            <a:srgbClr val="000000"/>
                          </a:solidFill>
                          <a:effectLst/>
                          <a:latin typeface="+mn-lt"/>
                        </a:rPr>
                        <a:t>-1</a:t>
                      </a:r>
                    </a:p>
                  </a:txBody>
                  <a:tcPr marL="9525" marR="9525" marT="9525" marB="0" anchor="ctr"/>
                </a:tc>
                <a:extLst>
                  <a:ext uri="{0D108BD9-81ED-4DB2-BD59-A6C34878D82A}">
                    <a16:rowId xmlns:a16="http://schemas.microsoft.com/office/drawing/2014/main" val="4243462749"/>
                  </a:ext>
                </a:extLst>
              </a:tr>
              <a:tr h="242733">
                <a:tc>
                  <a:txBody>
                    <a:bodyPr/>
                    <a:lstStyle/>
                    <a:p>
                      <a:pPr algn="ctr" fontAlgn="t"/>
                      <a:r>
                        <a:rPr lang="en-IE" sz="1100" b="0" i="0" u="none" strike="noStrike">
                          <a:solidFill>
                            <a:srgbClr val="000000"/>
                          </a:solidFill>
                          <a:effectLst/>
                          <a:latin typeface="+mn-lt"/>
                        </a:rPr>
                        <a:t>12</a:t>
                      </a:r>
                    </a:p>
                  </a:txBody>
                  <a:tcPr marL="9525" marR="9525" marT="9525" marB="0" anchor="ctr"/>
                </a:tc>
                <a:tc>
                  <a:txBody>
                    <a:bodyPr/>
                    <a:lstStyle/>
                    <a:p>
                      <a:pPr algn="ctr" fontAlgn="t"/>
                      <a:r>
                        <a:rPr lang="en-IE" sz="1100" b="0" i="0" u="none" strike="noStrike">
                          <a:solidFill>
                            <a:srgbClr val="000000"/>
                          </a:solidFill>
                          <a:effectLst/>
                          <a:latin typeface="+mn-lt"/>
                        </a:rPr>
                        <a:t>-1</a:t>
                      </a:r>
                    </a:p>
                  </a:txBody>
                  <a:tcPr marL="9525" marR="9525" marT="9525" marB="0" anchor="ctr"/>
                </a:tc>
                <a:extLst>
                  <a:ext uri="{0D108BD9-81ED-4DB2-BD59-A6C34878D82A}">
                    <a16:rowId xmlns:a16="http://schemas.microsoft.com/office/drawing/2014/main" val="106478950"/>
                  </a:ext>
                </a:extLst>
              </a:tr>
              <a:tr h="242733">
                <a:tc>
                  <a:txBody>
                    <a:bodyPr/>
                    <a:lstStyle/>
                    <a:p>
                      <a:pPr algn="ctr" fontAlgn="t"/>
                      <a:r>
                        <a:rPr lang="en-IE" sz="1100" b="0" i="0" u="none" strike="noStrike">
                          <a:solidFill>
                            <a:srgbClr val="000000"/>
                          </a:solidFill>
                          <a:effectLst/>
                          <a:latin typeface="+mn-lt"/>
                        </a:rPr>
                        <a:t>11</a:t>
                      </a:r>
                    </a:p>
                  </a:txBody>
                  <a:tcPr marL="9525" marR="9525" marT="9525" marB="0" anchor="ctr"/>
                </a:tc>
                <a:tc>
                  <a:txBody>
                    <a:bodyPr/>
                    <a:lstStyle/>
                    <a:p>
                      <a:pPr algn="ctr" fontAlgn="t"/>
                      <a:r>
                        <a:rPr lang="en-IE" sz="1100" b="0" i="0" u="none" strike="noStrike">
                          <a:solidFill>
                            <a:srgbClr val="000000"/>
                          </a:solidFill>
                          <a:effectLst/>
                          <a:latin typeface="+mn-lt"/>
                        </a:rPr>
                        <a:t>0</a:t>
                      </a:r>
                    </a:p>
                  </a:txBody>
                  <a:tcPr marL="9525" marR="9525" marT="9525" marB="0" anchor="ctr"/>
                </a:tc>
                <a:extLst>
                  <a:ext uri="{0D108BD9-81ED-4DB2-BD59-A6C34878D82A}">
                    <a16:rowId xmlns:a16="http://schemas.microsoft.com/office/drawing/2014/main" val="4237492535"/>
                  </a:ext>
                </a:extLst>
              </a:tr>
              <a:tr h="242733">
                <a:tc>
                  <a:txBody>
                    <a:bodyPr/>
                    <a:lstStyle/>
                    <a:p>
                      <a:pPr algn="ctr" fontAlgn="t"/>
                      <a:r>
                        <a:rPr lang="en-IE" sz="1100" b="0" i="0" u="none" strike="noStrike">
                          <a:solidFill>
                            <a:srgbClr val="000000"/>
                          </a:solidFill>
                          <a:effectLst/>
                          <a:latin typeface="+mn-lt"/>
                        </a:rPr>
                        <a:t>8</a:t>
                      </a:r>
                    </a:p>
                  </a:txBody>
                  <a:tcPr marL="9525" marR="9525" marT="9525" marB="0" anchor="ctr"/>
                </a:tc>
                <a:tc>
                  <a:txBody>
                    <a:bodyPr/>
                    <a:lstStyle/>
                    <a:p>
                      <a:pPr algn="ctr" fontAlgn="t"/>
                      <a:r>
                        <a:rPr lang="en-IE" sz="1100" b="0" i="0" u="none" strike="noStrike">
                          <a:solidFill>
                            <a:srgbClr val="000000"/>
                          </a:solidFill>
                          <a:effectLst/>
                          <a:latin typeface="+mn-lt"/>
                        </a:rPr>
                        <a:t>1</a:t>
                      </a:r>
                    </a:p>
                  </a:txBody>
                  <a:tcPr marL="9525" marR="9525" marT="9525" marB="0" anchor="ctr"/>
                </a:tc>
                <a:extLst>
                  <a:ext uri="{0D108BD9-81ED-4DB2-BD59-A6C34878D82A}">
                    <a16:rowId xmlns:a16="http://schemas.microsoft.com/office/drawing/2014/main" val="2714586205"/>
                  </a:ext>
                </a:extLst>
              </a:tr>
              <a:tr h="242733">
                <a:tc>
                  <a:txBody>
                    <a:bodyPr/>
                    <a:lstStyle/>
                    <a:p>
                      <a:pPr algn="ctr" fontAlgn="t"/>
                      <a:r>
                        <a:rPr lang="en-IE" sz="1100" b="0" i="0" u="none" strike="noStrike">
                          <a:solidFill>
                            <a:srgbClr val="000000"/>
                          </a:solidFill>
                          <a:effectLst/>
                          <a:latin typeface="+mn-lt"/>
                        </a:rPr>
                        <a:t>4</a:t>
                      </a:r>
                    </a:p>
                  </a:txBody>
                  <a:tcPr marL="9525" marR="9525" marT="9525" marB="0" anchor="ctr"/>
                </a:tc>
                <a:tc>
                  <a:txBody>
                    <a:bodyPr/>
                    <a:lstStyle/>
                    <a:p>
                      <a:pPr algn="ctr" fontAlgn="t"/>
                      <a:r>
                        <a:rPr lang="en-IE" sz="1100" b="0" i="0" u="none" strike="noStrike">
                          <a:solidFill>
                            <a:srgbClr val="000000"/>
                          </a:solidFill>
                          <a:effectLst/>
                          <a:latin typeface="+mn-lt"/>
                        </a:rPr>
                        <a:t>1</a:t>
                      </a:r>
                    </a:p>
                  </a:txBody>
                  <a:tcPr marL="9525" marR="9525" marT="9525" marB="0" anchor="ctr"/>
                </a:tc>
                <a:extLst>
                  <a:ext uri="{0D108BD9-81ED-4DB2-BD59-A6C34878D82A}">
                    <a16:rowId xmlns:a16="http://schemas.microsoft.com/office/drawing/2014/main" val="1772470471"/>
                  </a:ext>
                </a:extLst>
              </a:tr>
            </a:tbl>
          </a:graphicData>
        </a:graphic>
      </p:graphicFrame>
      <p:cxnSp>
        <p:nvCxnSpPr>
          <p:cNvPr id="12" name="Straight Connector 11">
            <a:extLst>
              <a:ext uri="{FF2B5EF4-FFF2-40B4-BE49-F238E27FC236}">
                <a16:creationId xmlns:a16="http://schemas.microsoft.com/office/drawing/2014/main" id="{26FF302B-63CD-49D3-8AAA-DFAF6542D42D}"/>
              </a:ext>
            </a:extLst>
          </p:cNvPr>
          <p:cNvCxnSpPr>
            <a:cxnSpLocks/>
          </p:cNvCxnSpPr>
          <p:nvPr/>
        </p:nvCxnSpPr>
        <p:spPr>
          <a:xfrm>
            <a:off x="556559" y="2731304"/>
            <a:ext cx="111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0F49701-FF43-4758-8241-872F270731A2}"/>
              </a:ext>
            </a:extLst>
          </p:cNvPr>
          <p:cNvCxnSpPr>
            <a:cxnSpLocks/>
          </p:cNvCxnSpPr>
          <p:nvPr/>
        </p:nvCxnSpPr>
        <p:spPr>
          <a:xfrm>
            <a:off x="556559" y="3941015"/>
            <a:ext cx="111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91F4E55-E85C-40BA-B09C-D1D01EC30816}"/>
              </a:ext>
            </a:extLst>
          </p:cNvPr>
          <p:cNvCxnSpPr>
            <a:cxnSpLocks/>
          </p:cNvCxnSpPr>
          <p:nvPr/>
        </p:nvCxnSpPr>
        <p:spPr>
          <a:xfrm>
            <a:off x="556559" y="5142895"/>
            <a:ext cx="11160000" cy="0"/>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9149078"/>
      </p:ext>
    </p:extLst>
  </p:cSld>
  <p:clrMapOvr>
    <a:masterClrMapping/>
  </p:clrMapOvr>
  <p:transition spd="slow">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p:txBody>
          <a:bodyPr lIns="91440" tIns="45720" rIns="91440" bIns="45720" anchor="t">
            <a:normAutofit fontScale="90000"/>
          </a:bodyPr>
          <a:lstStyle/>
          <a:p>
            <a:br>
              <a:rPr lang="en-IE"/>
            </a:br>
            <a:r>
              <a:rPr lang="en-IE"/>
              <a:t>Main </a:t>
            </a:r>
            <a:r>
              <a:rPr lang="en-US" sz="2400"/>
              <a:t>causes of poverty in developing countries x Segments</a:t>
            </a:r>
            <a:r>
              <a:rPr lang="en-IE"/>
              <a:t> </a:t>
            </a:r>
          </a:p>
        </p:txBody>
      </p:sp>
      <p:sp>
        <p:nvSpPr>
          <p:cNvPr id="5" name="Content Placeholder 4">
            <a:extLst>
              <a:ext uri="{FF2B5EF4-FFF2-40B4-BE49-F238E27FC236}">
                <a16:creationId xmlns:a16="http://schemas.microsoft.com/office/drawing/2014/main" id="{67260069-DE83-4247-8482-2297B1730419}"/>
              </a:ext>
            </a:extLst>
          </p:cNvPr>
          <p:cNvSpPr>
            <a:spLocks noGrp="1"/>
          </p:cNvSpPr>
          <p:nvPr>
            <p:ph type="body" sz="quarter" idx="17"/>
          </p:nvPr>
        </p:nvSpPr>
        <p:spPr>
          <a:xfrm>
            <a:off x="450000" y="6006450"/>
            <a:ext cx="9341700" cy="360996"/>
          </a:xfrm>
        </p:spPr>
        <p:txBody>
          <a:bodyPr/>
          <a:lstStyle/>
          <a:p>
            <a:pPr marL="357188" indent="-357188"/>
            <a:r>
              <a:rPr lang="en-US"/>
              <a:t>Base: All Adults aged 18+ years- 2,504</a:t>
            </a:r>
          </a:p>
          <a:p>
            <a:pPr marL="357188" indent="-357188"/>
            <a:r>
              <a:rPr lang="en-US"/>
              <a:t>Q.31 Which of the following do you think are the main causes of poverty in developing countries?</a:t>
            </a:r>
            <a:endParaRPr lang="en-IE"/>
          </a:p>
        </p:txBody>
      </p:sp>
      <p:graphicFrame>
        <p:nvGraphicFramePr>
          <p:cNvPr id="4" name="Table 3">
            <a:extLst>
              <a:ext uri="{FF2B5EF4-FFF2-40B4-BE49-F238E27FC236}">
                <a16:creationId xmlns:a16="http://schemas.microsoft.com/office/drawing/2014/main" id="{511CD496-3CB0-16A9-14C1-045EDCFE134D}"/>
              </a:ext>
            </a:extLst>
          </p:cNvPr>
          <p:cNvGraphicFramePr>
            <a:graphicFrameLocks noGrp="1"/>
          </p:cNvGraphicFramePr>
          <p:nvPr>
            <p:extLst>
              <p:ext uri="{D42A27DB-BD31-4B8C-83A1-F6EECF244321}">
                <p14:modId xmlns:p14="http://schemas.microsoft.com/office/powerpoint/2010/main" val="1208261566"/>
              </p:ext>
            </p:extLst>
          </p:nvPr>
        </p:nvGraphicFramePr>
        <p:xfrm>
          <a:off x="449999" y="898362"/>
          <a:ext cx="11189106" cy="5067203"/>
        </p:xfrm>
        <a:graphic>
          <a:graphicData uri="http://schemas.openxmlformats.org/drawingml/2006/table">
            <a:tbl>
              <a:tblPr/>
              <a:tblGrid>
                <a:gridCol w="4006581">
                  <a:extLst>
                    <a:ext uri="{9D8B030D-6E8A-4147-A177-3AD203B41FA5}">
                      <a16:colId xmlns:a16="http://schemas.microsoft.com/office/drawing/2014/main" val="1520103392"/>
                    </a:ext>
                  </a:extLst>
                </a:gridCol>
                <a:gridCol w="1026075">
                  <a:extLst>
                    <a:ext uri="{9D8B030D-6E8A-4147-A177-3AD203B41FA5}">
                      <a16:colId xmlns:a16="http://schemas.microsoft.com/office/drawing/2014/main" val="1641740024"/>
                    </a:ext>
                  </a:extLst>
                </a:gridCol>
                <a:gridCol w="1026075">
                  <a:extLst>
                    <a:ext uri="{9D8B030D-6E8A-4147-A177-3AD203B41FA5}">
                      <a16:colId xmlns:a16="http://schemas.microsoft.com/office/drawing/2014/main" val="3918774497"/>
                    </a:ext>
                  </a:extLst>
                </a:gridCol>
                <a:gridCol w="1026075">
                  <a:extLst>
                    <a:ext uri="{9D8B030D-6E8A-4147-A177-3AD203B41FA5}">
                      <a16:colId xmlns:a16="http://schemas.microsoft.com/office/drawing/2014/main" val="2046267813"/>
                    </a:ext>
                  </a:extLst>
                </a:gridCol>
                <a:gridCol w="1026075">
                  <a:extLst>
                    <a:ext uri="{9D8B030D-6E8A-4147-A177-3AD203B41FA5}">
                      <a16:colId xmlns:a16="http://schemas.microsoft.com/office/drawing/2014/main" val="2150648910"/>
                    </a:ext>
                  </a:extLst>
                </a:gridCol>
                <a:gridCol w="1026075">
                  <a:extLst>
                    <a:ext uri="{9D8B030D-6E8A-4147-A177-3AD203B41FA5}">
                      <a16:colId xmlns:a16="http://schemas.microsoft.com/office/drawing/2014/main" val="3641097356"/>
                    </a:ext>
                  </a:extLst>
                </a:gridCol>
                <a:gridCol w="1026075">
                  <a:extLst>
                    <a:ext uri="{9D8B030D-6E8A-4147-A177-3AD203B41FA5}">
                      <a16:colId xmlns:a16="http://schemas.microsoft.com/office/drawing/2014/main" val="1915159213"/>
                    </a:ext>
                  </a:extLst>
                </a:gridCol>
                <a:gridCol w="1026075">
                  <a:extLst>
                    <a:ext uri="{9D8B030D-6E8A-4147-A177-3AD203B41FA5}">
                      <a16:colId xmlns:a16="http://schemas.microsoft.com/office/drawing/2014/main" val="9585797"/>
                    </a:ext>
                  </a:extLst>
                </a:gridCol>
              </a:tblGrid>
              <a:tr h="187860">
                <a:tc rowSpan="2">
                  <a:txBody>
                    <a:bodyPr/>
                    <a:lstStyle/>
                    <a:p>
                      <a:pPr algn="l" fontAlgn="t"/>
                      <a:endParaRPr lang="en-IE" sz="1100" b="1" i="0" u="none" strike="noStrike">
                        <a:solidFill>
                          <a:schemeClr val="bg2"/>
                        </a:solidFill>
                        <a:effectLst/>
                        <a:latin typeface="Barlow" panose="00000500000000000000" pitchFamily="2" charset="0"/>
                      </a:endParaRP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rowSpan="2">
                  <a:txBody>
                    <a:bodyPr/>
                    <a:lstStyle/>
                    <a:p>
                      <a:pPr algn="ctr" fontAlgn="t"/>
                      <a:r>
                        <a:rPr lang="en-IE" sz="1100" b="1" i="0" u="none" strike="noStrike">
                          <a:solidFill>
                            <a:schemeClr val="bg2"/>
                          </a:solidFill>
                          <a:effectLst/>
                          <a:latin typeface="Barlow" panose="00000500000000000000" pitchFamily="2" charset="0"/>
                        </a:rPr>
                        <a:t>Total</a:t>
                      </a:r>
                    </a:p>
                  </a:txBody>
                  <a:tcPr marL="7568" marR="7568" marT="7568"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gridSpan="6">
                  <a:txBody>
                    <a:bodyPr/>
                    <a:lstStyle/>
                    <a:p>
                      <a:pPr algn="ctr" fontAlgn="t"/>
                      <a:r>
                        <a:rPr lang="en-IE" sz="1100" b="1" i="0" u="none" strike="noStrike">
                          <a:solidFill>
                            <a:schemeClr val="bg2"/>
                          </a:solidFill>
                          <a:effectLst/>
                          <a:latin typeface="Barlow" panose="00000500000000000000" pitchFamily="2" charset="0"/>
                        </a:rPr>
                        <a:t>Segments</a:t>
                      </a:r>
                    </a:p>
                  </a:txBody>
                  <a:tcPr marL="7568" marR="7568" marT="7568"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bg2"/>
                      </a:solidFill>
                      <a:prstDash val="solid"/>
                      <a:round/>
                      <a:headEnd type="none" w="med" len="med"/>
                      <a:tailEnd type="none" w="med" len="med"/>
                    </a:lnB>
                    <a:no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1431830058"/>
                  </a:ext>
                </a:extLst>
              </a:tr>
              <a:tr h="367663">
                <a:tc vMerge="1">
                  <a:txBody>
                    <a:bodyPr/>
                    <a:lstStyle/>
                    <a:p>
                      <a:endParaRPr lang="en-IE"/>
                    </a:p>
                  </a:txBody>
                  <a:tcPr/>
                </a:tc>
                <a:tc vMerge="1">
                  <a:txBody>
                    <a:bodyPr/>
                    <a:lstStyle/>
                    <a:p>
                      <a:endParaRPr lang="en-IE"/>
                    </a:p>
                  </a:txBody>
                  <a:tcPr/>
                </a:tc>
                <a:tc>
                  <a:txBody>
                    <a:bodyPr/>
                    <a:lstStyle/>
                    <a:p>
                      <a:pPr algn="ctr" rtl="0" fontAlgn="t"/>
                      <a:r>
                        <a:rPr lang="en-IE" sz="1100" b="1" i="0" u="none" strike="noStrike">
                          <a:solidFill>
                            <a:schemeClr val="bg2"/>
                          </a:solidFill>
                          <a:effectLst/>
                          <a:latin typeface="Barlow" panose="00000500000000000000" pitchFamily="2" charset="0"/>
                        </a:rPr>
                        <a:t>Multilateralists</a:t>
                      </a:r>
                    </a:p>
                  </a:txBody>
                  <a:tcPr marL="7621" marR="7621" marT="762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rtl="0" fontAlgn="t"/>
                      <a:r>
                        <a:rPr lang="en-IE" sz="1100" b="1" i="0" u="none" strike="noStrike">
                          <a:solidFill>
                            <a:schemeClr val="bg2"/>
                          </a:solidFill>
                          <a:effectLst/>
                          <a:latin typeface="Barlow" panose="00000500000000000000" pitchFamily="2" charset="0"/>
                        </a:rPr>
                        <a:t>Community Champions</a:t>
                      </a:r>
                    </a:p>
                  </a:txBody>
                  <a:tcPr marL="7621" marR="7621" marT="762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rtl="0" fontAlgn="t"/>
                      <a:r>
                        <a:rPr lang="en-IE" sz="1100" b="1" i="0" u="none" strike="noStrike">
                          <a:solidFill>
                            <a:schemeClr val="bg2"/>
                          </a:solidFill>
                          <a:effectLst/>
                          <a:latin typeface="Barlow" panose="00000500000000000000" pitchFamily="2" charset="0"/>
                        </a:rPr>
                        <a:t>Disengaged</a:t>
                      </a:r>
                    </a:p>
                  </a:txBody>
                  <a:tcPr marL="7621" marR="7621" marT="762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rtl="0" fontAlgn="t"/>
                      <a:r>
                        <a:rPr lang="en-IE" sz="1100" b="1" i="0" u="none" strike="noStrike">
                          <a:solidFill>
                            <a:schemeClr val="bg2"/>
                          </a:solidFill>
                          <a:effectLst/>
                          <a:latin typeface="Barlow" panose="00000500000000000000" pitchFamily="2" charset="0"/>
                        </a:rPr>
                        <a:t>Empathisers</a:t>
                      </a:r>
                    </a:p>
                  </a:txBody>
                  <a:tcPr marL="7621" marR="7621" marT="762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rtl="0" fontAlgn="t"/>
                      <a:r>
                        <a:rPr lang="en-IE" sz="1100" b="1" i="0" u="none" strike="noStrike">
                          <a:solidFill>
                            <a:schemeClr val="bg2"/>
                          </a:solidFill>
                          <a:effectLst/>
                          <a:latin typeface="Barlow" panose="00000500000000000000" pitchFamily="2" charset="0"/>
                        </a:rPr>
                        <a:t>Global Citizens</a:t>
                      </a:r>
                    </a:p>
                  </a:txBody>
                  <a:tcPr marL="7621" marR="7621" marT="7621"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tc>
                  <a:txBody>
                    <a:bodyPr/>
                    <a:lstStyle/>
                    <a:p>
                      <a:pPr algn="ctr" rtl="0" fontAlgn="t"/>
                      <a:r>
                        <a:rPr lang="en-IE" sz="1100" b="1" i="0" u="none" strike="noStrike">
                          <a:solidFill>
                            <a:schemeClr val="bg2"/>
                          </a:solidFill>
                          <a:effectLst/>
                          <a:latin typeface="Barlow" panose="00000500000000000000" pitchFamily="2" charset="0"/>
                        </a:rPr>
                        <a:t>Pragmatists</a:t>
                      </a:r>
                    </a:p>
                  </a:txBody>
                  <a:tcPr marL="7621" marR="7621" marT="7621" marB="0"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2"/>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noFill/>
                  </a:tcPr>
                </a:tc>
                <a:extLst>
                  <a:ext uri="{0D108BD9-81ED-4DB2-BD59-A6C34878D82A}">
                    <a16:rowId xmlns:a16="http://schemas.microsoft.com/office/drawing/2014/main" val="2612427534"/>
                  </a:ext>
                </a:extLst>
              </a:tr>
              <a:tr h="187860">
                <a:tc>
                  <a:txBody>
                    <a:bodyPr/>
                    <a:lstStyle/>
                    <a:p>
                      <a:pPr algn="l" fontAlgn="t"/>
                      <a:r>
                        <a:rPr lang="en-IE" sz="1100" b="1" i="1" u="none" strike="noStrike">
                          <a:solidFill>
                            <a:srgbClr val="000000"/>
                          </a:solidFill>
                          <a:effectLst/>
                          <a:latin typeface="Barlow" panose="00000500000000000000" pitchFamily="2" charset="0"/>
                        </a:rPr>
                        <a:t>Base </a:t>
                      </a:r>
                    </a:p>
                  </a:txBody>
                  <a:tcPr marL="7568" marR="7568" marT="7568" marB="0">
                    <a:lnL w="12700" cap="flat" cmpd="sng" algn="ctr">
                      <a:solidFill>
                        <a:schemeClr val="tx1">
                          <a:lumMod val="50000"/>
                          <a:lumOff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a:noFill/>
                    </a:lnB>
                    <a:solidFill>
                      <a:schemeClr val="bg1">
                        <a:lumMod val="85000"/>
                      </a:schemeClr>
                    </a:solidFill>
                  </a:tcPr>
                </a:tc>
                <a:tc>
                  <a:txBody>
                    <a:bodyPr/>
                    <a:lstStyle/>
                    <a:p>
                      <a:pPr algn="ctr" fontAlgn="t"/>
                      <a:r>
                        <a:rPr lang="en-IE" sz="1100" b="1" i="1" u="none" strike="noStrike">
                          <a:solidFill>
                            <a:srgbClr val="000000"/>
                          </a:solidFill>
                          <a:effectLst/>
                          <a:latin typeface="Barlow" panose="00000500000000000000" pitchFamily="2" charset="0"/>
                        </a:rPr>
                        <a:t>2504</a:t>
                      </a:r>
                    </a:p>
                  </a:txBody>
                  <a:tcPr marL="7568" marR="7568" marT="75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IE" sz="1100" b="1" i="1" u="none" strike="noStrike">
                          <a:solidFill>
                            <a:srgbClr val="000000"/>
                          </a:solidFill>
                          <a:effectLst/>
                          <a:latin typeface="Barlow" panose="00000500000000000000" pitchFamily="2" charset="0"/>
                        </a:rPr>
                        <a:t>474</a:t>
                      </a:r>
                    </a:p>
                  </a:txBody>
                  <a:tcPr marL="7568" marR="7568" marT="7568" marB="0" anchor="ctr">
                    <a:lnL w="6350" cap="flat" cmpd="sng" algn="ctr">
                      <a:solidFill>
                        <a:srgbClr val="000000"/>
                      </a:solidFill>
                      <a:prstDash val="solid"/>
                      <a:round/>
                      <a:headEnd type="none" w="med" len="med"/>
                      <a:tailEnd type="none" w="med" len="med"/>
                    </a:lnL>
                    <a:lnR>
                      <a:noFill/>
                    </a:lnR>
                    <a:lnT w="12700" cap="flat" cmpd="sng" algn="ctr">
                      <a:solidFill>
                        <a:schemeClr val="tx1">
                          <a:lumMod val="50000"/>
                          <a:lumOff val="50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IE" sz="1100" b="1" i="1" u="none" strike="noStrike">
                          <a:solidFill>
                            <a:srgbClr val="000000"/>
                          </a:solidFill>
                          <a:effectLst/>
                          <a:latin typeface="Barlow" panose="00000500000000000000" pitchFamily="2" charset="0"/>
                        </a:rPr>
                        <a:t>282</a:t>
                      </a:r>
                    </a:p>
                  </a:txBody>
                  <a:tcPr marL="7568" marR="7568" marT="7568" marB="0" anchor="ctr">
                    <a:lnL>
                      <a:noFill/>
                    </a:lnL>
                    <a:lnR>
                      <a:noFill/>
                    </a:lnR>
                    <a:lnT w="12700" cap="flat" cmpd="sng" algn="ctr">
                      <a:solidFill>
                        <a:schemeClr val="tx1">
                          <a:lumMod val="50000"/>
                          <a:lumOff val="50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IE" sz="1100" b="1" i="1" u="none" strike="noStrike">
                          <a:solidFill>
                            <a:srgbClr val="000000"/>
                          </a:solidFill>
                          <a:effectLst/>
                          <a:latin typeface="Barlow" panose="00000500000000000000" pitchFamily="2" charset="0"/>
                        </a:rPr>
                        <a:t>378</a:t>
                      </a:r>
                    </a:p>
                  </a:txBody>
                  <a:tcPr marL="7568" marR="7568" marT="7568" marB="0" anchor="ctr">
                    <a:lnL>
                      <a:noFill/>
                    </a:lnL>
                    <a:lnR>
                      <a:noFill/>
                    </a:lnR>
                    <a:lnT w="12700" cap="flat" cmpd="sng" algn="ctr">
                      <a:solidFill>
                        <a:schemeClr val="tx1">
                          <a:lumMod val="50000"/>
                          <a:lumOff val="50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IE" sz="1100" b="1" i="1" u="none" strike="noStrike">
                          <a:solidFill>
                            <a:srgbClr val="000000"/>
                          </a:solidFill>
                          <a:effectLst/>
                          <a:latin typeface="Barlow" panose="00000500000000000000" pitchFamily="2" charset="0"/>
                        </a:rPr>
                        <a:t>662</a:t>
                      </a:r>
                    </a:p>
                  </a:txBody>
                  <a:tcPr marL="7568" marR="7568" marT="7568" marB="0" anchor="ctr">
                    <a:lnL>
                      <a:noFill/>
                    </a:lnL>
                    <a:lnR>
                      <a:noFill/>
                    </a:lnR>
                    <a:lnT w="12700" cap="flat" cmpd="sng" algn="ctr">
                      <a:solidFill>
                        <a:schemeClr val="tx1">
                          <a:lumMod val="50000"/>
                          <a:lumOff val="50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IE" sz="1100" b="1" i="1" u="none" strike="noStrike">
                          <a:solidFill>
                            <a:srgbClr val="000000"/>
                          </a:solidFill>
                          <a:effectLst/>
                          <a:latin typeface="Barlow" panose="00000500000000000000" pitchFamily="2" charset="0"/>
                        </a:rPr>
                        <a:t>419</a:t>
                      </a:r>
                    </a:p>
                  </a:txBody>
                  <a:tcPr marL="7568" marR="7568" marT="7568" marB="0" anchor="ctr">
                    <a:lnL>
                      <a:noFill/>
                    </a:lnL>
                    <a:lnR>
                      <a:noFill/>
                    </a:lnR>
                    <a:lnT w="12700" cap="flat" cmpd="sng" algn="ctr">
                      <a:solidFill>
                        <a:schemeClr val="tx1">
                          <a:lumMod val="50000"/>
                          <a:lumOff val="50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IE" sz="1100" b="1" i="1" u="none" strike="noStrike">
                          <a:solidFill>
                            <a:srgbClr val="000000"/>
                          </a:solidFill>
                          <a:effectLst/>
                          <a:latin typeface="Barlow" panose="00000500000000000000" pitchFamily="2" charset="0"/>
                        </a:rPr>
                        <a:t>289</a:t>
                      </a:r>
                    </a:p>
                  </a:txBody>
                  <a:tcPr marL="7568" marR="7568" marT="7568" marB="0" anchor="ctr">
                    <a:lnL>
                      <a:noFill/>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835678720"/>
                  </a:ext>
                </a:extLst>
              </a:tr>
              <a:tr h="187860">
                <a:tc>
                  <a:txBody>
                    <a:bodyPr/>
                    <a:lstStyle/>
                    <a:p>
                      <a:pPr algn="l" fontAlgn="t"/>
                      <a:endParaRPr lang="en-IE" sz="1100" b="0" i="0" u="none" strike="noStrike">
                        <a:solidFill>
                          <a:srgbClr val="000000"/>
                        </a:solidFill>
                        <a:effectLst/>
                        <a:latin typeface="Barlow" panose="00000500000000000000" pitchFamily="2" charset="0"/>
                      </a:endParaRPr>
                    </a:p>
                  </a:txBody>
                  <a:tcPr marL="7568" marR="7568" marT="7568" marB="0">
                    <a:lnL w="12700" cap="flat" cmpd="sng" algn="ctr">
                      <a:solidFill>
                        <a:schemeClr val="tx1">
                          <a:lumMod val="50000"/>
                          <a:lumOff val="50000"/>
                        </a:schemeClr>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a:t>
                      </a:r>
                    </a:p>
                  </a:txBody>
                  <a:tcPr marL="7568" marR="7568" marT="756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a:t>
                      </a:r>
                    </a:p>
                  </a:txBody>
                  <a:tcPr marL="7568" marR="7568" marT="7568" marB="0" anchor="ctr">
                    <a:lnL w="6350" cap="flat" cmpd="sng" algn="ctr">
                      <a:solidFill>
                        <a:srgbClr val="000000"/>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a:t>
                      </a:r>
                    </a:p>
                  </a:txBody>
                  <a:tcPr marL="7568" marR="7568" marT="7568"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a:t>
                      </a:r>
                    </a:p>
                  </a:txBody>
                  <a:tcPr marL="7568" marR="7568" marT="7568"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a:t>
                      </a:r>
                    </a:p>
                  </a:txBody>
                  <a:tcPr marL="7568" marR="7568" marT="7568"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a:t>
                      </a:r>
                    </a:p>
                  </a:txBody>
                  <a:tcPr marL="7568" marR="7568" marT="7568"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a:t>
                      </a:r>
                    </a:p>
                  </a:txBody>
                  <a:tcPr marL="7568" marR="7568" marT="7568" marB="0"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2238975218"/>
                  </a:ext>
                </a:extLst>
              </a:tr>
              <a:tr h="219492">
                <a:tc>
                  <a:txBody>
                    <a:bodyPr/>
                    <a:lstStyle/>
                    <a:p>
                      <a:pPr algn="l" fontAlgn="t"/>
                      <a:r>
                        <a:rPr lang="en-US" sz="1100" b="0" i="0" u="none" strike="noStrike">
                          <a:solidFill>
                            <a:srgbClr val="000000"/>
                          </a:solidFill>
                          <a:effectLst/>
                          <a:latin typeface="Barlow" panose="00000500000000000000" pitchFamily="2" charset="0"/>
                        </a:rPr>
                        <a:t>Government and private sector corruption in those countries</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44</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48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35</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50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35</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38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65</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extLst>
                  <a:ext uri="{0D108BD9-81ED-4DB2-BD59-A6C34878D82A}">
                    <a16:rowId xmlns:a16="http://schemas.microsoft.com/office/drawing/2014/main" val="3368782888"/>
                  </a:ext>
                </a:extLst>
              </a:tr>
              <a:tr h="219492">
                <a:tc>
                  <a:txBody>
                    <a:bodyPr/>
                    <a:lstStyle/>
                    <a:p>
                      <a:pPr algn="l" fontAlgn="t"/>
                      <a:r>
                        <a:rPr lang="en-IE" sz="1100" b="0" i="0" u="none" strike="noStrike">
                          <a:solidFill>
                            <a:srgbClr val="000000"/>
                          </a:solidFill>
                          <a:effectLst/>
                          <a:latin typeface="Barlow" panose="00000500000000000000" pitchFamily="2" charset="0"/>
                        </a:rPr>
                        <a:t>War and conflict</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41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40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36</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50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32</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53</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extLst>
                  <a:ext uri="{0D108BD9-81ED-4DB2-BD59-A6C34878D82A}">
                    <a16:rowId xmlns:a16="http://schemas.microsoft.com/office/drawing/2014/main" val="1416452304"/>
                  </a:ext>
                </a:extLst>
              </a:tr>
              <a:tr h="219492">
                <a:tc>
                  <a:txBody>
                    <a:bodyPr/>
                    <a:lstStyle/>
                    <a:p>
                      <a:pPr algn="l" fontAlgn="t"/>
                      <a:r>
                        <a:rPr lang="en-IE" sz="1100" b="0" i="0" u="none" strike="noStrike">
                          <a:solidFill>
                            <a:srgbClr val="000000"/>
                          </a:solidFill>
                          <a:effectLst/>
                          <a:latin typeface="Barlow" panose="00000500000000000000" pitchFamily="2" charset="0"/>
                        </a:rPr>
                        <a:t>Government inefficiency or incompetence</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39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27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24</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38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extLst>
                  <a:ext uri="{0D108BD9-81ED-4DB2-BD59-A6C34878D82A}">
                    <a16:rowId xmlns:a16="http://schemas.microsoft.com/office/drawing/2014/main" val="2272102715"/>
                  </a:ext>
                </a:extLst>
              </a:tr>
              <a:tr h="219492">
                <a:tc>
                  <a:txBody>
                    <a:bodyPr/>
                    <a:lstStyle/>
                    <a:p>
                      <a:pPr algn="l" fontAlgn="t"/>
                      <a:r>
                        <a:rPr lang="en-US" sz="1100" b="0" i="0" u="none" strike="noStrike">
                          <a:solidFill>
                            <a:srgbClr val="000000"/>
                          </a:solidFill>
                          <a:effectLst/>
                          <a:latin typeface="Barlow" panose="00000500000000000000" pitchFamily="2" charset="0"/>
                        </a:rPr>
                        <a:t>Rich countries tend to exploit developing countries</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25</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66</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17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22</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37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14</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89383137"/>
                  </a:ext>
                </a:extLst>
              </a:tr>
              <a:tr h="547352">
                <a:tc>
                  <a:txBody>
                    <a:bodyPr/>
                    <a:lstStyle/>
                    <a:p>
                      <a:pPr algn="l" fontAlgn="t"/>
                      <a:r>
                        <a:rPr lang="en-US" sz="1100" b="0" i="0" u="none" strike="noStrike">
                          <a:solidFill>
                            <a:srgbClr val="000000"/>
                          </a:solidFill>
                          <a:effectLst/>
                          <a:latin typeface="Barlow" panose="00000500000000000000" pitchFamily="2" charset="0"/>
                        </a:rPr>
                        <a:t>Weak institutions in those countries (Judiciary, Parliament, Opposition Parties, Free Press, etc.) means there is little accountability</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23</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16</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20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extLst>
                  <a:ext uri="{0D108BD9-81ED-4DB2-BD59-A6C34878D82A}">
                    <a16:rowId xmlns:a16="http://schemas.microsoft.com/office/drawing/2014/main" val="3216428044"/>
                  </a:ext>
                </a:extLst>
              </a:tr>
              <a:tr h="219492">
                <a:tc>
                  <a:txBody>
                    <a:bodyPr/>
                    <a:lstStyle/>
                    <a:p>
                      <a:pPr algn="l" fontAlgn="t"/>
                      <a:r>
                        <a:rPr lang="en-US" sz="1100" b="0" i="0" u="none" strike="noStrike">
                          <a:solidFill>
                            <a:srgbClr val="000000"/>
                          </a:solidFill>
                          <a:effectLst/>
                          <a:latin typeface="Barlow" panose="00000500000000000000" pitchFamily="2" charset="0"/>
                        </a:rPr>
                        <a:t>The global economic system favours richer countries</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16</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10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12</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23</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11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805216042"/>
                  </a:ext>
                </a:extLst>
              </a:tr>
              <a:tr h="367606">
                <a:tc>
                  <a:txBody>
                    <a:bodyPr/>
                    <a:lstStyle/>
                    <a:p>
                      <a:pPr algn="l" fontAlgn="t"/>
                      <a:r>
                        <a:rPr lang="en-US" sz="1100" b="0" i="0" u="none" strike="noStrike">
                          <a:solidFill>
                            <a:srgbClr val="000000"/>
                          </a:solidFill>
                          <a:effectLst/>
                          <a:latin typeface="Barlow" panose="00000500000000000000" pitchFamily="2" charset="0"/>
                        </a:rPr>
                        <a:t>Wealthy countries support authoritarian regimes for their own political interests</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16</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15</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40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11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12</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21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6</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772403679"/>
                  </a:ext>
                </a:extLst>
              </a:tr>
              <a:tr h="219492">
                <a:tc>
                  <a:txBody>
                    <a:bodyPr/>
                    <a:lstStyle/>
                    <a:p>
                      <a:pPr algn="l" fontAlgn="t"/>
                      <a:r>
                        <a:rPr lang="en-US" sz="1100" b="0" i="0" u="none" strike="noStrike">
                          <a:solidFill>
                            <a:srgbClr val="000000"/>
                          </a:solidFill>
                          <a:effectLst/>
                          <a:latin typeface="Barlow" panose="00000500000000000000" pitchFamily="2" charset="0"/>
                        </a:rPr>
                        <a:t>High debt burden for developing countries</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15</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22</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10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17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325235623"/>
                  </a:ext>
                </a:extLst>
              </a:tr>
              <a:tr h="219492">
                <a:tc>
                  <a:txBody>
                    <a:bodyPr/>
                    <a:lstStyle/>
                    <a:p>
                      <a:pPr algn="l" fontAlgn="t"/>
                      <a:r>
                        <a:rPr lang="en-US" sz="1100" b="0" i="0" u="none" strike="noStrike">
                          <a:solidFill>
                            <a:srgbClr val="000000"/>
                          </a:solidFill>
                          <a:effectLst/>
                          <a:latin typeface="Barlow" panose="00000500000000000000" pitchFamily="2" charset="0"/>
                        </a:rPr>
                        <a:t>Poor levels of health in general</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13</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22</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12</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68620829"/>
                  </a:ext>
                </a:extLst>
              </a:tr>
              <a:tr h="219492">
                <a:tc>
                  <a:txBody>
                    <a:bodyPr/>
                    <a:lstStyle/>
                    <a:p>
                      <a:pPr algn="l" fontAlgn="t"/>
                      <a:r>
                        <a:rPr lang="en-IE" sz="1100" b="0" i="0" u="none" strike="noStrike">
                          <a:solidFill>
                            <a:srgbClr val="000000"/>
                          </a:solidFill>
                          <a:effectLst/>
                          <a:latin typeface="Barlow" panose="00000500000000000000" pitchFamily="2" charset="0"/>
                        </a:rPr>
                        <a:t>Legacy of colonialism</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13</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38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5</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B3B5"/>
                    </a:solidFill>
                  </a:tcPr>
                </a:tc>
                <a:tc>
                  <a:txBody>
                    <a:bodyPr/>
                    <a:lstStyle/>
                    <a:p>
                      <a:pPr algn="ctr" fontAlgn="t"/>
                      <a:r>
                        <a:rPr lang="en-IE" sz="1100" b="0" i="0" u="none" strike="noStrike">
                          <a:solidFill>
                            <a:srgbClr val="000000"/>
                          </a:solidFill>
                          <a:effectLst/>
                          <a:latin typeface="Barlow" panose="00000500000000000000" pitchFamily="2" charset="0"/>
                        </a:rPr>
                        <a:t>20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060214664"/>
                  </a:ext>
                </a:extLst>
              </a:tr>
              <a:tr h="219492">
                <a:tc>
                  <a:txBody>
                    <a:bodyPr/>
                    <a:lstStyle/>
                    <a:p>
                      <a:pPr algn="l" fontAlgn="t"/>
                      <a:r>
                        <a:rPr lang="en-IE" sz="1100" b="0" i="0" u="none" strike="noStrike">
                          <a:solidFill>
                            <a:srgbClr val="000000"/>
                          </a:solidFill>
                          <a:effectLst/>
                          <a:latin typeface="Barlow" panose="00000500000000000000" pitchFamily="2" charset="0"/>
                        </a:rPr>
                        <a:t>High prevalence of disease</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12</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12</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11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84952996"/>
                  </a:ext>
                </a:extLst>
              </a:tr>
              <a:tr h="367606">
                <a:tc>
                  <a:txBody>
                    <a:bodyPr/>
                    <a:lstStyle/>
                    <a:p>
                      <a:pPr algn="l" fontAlgn="t"/>
                      <a:r>
                        <a:rPr lang="en-US" sz="1100" b="0" i="0" u="none" strike="noStrike">
                          <a:solidFill>
                            <a:srgbClr val="000000"/>
                          </a:solidFill>
                          <a:effectLst/>
                          <a:latin typeface="Barlow" panose="00000500000000000000" pitchFamily="2" charset="0"/>
                        </a:rPr>
                        <a:t>Not enough investment by corporations who prefer to invest in more developed countries</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16</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12</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6</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23528048"/>
                  </a:ext>
                </a:extLst>
              </a:tr>
              <a:tr h="219492">
                <a:tc>
                  <a:txBody>
                    <a:bodyPr/>
                    <a:lstStyle/>
                    <a:p>
                      <a:pPr algn="l" fontAlgn="t"/>
                      <a:r>
                        <a:rPr lang="en-US" sz="1100" b="0" i="0" u="none" strike="noStrike">
                          <a:solidFill>
                            <a:srgbClr val="000000"/>
                          </a:solidFill>
                          <a:effectLst/>
                          <a:latin typeface="Barlow" panose="00000500000000000000" pitchFamily="2" charset="0"/>
                        </a:rPr>
                        <a:t>Land and climate isn’t suitable for agriculture</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16</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extLst>
                  <a:ext uri="{0D108BD9-81ED-4DB2-BD59-A6C34878D82A}">
                    <a16:rowId xmlns:a16="http://schemas.microsoft.com/office/drawing/2014/main" val="3979729725"/>
                  </a:ext>
                </a:extLst>
              </a:tr>
              <a:tr h="219492">
                <a:tc>
                  <a:txBody>
                    <a:bodyPr/>
                    <a:lstStyle/>
                    <a:p>
                      <a:pPr algn="l" fontAlgn="t"/>
                      <a:r>
                        <a:rPr lang="en-US" sz="1100" b="0" i="0" u="none" strike="noStrike">
                          <a:solidFill>
                            <a:srgbClr val="000000"/>
                          </a:solidFill>
                          <a:effectLst/>
                          <a:latin typeface="Barlow" panose="00000500000000000000" pitchFamily="2" charset="0"/>
                        </a:rPr>
                        <a:t>Insufficient spend on services such as health and education</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20</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12</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2206358838"/>
                  </a:ext>
                </a:extLst>
              </a:tr>
              <a:tr h="219492">
                <a:tc>
                  <a:txBody>
                    <a:bodyPr/>
                    <a:lstStyle/>
                    <a:p>
                      <a:pPr algn="l" fontAlgn="t"/>
                      <a:r>
                        <a:rPr lang="en-US" sz="1100" b="0" i="0" u="none" strike="noStrike">
                          <a:solidFill>
                            <a:srgbClr val="000000"/>
                          </a:solidFill>
                          <a:effectLst/>
                          <a:latin typeface="Barlow" panose="00000500000000000000" pitchFamily="2" charset="0"/>
                        </a:rPr>
                        <a:t>People in these countries keep having too many children</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8</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19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9</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5</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7</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FFFFF"/>
                    </a:solidFill>
                  </a:tcPr>
                </a:tc>
                <a:extLst>
                  <a:ext uri="{0D108BD9-81ED-4DB2-BD59-A6C34878D82A}">
                    <a16:rowId xmlns:a16="http://schemas.microsoft.com/office/drawing/2014/main" val="3343343044"/>
                  </a:ext>
                </a:extLst>
              </a:tr>
              <a:tr h="219492">
                <a:tc>
                  <a:txBody>
                    <a:bodyPr/>
                    <a:lstStyle/>
                    <a:p>
                      <a:pPr algn="l" fontAlgn="t"/>
                      <a:r>
                        <a:rPr lang="en-US" sz="1100" b="0" i="0" u="none" strike="noStrike">
                          <a:solidFill>
                            <a:srgbClr val="000000"/>
                          </a:solidFill>
                          <a:effectLst/>
                          <a:latin typeface="Barlow" panose="00000500000000000000" pitchFamily="2" charset="0"/>
                        </a:rPr>
                        <a:t>Laziness and the lack of a work ethic</a:t>
                      </a:r>
                    </a:p>
                  </a:txBody>
                  <a:tcPr marL="7568" marR="7568" marT="7568"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5</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4</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1</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tc>
                  <a:txBody>
                    <a:bodyPr/>
                    <a:lstStyle/>
                    <a:p>
                      <a:pPr algn="ctr" fontAlgn="t"/>
                      <a:r>
                        <a:rPr lang="en-IE" sz="1100" b="0" i="0" u="none" strike="noStrike">
                          <a:solidFill>
                            <a:srgbClr val="000000"/>
                          </a:solidFill>
                          <a:effectLst/>
                          <a:latin typeface="Barlow" panose="00000500000000000000" pitchFamily="2" charset="0"/>
                        </a:rPr>
                        <a:t>13</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32CD32"/>
                    </a:solidFill>
                  </a:tcPr>
                </a:tc>
                <a:tc>
                  <a:txBody>
                    <a:bodyPr/>
                    <a:lstStyle/>
                    <a:p>
                      <a:pPr algn="ctr" fontAlgn="t"/>
                      <a:r>
                        <a:rPr lang="en-IE" sz="1100" b="0" i="0" u="none" strike="noStrike">
                          <a:solidFill>
                            <a:srgbClr val="000000"/>
                          </a:solidFill>
                          <a:effectLst/>
                          <a:latin typeface="Barlow" panose="00000500000000000000" pitchFamily="2" charset="0"/>
                        </a:rPr>
                        <a:t>4</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4</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FFFF"/>
                    </a:solidFill>
                  </a:tcPr>
                </a:tc>
                <a:tc>
                  <a:txBody>
                    <a:bodyPr/>
                    <a:lstStyle/>
                    <a:p>
                      <a:pPr algn="ctr" fontAlgn="t"/>
                      <a:r>
                        <a:rPr lang="en-IE" sz="1100" b="0" i="0" u="none" strike="noStrike">
                          <a:solidFill>
                            <a:srgbClr val="000000"/>
                          </a:solidFill>
                          <a:effectLst/>
                          <a:latin typeface="Barlow" panose="00000500000000000000" pitchFamily="2" charset="0"/>
                        </a:rPr>
                        <a:t>-</a:t>
                      </a:r>
                    </a:p>
                  </a:txBody>
                  <a:tcPr marL="7568" marR="7568" marT="7568" marB="0" anchor="ctr">
                    <a:lnL w="12700" cap="flat" cmpd="sng" algn="ctr">
                      <a:solidFill>
                        <a:schemeClr val="bg1">
                          <a:lumMod val="85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826625340"/>
                  </a:ext>
                </a:extLst>
              </a:tr>
            </a:tbl>
          </a:graphicData>
        </a:graphic>
      </p:graphicFrame>
      <p:grpSp>
        <p:nvGrpSpPr>
          <p:cNvPr id="8" name="Group 7">
            <a:extLst>
              <a:ext uri="{FF2B5EF4-FFF2-40B4-BE49-F238E27FC236}">
                <a16:creationId xmlns:a16="http://schemas.microsoft.com/office/drawing/2014/main" id="{F2232AF5-A6AE-EDBC-1070-44723ABC6537}"/>
              </a:ext>
            </a:extLst>
          </p:cNvPr>
          <p:cNvGrpSpPr/>
          <p:nvPr/>
        </p:nvGrpSpPr>
        <p:grpSpPr>
          <a:xfrm>
            <a:off x="9279861" y="418616"/>
            <a:ext cx="2359229" cy="445923"/>
            <a:chOff x="9641528" y="660370"/>
            <a:chExt cx="2436173" cy="581633"/>
          </a:xfrm>
        </p:grpSpPr>
        <p:sp>
          <p:nvSpPr>
            <p:cNvPr id="9" name="Rectangle 8">
              <a:extLst>
                <a:ext uri="{FF2B5EF4-FFF2-40B4-BE49-F238E27FC236}">
                  <a16:creationId xmlns:a16="http://schemas.microsoft.com/office/drawing/2014/main" id="{937F7D2D-F10D-9BD6-3C29-A7F3B2C3CD0B}"/>
                </a:ext>
              </a:extLst>
            </p:cNvPr>
            <p:cNvSpPr/>
            <p:nvPr/>
          </p:nvSpPr>
          <p:spPr>
            <a:xfrm>
              <a:off x="9641529" y="960224"/>
              <a:ext cx="403181" cy="208348"/>
            </a:xfrm>
            <a:prstGeom prst="rect">
              <a:avLst/>
            </a:prstGeom>
            <a:solidFill>
              <a:schemeClr val="accent5">
                <a:lumMod val="20000"/>
                <a:lumOff val="8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p>
          </p:txBody>
        </p:sp>
        <p:sp>
          <p:nvSpPr>
            <p:cNvPr id="10" name="TextBox 9">
              <a:extLst>
                <a:ext uri="{FF2B5EF4-FFF2-40B4-BE49-F238E27FC236}">
                  <a16:creationId xmlns:a16="http://schemas.microsoft.com/office/drawing/2014/main" id="{24BEEAE2-A9D2-42DD-551F-5417B37ADD6D}"/>
                </a:ext>
              </a:extLst>
            </p:cNvPr>
            <p:cNvSpPr txBox="1"/>
            <p:nvPr/>
          </p:nvSpPr>
          <p:spPr>
            <a:xfrm>
              <a:off x="10044711" y="660370"/>
              <a:ext cx="2032990" cy="321154"/>
            </a:xfrm>
            <a:prstGeom prst="rect">
              <a:avLst/>
            </a:prstGeom>
            <a:noFill/>
          </p:spPr>
          <p:txBody>
            <a:bodyPr wrap="square" rtlCol="0">
              <a:spAutoFit/>
            </a:bodyPr>
            <a:lstStyle/>
            <a:p>
              <a:r>
                <a:rPr lang="en-IE" sz="1000">
                  <a:solidFill>
                    <a:schemeClr val="tx1">
                      <a:lumMod val="65000"/>
                      <a:lumOff val="35000"/>
                    </a:schemeClr>
                  </a:solidFill>
                </a:rPr>
                <a:t>Statistically higher than total</a:t>
              </a:r>
            </a:p>
          </p:txBody>
        </p:sp>
        <p:sp>
          <p:nvSpPr>
            <p:cNvPr id="11" name="Rectangle 10">
              <a:extLst>
                <a:ext uri="{FF2B5EF4-FFF2-40B4-BE49-F238E27FC236}">
                  <a16:creationId xmlns:a16="http://schemas.microsoft.com/office/drawing/2014/main" id="{00491E88-400D-E646-18FE-CDFD601393DF}"/>
                </a:ext>
              </a:extLst>
            </p:cNvPr>
            <p:cNvSpPr/>
            <p:nvPr/>
          </p:nvSpPr>
          <p:spPr>
            <a:xfrm>
              <a:off x="9641528" y="682884"/>
              <a:ext cx="403182" cy="217062"/>
            </a:xfrm>
            <a:prstGeom prst="rect">
              <a:avLst/>
            </a:prstGeom>
            <a:solidFill>
              <a:schemeClr val="accent6"/>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p>
          </p:txBody>
        </p:sp>
        <p:sp>
          <p:nvSpPr>
            <p:cNvPr id="12" name="TextBox 11">
              <a:extLst>
                <a:ext uri="{FF2B5EF4-FFF2-40B4-BE49-F238E27FC236}">
                  <a16:creationId xmlns:a16="http://schemas.microsoft.com/office/drawing/2014/main" id="{4E7ED5BB-264B-08B5-C953-044D9EF4C653}"/>
                </a:ext>
              </a:extLst>
            </p:cNvPr>
            <p:cNvSpPr txBox="1"/>
            <p:nvPr/>
          </p:nvSpPr>
          <p:spPr>
            <a:xfrm>
              <a:off x="10026209" y="920849"/>
              <a:ext cx="2032991" cy="321154"/>
            </a:xfrm>
            <a:prstGeom prst="rect">
              <a:avLst/>
            </a:prstGeom>
            <a:noFill/>
          </p:spPr>
          <p:txBody>
            <a:bodyPr wrap="square" rtlCol="0">
              <a:spAutoFit/>
            </a:bodyPr>
            <a:lstStyle/>
            <a:p>
              <a:r>
                <a:rPr lang="en-IE" sz="1000">
                  <a:solidFill>
                    <a:schemeClr val="tx1">
                      <a:lumMod val="65000"/>
                      <a:lumOff val="35000"/>
                    </a:schemeClr>
                  </a:solidFill>
                </a:rPr>
                <a:t>Statistically lower than total</a:t>
              </a:r>
            </a:p>
          </p:txBody>
        </p:sp>
      </p:grpSp>
    </p:spTree>
    <p:extLst>
      <p:ext uri="{BB962C8B-B14F-4D97-AF65-F5344CB8AC3E}">
        <p14:creationId xmlns:p14="http://schemas.microsoft.com/office/powerpoint/2010/main" val="2657838402"/>
      </p:ext>
    </p:extLst>
  </p:cSld>
  <p:clrMapOvr>
    <a:masterClrMapping/>
  </p:clrMapOvr>
  <p:transition spd="slow">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826E47-54D6-C136-A48F-409F5486D4EF}"/>
            </a:ext>
          </a:extLst>
        </p:cNvPr>
        <p:cNvGrpSpPr/>
        <p:nvPr/>
      </p:nvGrpSpPr>
      <p:grpSpPr>
        <a:xfrm>
          <a:off x="0" y="0"/>
          <a:ext cx="0" cy="0"/>
          <a:chOff x="0" y="0"/>
          <a:chExt cx="0" cy="0"/>
        </a:xfrm>
      </p:grpSpPr>
      <p:sp>
        <p:nvSpPr>
          <p:cNvPr id="12" name="Title 4">
            <a:extLst>
              <a:ext uri="{FF2B5EF4-FFF2-40B4-BE49-F238E27FC236}">
                <a16:creationId xmlns:a16="http://schemas.microsoft.com/office/drawing/2014/main" id="{6A0147C5-DA07-9D80-8B84-E756A6E12262}"/>
              </a:ext>
            </a:extLst>
          </p:cNvPr>
          <p:cNvSpPr>
            <a:spLocks noGrp="1"/>
          </p:cNvSpPr>
          <p:nvPr>
            <p:ph type="title"/>
          </p:nvPr>
        </p:nvSpPr>
        <p:spPr>
          <a:xfrm>
            <a:off x="432000" y="1350000"/>
            <a:ext cx="6095800" cy="1610016"/>
          </a:xfrm>
        </p:spPr>
        <p:txBody>
          <a:bodyPr/>
          <a:lstStyle/>
          <a:p>
            <a:r>
              <a:rPr lang="en-GB" dirty="0"/>
              <a:t>Sources for news &amp; information</a:t>
            </a:r>
          </a:p>
        </p:txBody>
      </p:sp>
      <p:sp>
        <p:nvSpPr>
          <p:cNvPr id="3" name="Text Placeholder 2">
            <a:extLst>
              <a:ext uri="{FF2B5EF4-FFF2-40B4-BE49-F238E27FC236}">
                <a16:creationId xmlns:a16="http://schemas.microsoft.com/office/drawing/2014/main" id="{86418E2D-1856-3FE3-7E48-53C318008936}"/>
              </a:ext>
            </a:extLst>
          </p:cNvPr>
          <p:cNvSpPr>
            <a:spLocks noGrp="1"/>
          </p:cNvSpPr>
          <p:nvPr>
            <p:ph type="body" sz="quarter" idx="10"/>
          </p:nvPr>
        </p:nvSpPr>
        <p:spPr>
          <a:xfrm>
            <a:off x="9148762" y="1032463"/>
            <a:ext cx="2600325" cy="1820863"/>
          </a:xfrm>
        </p:spPr>
        <p:txBody>
          <a:bodyPr/>
          <a:lstStyle/>
          <a:p>
            <a:endParaRPr lang="en-GB" noProof="0"/>
          </a:p>
          <a:p>
            <a:endParaRPr lang="en-GB"/>
          </a:p>
        </p:txBody>
      </p:sp>
      <p:sp>
        <p:nvSpPr>
          <p:cNvPr id="14" name="Freeform: Shape 13">
            <a:extLst>
              <a:ext uri="{FF2B5EF4-FFF2-40B4-BE49-F238E27FC236}">
                <a16:creationId xmlns:a16="http://schemas.microsoft.com/office/drawing/2014/main" id="{7DB5AB78-9314-47CC-63D5-522A999E52D1}"/>
              </a:ext>
              <a:ext uri="{C183D7F6-B498-43B3-948B-1728B52AA6E4}">
                <adec:decorative xmlns:adec="http://schemas.microsoft.com/office/drawing/2017/decorative" val="1"/>
              </a:ext>
            </a:extLst>
          </p:cNvPr>
          <p:cNvSpPr/>
          <p:nvPr/>
        </p:nvSpPr>
        <p:spPr>
          <a:xfrm rot="8100000">
            <a:off x="8422385" y="5570679"/>
            <a:ext cx="3313714" cy="849494"/>
          </a:xfrm>
          <a:custGeom>
            <a:avLst/>
            <a:gdLst>
              <a:gd name="connsiteX0" fmla="*/ 2464220 w 3313714"/>
              <a:gd name="connsiteY0" fmla="*/ 0 h 849494"/>
              <a:gd name="connsiteX1" fmla="*/ 3313714 w 3313714"/>
              <a:gd name="connsiteY1" fmla="*/ 849494 h 849494"/>
              <a:gd name="connsiteX2" fmla="*/ 849494 w 3313714"/>
              <a:gd name="connsiteY2" fmla="*/ 849494 h 849494"/>
              <a:gd name="connsiteX3" fmla="*/ 0 w 3313714"/>
              <a:gd name="connsiteY3" fmla="*/ 0 h 849494"/>
            </a:gdLst>
            <a:ahLst/>
            <a:cxnLst>
              <a:cxn ang="0">
                <a:pos x="connsiteX0" y="connsiteY0"/>
              </a:cxn>
              <a:cxn ang="0">
                <a:pos x="connsiteX1" y="connsiteY1"/>
              </a:cxn>
              <a:cxn ang="0">
                <a:pos x="connsiteX2" y="connsiteY2"/>
              </a:cxn>
              <a:cxn ang="0">
                <a:pos x="connsiteX3" y="connsiteY3"/>
              </a:cxn>
            </a:cxnLst>
            <a:rect l="l" t="t" r="r" b="b"/>
            <a:pathLst>
              <a:path w="3313714" h="849494">
                <a:moveTo>
                  <a:pt x="2464220" y="0"/>
                </a:moveTo>
                <a:lnTo>
                  <a:pt x="3313714" y="849494"/>
                </a:lnTo>
                <a:lnTo>
                  <a:pt x="849494" y="849494"/>
                </a:lnTo>
                <a:lnTo>
                  <a:pt x="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1200" cap="none" spc="0" normalizeH="0" baseline="0" noProof="0">
              <a:ln>
                <a:noFill/>
              </a:ln>
              <a:solidFill>
                <a:prstClr val="black"/>
              </a:solidFill>
              <a:effectLst/>
              <a:uLnTx/>
              <a:uFillTx/>
              <a:latin typeface="Barlow"/>
              <a:ea typeface="+mn-ea"/>
              <a:cs typeface="+mn-cs"/>
            </a:endParaRPr>
          </a:p>
        </p:txBody>
      </p:sp>
    </p:spTree>
    <p:extLst>
      <p:ext uri="{BB962C8B-B14F-4D97-AF65-F5344CB8AC3E}">
        <p14:creationId xmlns:p14="http://schemas.microsoft.com/office/powerpoint/2010/main" val="16696240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a:xfrm>
            <a:off x="2893435" y="377039"/>
            <a:ext cx="11285432" cy="715669"/>
          </a:xfrm>
        </p:spPr>
        <p:txBody>
          <a:bodyPr lIns="91440" tIns="45720" rIns="91440" bIns="45720" anchor="t">
            <a:normAutofit/>
          </a:bodyPr>
          <a:lstStyle/>
          <a:p>
            <a:r>
              <a:rPr lang="en-IE"/>
              <a:t>Sources for news and information</a:t>
            </a:r>
            <a:endParaRPr lang="en-IE">
              <a:solidFill>
                <a:schemeClr val="tx2"/>
              </a:solidFill>
            </a:endParaRPr>
          </a:p>
        </p:txBody>
      </p:sp>
      <p:sp>
        <p:nvSpPr>
          <p:cNvPr id="8" name="Text Placeholder 7">
            <a:extLst>
              <a:ext uri="{FF2B5EF4-FFF2-40B4-BE49-F238E27FC236}">
                <a16:creationId xmlns:a16="http://schemas.microsoft.com/office/drawing/2014/main" id="{8B443D0D-2BAA-3AF6-E2F9-21D885D20748}"/>
              </a:ext>
            </a:extLst>
          </p:cNvPr>
          <p:cNvSpPr>
            <a:spLocks noGrp="1"/>
          </p:cNvSpPr>
          <p:nvPr>
            <p:ph type="body" sz="quarter" idx="17"/>
          </p:nvPr>
        </p:nvSpPr>
        <p:spPr>
          <a:xfrm>
            <a:off x="450000" y="6018482"/>
            <a:ext cx="9341700" cy="766235"/>
          </a:xfrm>
        </p:spPr>
        <p:txBody>
          <a:bodyPr/>
          <a:lstStyle/>
          <a:p>
            <a:r>
              <a:rPr lang="en-US">
                <a:latin typeface="Barlow" panose="00000500000000000000" pitchFamily="2" charset="0"/>
              </a:rPr>
              <a:t>Base: All Adults aged 18+ years- 2,504 (Nov 23 N – 2,515, Nov 22 N – 2501; Dec 21 N – 2,026; Feb 21 N – 3,008)</a:t>
            </a:r>
          </a:p>
          <a:p>
            <a:r>
              <a:rPr lang="en-US">
                <a:latin typeface="Barlow" panose="00000500000000000000" pitchFamily="2" charset="0"/>
              </a:rPr>
              <a:t>Q.25 Which of the following sources do you use most frequently for news and information?</a:t>
            </a:r>
            <a:endParaRPr lang="en-IE">
              <a:latin typeface="Barlow" panose="00000500000000000000" pitchFamily="2" charset="0"/>
            </a:endParaRPr>
          </a:p>
          <a:p>
            <a:endParaRPr lang="en-US">
              <a:latin typeface="Barlow" panose="00000500000000000000" pitchFamily="2" charset="0"/>
            </a:endParaRPr>
          </a:p>
          <a:p>
            <a:endParaRPr lang="en-IE" sz="900">
              <a:latin typeface="Barlow" panose="00000500000000000000" pitchFamily="2" charset="0"/>
            </a:endParaRPr>
          </a:p>
        </p:txBody>
      </p:sp>
      <p:graphicFrame>
        <p:nvGraphicFramePr>
          <p:cNvPr id="2" name="Chart 1">
            <a:extLst>
              <a:ext uri="{FF2B5EF4-FFF2-40B4-BE49-F238E27FC236}">
                <a16:creationId xmlns:a16="http://schemas.microsoft.com/office/drawing/2014/main" id="{3FC6601D-9AAA-F449-3243-D286C3647B05}"/>
              </a:ext>
            </a:extLst>
          </p:cNvPr>
          <p:cNvGraphicFramePr/>
          <p:nvPr>
            <p:extLst>
              <p:ext uri="{D42A27DB-BD31-4B8C-83A1-F6EECF244321}">
                <p14:modId xmlns:p14="http://schemas.microsoft.com/office/powerpoint/2010/main" val="3111214709"/>
              </p:ext>
            </p:extLst>
          </p:nvPr>
        </p:nvGraphicFramePr>
        <p:xfrm>
          <a:off x="1352204" y="1534318"/>
          <a:ext cx="9712663" cy="3924521"/>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4D012000-A25F-DED0-4060-3E451AFD75A6}"/>
              </a:ext>
            </a:extLst>
          </p:cNvPr>
          <p:cNvSpPr txBox="1"/>
          <p:nvPr/>
        </p:nvSpPr>
        <p:spPr>
          <a:xfrm>
            <a:off x="10712739" y="1338929"/>
            <a:ext cx="276038" cy="245773"/>
          </a:xfrm>
          <a:prstGeom prst="rect">
            <a:avLst/>
          </a:prstGeom>
          <a:noFill/>
        </p:spPr>
        <p:txBody>
          <a:bodyPr wrap="none" rtlCol="0">
            <a:spAutoFit/>
          </a:bodyPr>
          <a:lstStyle/>
          <a:p>
            <a:r>
              <a:rPr lang="en-IE" sz="997">
                <a:solidFill>
                  <a:prstClr val="black"/>
                </a:solidFill>
              </a:rPr>
              <a:t>%</a:t>
            </a:r>
          </a:p>
        </p:txBody>
      </p:sp>
      <p:sp>
        <p:nvSpPr>
          <p:cNvPr id="6" name="Placeholder 1">
            <a:extLst>
              <a:ext uri="{FF2B5EF4-FFF2-40B4-BE49-F238E27FC236}">
                <a16:creationId xmlns:a16="http://schemas.microsoft.com/office/drawing/2014/main" id="{3B1C26A8-94DF-0123-40D0-56C31000EB46}"/>
              </a:ext>
            </a:extLst>
          </p:cNvPr>
          <p:cNvSpPr/>
          <p:nvPr/>
        </p:nvSpPr>
        <p:spPr>
          <a:xfrm rot="5400000">
            <a:off x="-1531491" y="1674273"/>
            <a:ext cx="5948364" cy="2576624"/>
          </a:xfrm>
          <a:prstGeom prst="snip1Rect">
            <a:avLst>
              <a:gd name="adj" fmla="val 1244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144000" rtlCol="0" anchor="t"/>
          <a:lstStyle/>
          <a:p>
            <a:pPr algn="ctr">
              <a:lnSpc>
                <a:spcPct val="110000"/>
              </a:lnSpc>
            </a:pPr>
            <a:endParaRPr lang="en-US" sz="1400">
              <a:solidFill>
                <a:schemeClr val="bg1"/>
              </a:solidFill>
              <a:latin typeface="Barlow" panose="00000500000000000000" pitchFamily="2" charset="0"/>
            </a:endParaRPr>
          </a:p>
          <a:p>
            <a:pPr algn="ctr">
              <a:lnSpc>
                <a:spcPct val="110000"/>
              </a:lnSpc>
            </a:pPr>
            <a:endParaRPr lang="en-US" sz="1400">
              <a:solidFill>
                <a:schemeClr val="bg1"/>
              </a:solidFill>
              <a:latin typeface="Barlow" panose="00000500000000000000" pitchFamily="2" charset="0"/>
            </a:endParaRPr>
          </a:p>
          <a:p>
            <a:pPr algn="ctr">
              <a:lnSpc>
                <a:spcPct val="110000"/>
              </a:lnSpc>
            </a:pPr>
            <a:endParaRPr lang="en-US" sz="1400">
              <a:solidFill>
                <a:schemeClr val="bg1"/>
              </a:solidFill>
              <a:latin typeface="Barlow" panose="00000500000000000000" pitchFamily="2" charset="0"/>
            </a:endParaRPr>
          </a:p>
          <a:p>
            <a:pPr algn="ctr">
              <a:lnSpc>
                <a:spcPct val="110000"/>
              </a:lnSpc>
            </a:pPr>
            <a:endParaRPr lang="en-US" sz="1800" b="1">
              <a:solidFill>
                <a:schemeClr val="bg1"/>
              </a:solidFill>
            </a:endParaRPr>
          </a:p>
          <a:p>
            <a:pPr algn="ctr">
              <a:lnSpc>
                <a:spcPct val="110000"/>
              </a:lnSpc>
            </a:pPr>
            <a:endParaRPr lang="en-US" b="1">
              <a:solidFill>
                <a:schemeClr val="bg1"/>
              </a:solidFill>
            </a:endParaRPr>
          </a:p>
          <a:p>
            <a:pPr>
              <a:lnSpc>
                <a:spcPct val="110000"/>
              </a:lnSpc>
            </a:pPr>
            <a:r>
              <a:rPr lang="en-US" sz="1800" b="1">
                <a:solidFill>
                  <a:schemeClr val="bg1"/>
                </a:solidFill>
              </a:rPr>
              <a:t>The majority of source usage has remained largely steady, albeit social media has increased to 45%, now surpassing radio. </a:t>
            </a:r>
            <a:endParaRPr lang="en-US" sz="1800">
              <a:solidFill>
                <a:schemeClr val="bg1"/>
              </a:solidFill>
            </a:endParaRPr>
          </a:p>
        </p:txBody>
      </p:sp>
    </p:spTree>
    <p:extLst>
      <p:ext uri="{BB962C8B-B14F-4D97-AF65-F5344CB8AC3E}">
        <p14:creationId xmlns:p14="http://schemas.microsoft.com/office/powerpoint/2010/main" val="3605286724"/>
      </p:ext>
    </p:extLst>
  </p:cSld>
  <p:clrMapOvr>
    <a:masterClrMapping/>
  </p:clrMapOvr>
  <p:transition spd="slow">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a:xfrm>
            <a:off x="343990" y="112702"/>
            <a:ext cx="11285432" cy="715669"/>
          </a:xfrm>
        </p:spPr>
        <p:txBody>
          <a:bodyPr lIns="91440" tIns="45720" rIns="91440" bIns="45720" anchor="t">
            <a:normAutofit fontScale="90000"/>
          </a:bodyPr>
          <a:lstStyle/>
          <a:p>
            <a:br>
              <a:rPr lang="en-IE"/>
            </a:br>
            <a:r>
              <a:rPr lang="en-IE"/>
              <a:t>Sources for news and information x Segments</a:t>
            </a:r>
            <a:endParaRPr lang="en-IE">
              <a:solidFill>
                <a:schemeClr val="tx2"/>
              </a:solidFill>
            </a:endParaRPr>
          </a:p>
        </p:txBody>
      </p:sp>
      <p:sp>
        <p:nvSpPr>
          <p:cNvPr id="3" name="Text Placeholder 2">
            <a:extLst>
              <a:ext uri="{FF2B5EF4-FFF2-40B4-BE49-F238E27FC236}">
                <a16:creationId xmlns:a16="http://schemas.microsoft.com/office/drawing/2014/main" id="{DC800303-754C-4AF9-B6EE-6DEA6B529B30}"/>
              </a:ext>
            </a:extLst>
          </p:cNvPr>
          <p:cNvSpPr>
            <a:spLocks noGrp="1"/>
          </p:cNvSpPr>
          <p:nvPr>
            <p:ph type="body" sz="quarter" idx="15"/>
          </p:nvPr>
        </p:nvSpPr>
        <p:spPr>
          <a:xfrm>
            <a:off x="450000" y="686342"/>
            <a:ext cx="9341700" cy="246221"/>
          </a:xfrm>
        </p:spPr>
        <p:txBody>
          <a:bodyPr>
            <a:normAutofit fontScale="25000" lnSpcReduction="20000"/>
          </a:bodyPr>
          <a:lstStyle/>
          <a:p>
            <a:pPr marL="0" marR="0" lvl="0" indent="0" algn="l" defTabSz="914400" rtl="0" eaLnBrk="1" fontAlgn="auto" latinLnBrk="0" hangingPunct="1">
              <a:lnSpc>
                <a:spcPct val="90000"/>
              </a:lnSpc>
              <a:spcBef>
                <a:spcPts val="1000"/>
              </a:spcBef>
              <a:spcAft>
                <a:spcPts val="0"/>
              </a:spcAft>
              <a:buClr>
                <a:srgbClr val="0000CC"/>
              </a:buClr>
              <a:buSzTx/>
              <a:buFont typeface="Arial" panose="020B0604020202020204" pitchFamily="34" charset="0"/>
              <a:buNone/>
              <a:tabLst/>
              <a:defRPr/>
            </a:pPr>
            <a:endParaRPr kumimoji="0" lang="en-US" sz="1400" b="0" i="0" u="none" strike="noStrike" kern="1200" cap="none" spc="0" normalizeH="0" baseline="0" noProof="0" dirty="0">
              <a:ln>
                <a:noFill/>
              </a:ln>
              <a:solidFill>
                <a:srgbClr val="000033"/>
              </a:solidFill>
              <a:effectLst/>
              <a:uLnTx/>
              <a:uFillTx/>
              <a:latin typeface="Barlow" panose="00000500000000000000" pitchFamily="2" charset="0"/>
              <a:ea typeface="+mn-ea"/>
              <a:cs typeface="Arial" panose="020B0604020202020204" pitchFamily="34" charset="0"/>
            </a:endParaRPr>
          </a:p>
          <a:p>
            <a:pPr marL="0" marR="0" lvl="0" indent="0" algn="l" defTabSz="914400" rtl="0" eaLnBrk="1" fontAlgn="auto" latinLnBrk="0" hangingPunct="1">
              <a:lnSpc>
                <a:spcPct val="120000"/>
              </a:lnSpc>
              <a:spcBef>
                <a:spcPts val="1000"/>
              </a:spcBef>
              <a:spcAft>
                <a:spcPts val="0"/>
              </a:spcAft>
              <a:buClr>
                <a:srgbClr val="0000CC"/>
              </a:buClr>
              <a:buSzTx/>
              <a:buFont typeface="Arial" panose="020B0604020202020204" pitchFamily="34" charset="0"/>
              <a:buNone/>
              <a:tabLst/>
              <a:defRPr/>
            </a:pPr>
            <a:r>
              <a:rPr kumimoji="0" lang="en-US" sz="5600" i="0" u="none" strike="noStrike" kern="1200" cap="none" spc="0" normalizeH="0" baseline="0" noProof="0" dirty="0">
                <a:ln>
                  <a:noFill/>
                </a:ln>
                <a:effectLst/>
                <a:uLnTx/>
                <a:uFillTx/>
                <a:latin typeface="Barlow" panose="00000500000000000000" pitchFamily="2" charset="0"/>
                <a:ea typeface="+mn-ea"/>
                <a:cs typeface="Arial" panose="020B0604020202020204" pitchFamily="34" charset="0"/>
              </a:rPr>
              <a:t>Multi-pronged communications remains vital in order to target our key segments, with a role to play for all platforms – community champions show more reliance on traditional media (radio &amp; newspaper), global citizens rely more so on podcasts, and half of both segments cite social media. </a:t>
            </a:r>
          </a:p>
        </p:txBody>
      </p:sp>
      <p:sp>
        <p:nvSpPr>
          <p:cNvPr id="5" name="Content Placeholder 4">
            <a:extLst>
              <a:ext uri="{FF2B5EF4-FFF2-40B4-BE49-F238E27FC236}">
                <a16:creationId xmlns:a16="http://schemas.microsoft.com/office/drawing/2014/main" id="{67260069-DE83-4247-8482-2297B1730419}"/>
              </a:ext>
            </a:extLst>
          </p:cNvPr>
          <p:cNvSpPr>
            <a:spLocks noGrp="1"/>
          </p:cNvSpPr>
          <p:nvPr>
            <p:ph type="body" sz="quarter" idx="17"/>
          </p:nvPr>
        </p:nvSpPr>
        <p:spPr/>
        <p:txBody>
          <a:bodyPr lIns="91440" tIns="45720" rIns="91440" bIns="45720" anchor="t">
            <a:noAutofit/>
          </a:bodyPr>
          <a:lstStyle/>
          <a:p>
            <a:pPr marL="357188" indent="-357188">
              <a:lnSpc>
                <a:spcPct val="100000"/>
              </a:lnSpc>
            </a:pPr>
            <a:r>
              <a:rPr kumimoji="0" lang="en-US" b="0" i="0" u="none" strike="noStrike" kern="1200" cap="none" spc="0" normalizeH="0" baseline="0" noProof="0">
                <a:ln>
                  <a:noFill/>
                </a:ln>
                <a:effectLst/>
                <a:uLnTx/>
                <a:uFillTx/>
                <a:latin typeface="Barlow" panose="00000500000000000000" pitchFamily="2" charset="0"/>
                <a:cs typeface="Arial" panose="020B0604020202020204" pitchFamily="34" charset="0"/>
              </a:rPr>
              <a:t>Base: All adults aged 18+ years- 2,504</a:t>
            </a:r>
            <a:endParaRPr lang="en-US">
              <a:latin typeface="Barlow" panose="00000500000000000000" pitchFamily="2" charset="0"/>
            </a:endParaRPr>
          </a:p>
          <a:p>
            <a:pPr marL="357188" indent="-357188">
              <a:lnSpc>
                <a:spcPct val="100000"/>
              </a:lnSpc>
              <a:spcBef>
                <a:spcPts val="0"/>
              </a:spcBef>
            </a:pPr>
            <a:r>
              <a:rPr lang="en-US">
                <a:latin typeface="Barlow" panose="00000500000000000000" pitchFamily="2" charset="0"/>
              </a:rPr>
              <a:t>Q.25 Which of the following sources do you use most frequently for news and information?</a:t>
            </a:r>
            <a:endParaRPr lang="en-IE">
              <a:latin typeface="Barlow" panose="00000500000000000000" pitchFamily="2" charset="0"/>
            </a:endParaRPr>
          </a:p>
        </p:txBody>
      </p:sp>
      <p:graphicFrame>
        <p:nvGraphicFramePr>
          <p:cNvPr id="2" name="Chart 1">
            <a:extLst>
              <a:ext uri="{FF2B5EF4-FFF2-40B4-BE49-F238E27FC236}">
                <a16:creationId xmlns:a16="http://schemas.microsoft.com/office/drawing/2014/main" id="{3FC6601D-9AAA-F449-3243-D286C3647B05}"/>
              </a:ext>
            </a:extLst>
          </p:cNvPr>
          <p:cNvGraphicFramePr/>
          <p:nvPr>
            <p:extLst>
              <p:ext uri="{D42A27DB-BD31-4B8C-83A1-F6EECF244321}">
                <p14:modId xmlns:p14="http://schemas.microsoft.com/office/powerpoint/2010/main" val="3889953440"/>
              </p:ext>
            </p:extLst>
          </p:nvPr>
        </p:nvGraphicFramePr>
        <p:xfrm>
          <a:off x="-560166" y="2548241"/>
          <a:ext cx="7305772" cy="314784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Table 7">
            <a:extLst>
              <a:ext uri="{FF2B5EF4-FFF2-40B4-BE49-F238E27FC236}">
                <a16:creationId xmlns:a16="http://schemas.microsoft.com/office/drawing/2014/main" id="{BD7896B1-E36C-90DF-E6CA-09124B7D5F28}"/>
              </a:ext>
            </a:extLst>
          </p:cNvPr>
          <p:cNvGraphicFramePr>
            <a:graphicFrameLocks noGrp="1"/>
          </p:cNvGraphicFramePr>
          <p:nvPr>
            <p:extLst>
              <p:ext uri="{D42A27DB-BD31-4B8C-83A1-F6EECF244321}">
                <p14:modId xmlns:p14="http://schemas.microsoft.com/office/powerpoint/2010/main" val="4214025821"/>
              </p:ext>
            </p:extLst>
          </p:nvPr>
        </p:nvGraphicFramePr>
        <p:xfrm>
          <a:off x="6386876" y="1518662"/>
          <a:ext cx="5419535" cy="4177427"/>
        </p:xfrm>
        <a:graphic>
          <a:graphicData uri="http://schemas.openxmlformats.org/drawingml/2006/table">
            <a:tbl>
              <a:tblPr/>
              <a:tblGrid>
                <a:gridCol w="987710">
                  <a:extLst>
                    <a:ext uri="{9D8B030D-6E8A-4147-A177-3AD203B41FA5}">
                      <a16:colId xmlns:a16="http://schemas.microsoft.com/office/drawing/2014/main" val="3058434675"/>
                    </a:ext>
                  </a:extLst>
                </a:gridCol>
                <a:gridCol w="870340">
                  <a:extLst>
                    <a:ext uri="{9D8B030D-6E8A-4147-A177-3AD203B41FA5}">
                      <a16:colId xmlns:a16="http://schemas.microsoft.com/office/drawing/2014/main" val="2383217548"/>
                    </a:ext>
                  </a:extLst>
                </a:gridCol>
                <a:gridCol w="870340">
                  <a:extLst>
                    <a:ext uri="{9D8B030D-6E8A-4147-A177-3AD203B41FA5}">
                      <a16:colId xmlns:a16="http://schemas.microsoft.com/office/drawing/2014/main" val="3882524123"/>
                    </a:ext>
                  </a:extLst>
                </a:gridCol>
                <a:gridCol w="950465">
                  <a:extLst>
                    <a:ext uri="{9D8B030D-6E8A-4147-A177-3AD203B41FA5}">
                      <a16:colId xmlns:a16="http://schemas.microsoft.com/office/drawing/2014/main" val="3583879833"/>
                    </a:ext>
                  </a:extLst>
                </a:gridCol>
                <a:gridCol w="870340">
                  <a:extLst>
                    <a:ext uri="{9D8B030D-6E8A-4147-A177-3AD203B41FA5}">
                      <a16:colId xmlns:a16="http://schemas.microsoft.com/office/drawing/2014/main" val="3314338966"/>
                    </a:ext>
                  </a:extLst>
                </a:gridCol>
                <a:gridCol w="870340">
                  <a:extLst>
                    <a:ext uri="{9D8B030D-6E8A-4147-A177-3AD203B41FA5}">
                      <a16:colId xmlns:a16="http://schemas.microsoft.com/office/drawing/2014/main" val="3332086075"/>
                    </a:ext>
                  </a:extLst>
                </a:gridCol>
              </a:tblGrid>
              <a:tr h="227162">
                <a:tc gridSpan="6">
                  <a:txBody>
                    <a:bodyPr/>
                    <a:lstStyle/>
                    <a:p>
                      <a:pPr algn="ctr" fontAlgn="t"/>
                      <a:r>
                        <a:rPr lang="en-IE" sz="1200" b="1" i="0" u="none" strike="noStrike">
                          <a:solidFill>
                            <a:schemeClr val="tx1"/>
                          </a:solidFill>
                          <a:effectLst/>
                          <a:latin typeface="Barlow" panose="00000500000000000000" pitchFamily="2" charset="0"/>
                        </a:rPr>
                        <a:t>Segments</a:t>
                      </a:r>
                    </a:p>
                  </a:txBody>
                  <a:tcPr marL="9525" marR="9525" marT="9525" marB="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2"/>
                      </a:solidFill>
                      <a:prstDash val="solid"/>
                      <a:round/>
                      <a:headEnd type="none" w="med" len="med"/>
                      <a:tailEnd type="none" w="med" len="med"/>
                    </a:lnB>
                    <a:noFill/>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tc hMerge="1">
                  <a:txBody>
                    <a:bodyPr/>
                    <a:lstStyle/>
                    <a:p>
                      <a:endParaRPr lang="en-IE"/>
                    </a:p>
                  </a:txBody>
                  <a:tcPr/>
                </a:tc>
                <a:extLst>
                  <a:ext uri="{0D108BD9-81ED-4DB2-BD59-A6C34878D82A}">
                    <a16:rowId xmlns:a16="http://schemas.microsoft.com/office/drawing/2014/main" val="3048089548"/>
                  </a:ext>
                </a:extLst>
              </a:tr>
              <a:tr h="472316">
                <a:tc>
                  <a:txBody>
                    <a:bodyPr/>
                    <a:lstStyle/>
                    <a:p>
                      <a:pPr algn="ctr" rtl="0" fontAlgn="t"/>
                      <a:r>
                        <a:rPr lang="en-IE" sz="1200" b="1" i="0" u="none" strike="noStrike">
                          <a:solidFill>
                            <a:schemeClr val="tx1"/>
                          </a:solidFill>
                          <a:effectLst/>
                          <a:latin typeface="Barlow" panose="00000500000000000000" pitchFamily="2" charset="0"/>
                        </a:rPr>
                        <a:t>Multi</a:t>
                      </a:r>
                    </a:p>
                    <a:p>
                      <a:pPr algn="ctr" rtl="0" fontAlgn="t"/>
                      <a:r>
                        <a:rPr lang="en-IE" sz="1200" b="1" i="0" u="none" strike="noStrike">
                          <a:solidFill>
                            <a:schemeClr val="tx1"/>
                          </a:solidFill>
                          <a:effectLst/>
                          <a:latin typeface="Barlow" panose="00000500000000000000" pitchFamily="2" charset="0"/>
                        </a:rPr>
                        <a:t>lateralists</a:t>
                      </a:r>
                    </a:p>
                  </a:txBody>
                  <a:tcPr marL="7621" marR="7621" marT="7621" marB="0" anchor="ctr">
                    <a:lnL w="6350" cap="flat" cmpd="sng" algn="ctr">
                      <a:noFill/>
                      <a:prstDash val="solid"/>
                      <a:round/>
                      <a:headEnd type="none" w="med" len="med"/>
                      <a:tailEnd type="none" w="med" len="med"/>
                    </a:lnL>
                    <a:lnR>
                      <a:noFill/>
                    </a:lnR>
                    <a:lnT w="28575"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IE" sz="1200" b="1" i="0" u="none" strike="noStrike">
                          <a:solidFill>
                            <a:schemeClr val="tx1"/>
                          </a:solidFill>
                          <a:effectLst/>
                          <a:latin typeface="Barlow" panose="00000500000000000000" pitchFamily="2" charset="0"/>
                        </a:rPr>
                        <a:t>Community Champions</a:t>
                      </a:r>
                    </a:p>
                  </a:txBody>
                  <a:tcPr marL="7621" marR="7621" marT="7621" marB="0" anchor="ctr">
                    <a:lnL>
                      <a:noFill/>
                    </a:lnL>
                    <a:lnR>
                      <a:noFill/>
                    </a:lnR>
                    <a:lnT w="28575"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IE" sz="1200" b="1" i="0" u="none" strike="noStrike">
                          <a:solidFill>
                            <a:schemeClr val="tx1"/>
                          </a:solidFill>
                          <a:effectLst/>
                          <a:latin typeface="Barlow" panose="00000500000000000000" pitchFamily="2" charset="0"/>
                        </a:rPr>
                        <a:t>Disengaged</a:t>
                      </a:r>
                    </a:p>
                  </a:txBody>
                  <a:tcPr marL="7621" marR="7621" marT="7621" marB="0" anchor="ctr">
                    <a:lnL>
                      <a:noFill/>
                    </a:lnL>
                    <a:lnR>
                      <a:noFill/>
                    </a:lnR>
                    <a:lnT w="28575"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IE" sz="1200" b="1" i="0" u="none" strike="noStrike">
                          <a:solidFill>
                            <a:schemeClr val="tx1"/>
                          </a:solidFill>
                          <a:effectLst/>
                          <a:latin typeface="Barlow" panose="00000500000000000000" pitchFamily="2" charset="0"/>
                        </a:rPr>
                        <a:t>Empathisers</a:t>
                      </a:r>
                    </a:p>
                  </a:txBody>
                  <a:tcPr marL="7621" marR="7621" marT="7621" marB="0" anchor="ctr">
                    <a:lnL>
                      <a:noFill/>
                    </a:lnL>
                    <a:lnR>
                      <a:noFill/>
                    </a:lnR>
                    <a:lnT w="28575"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IE" sz="1200" b="1" i="0" u="none" strike="noStrike">
                          <a:solidFill>
                            <a:schemeClr val="tx1"/>
                          </a:solidFill>
                          <a:effectLst/>
                          <a:latin typeface="Barlow" panose="00000500000000000000" pitchFamily="2" charset="0"/>
                        </a:rPr>
                        <a:t>Global Citizens</a:t>
                      </a:r>
                    </a:p>
                  </a:txBody>
                  <a:tcPr marL="7621" marR="7621" marT="7621" marB="0" anchor="ctr">
                    <a:lnL>
                      <a:noFill/>
                    </a:lnL>
                    <a:lnR>
                      <a:noFill/>
                    </a:lnR>
                    <a:lnT w="28575"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t"/>
                      <a:r>
                        <a:rPr lang="en-IE" sz="1200" b="1" i="0" u="none" strike="noStrike">
                          <a:solidFill>
                            <a:schemeClr val="tx1"/>
                          </a:solidFill>
                          <a:effectLst/>
                          <a:latin typeface="Barlow" panose="00000500000000000000" pitchFamily="2" charset="0"/>
                        </a:rPr>
                        <a:t>Pragmatists</a:t>
                      </a:r>
                    </a:p>
                  </a:txBody>
                  <a:tcPr marL="7621" marR="7621" marT="7621" marB="0" anchor="ctr">
                    <a:lnL>
                      <a:noFill/>
                    </a:lnL>
                    <a:lnR w="6350" cap="flat" cmpd="sng" algn="ctr">
                      <a:noFill/>
                      <a:prstDash val="solid"/>
                      <a:round/>
                      <a:headEnd type="none" w="med" len="med"/>
                      <a:tailEnd type="none" w="med" len="med"/>
                    </a:lnR>
                    <a:lnT w="28575"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042106545"/>
                  </a:ext>
                </a:extLst>
              </a:tr>
              <a:tr h="227162">
                <a:tc>
                  <a:txBody>
                    <a:bodyPr/>
                    <a:lstStyle/>
                    <a:p>
                      <a:pPr algn="ctr" fontAlgn="t"/>
                      <a:r>
                        <a:rPr lang="en-IE" sz="1200" b="0" i="0" u="none" strike="noStrike">
                          <a:solidFill>
                            <a:srgbClr val="000000"/>
                          </a:solidFill>
                          <a:effectLst/>
                          <a:latin typeface="Barlow" panose="00000500000000000000" pitchFamily="2" charset="0"/>
                        </a:rPr>
                        <a:t>474</a:t>
                      </a:r>
                    </a:p>
                  </a:txBody>
                  <a:tcPr marL="9525" marR="9525" marT="9525" marB="0">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E" sz="1200" b="0" i="0" u="none" strike="noStrike">
                          <a:solidFill>
                            <a:srgbClr val="000000"/>
                          </a:solidFill>
                          <a:effectLst/>
                          <a:latin typeface="Barlow" panose="00000500000000000000" pitchFamily="2" charset="0"/>
                        </a:rPr>
                        <a:t>282</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E" sz="1200" b="0" i="0" u="none" strike="noStrike">
                          <a:solidFill>
                            <a:srgbClr val="000000"/>
                          </a:solidFill>
                          <a:effectLst/>
                          <a:latin typeface="Barlow" panose="00000500000000000000" pitchFamily="2" charset="0"/>
                        </a:rPr>
                        <a:t>378</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E" sz="1200" b="0" i="0" u="none" strike="noStrike">
                          <a:solidFill>
                            <a:srgbClr val="000000"/>
                          </a:solidFill>
                          <a:effectLst/>
                          <a:latin typeface="Barlow" panose="00000500000000000000" pitchFamily="2" charset="0"/>
                        </a:rPr>
                        <a:t>662</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E" sz="1200" b="0" i="0" u="none" strike="noStrike">
                          <a:solidFill>
                            <a:srgbClr val="000000"/>
                          </a:solidFill>
                          <a:effectLst/>
                          <a:latin typeface="Barlow" panose="00000500000000000000" pitchFamily="2" charset="0"/>
                        </a:rPr>
                        <a:t>419</a:t>
                      </a:r>
                    </a:p>
                  </a:txBody>
                  <a:tcPr marL="9525" marR="9525" marT="9525"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E" sz="1200" b="0" i="0" u="none" strike="noStrike">
                          <a:solidFill>
                            <a:srgbClr val="000000"/>
                          </a:solidFill>
                          <a:effectLst/>
                          <a:latin typeface="Barlow" panose="00000500000000000000" pitchFamily="2" charset="0"/>
                        </a:rPr>
                        <a:t>289</a:t>
                      </a:r>
                    </a:p>
                  </a:txBody>
                  <a:tcPr marL="9525" marR="9525" marT="9525" marB="0">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60737937"/>
                  </a:ext>
                </a:extLst>
              </a:tr>
              <a:tr h="227162">
                <a:tc>
                  <a:txBody>
                    <a:bodyPr/>
                    <a:lstStyle/>
                    <a:p>
                      <a:pPr algn="ctr" fontAlgn="t"/>
                      <a:r>
                        <a:rPr lang="en-IE" sz="1200" b="0" i="0" u="none" strike="noStrike">
                          <a:solidFill>
                            <a:srgbClr val="000000"/>
                          </a:solidFill>
                          <a:effectLst/>
                          <a:latin typeface="Barlow" panose="00000500000000000000" pitchFamily="2" charset="0"/>
                        </a:rPr>
                        <a:t>%</a:t>
                      </a:r>
                    </a:p>
                  </a:txBody>
                  <a:tcPr marL="9525" marR="9525" marT="9525" marB="0" anchor="ctr">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E" sz="1200" b="0" i="0" u="none" strike="noStrike">
                          <a:solidFill>
                            <a:srgbClr val="000000"/>
                          </a:solidFill>
                          <a:effectLst/>
                          <a:latin typeface="Barlow" panose="00000500000000000000" pitchFamily="2" charset="0"/>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E" sz="1200" b="0" i="0" u="none" strike="noStrike">
                          <a:solidFill>
                            <a:srgbClr val="000000"/>
                          </a:solidFill>
                          <a:effectLst/>
                          <a:latin typeface="Barlow" panose="00000500000000000000" pitchFamily="2" charset="0"/>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E" sz="1200" b="0" i="0" u="none" strike="noStrike">
                          <a:solidFill>
                            <a:srgbClr val="000000"/>
                          </a:solidFill>
                          <a:effectLst/>
                          <a:latin typeface="Barlow" panose="00000500000000000000" pitchFamily="2" charset="0"/>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E" sz="1200" b="0" i="0" u="none" strike="noStrike">
                          <a:solidFill>
                            <a:srgbClr val="000000"/>
                          </a:solidFill>
                          <a:effectLst/>
                          <a:latin typeface="Barlow" panose="00000500000000000000" pitchFamily="2" charset="0"/>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IE" sz="1200" b="0" i="0" u="none" strike="noStrike">
                          <a:solidFill>
                            <a:srgbClr val="000000"/>
                          </a:solidFill>
                          <a:effectLst/>
                          <a:latin typeface="Barlow" panose="00000500000000000000" pitchFamily="2" charset="0"/>
                        </a:rPr>
                        <a:t>%</a:t>
                      </a:r>
                    </a:p>
                  </a:txBody>
                  <a:tcPr marL="9525" marR="9525" marT="9525"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02415149"/>
                  </a:ext>
                </a:extLst>
              </a:tr>
              <a:tr h="575625">
                <a:tc>
                  <a:txBody>
                    <a:bodyPr/>
                    <a:lstStyle/>
                    <a:p>
                      <a:pPr algn="ctr" fontAlgn="t"/>
                      <a:r>
                        <a:rPr lang="en-IE" sz="1200" b="0" i="0" u="none" strike="noStrike">
                          <a:solidFill>
                            <a:srgbClr val="000000"/>
                          </a:solidFill>
                          <a:effectLst/>
                          <a:latin typeface="Barlow" panose="00000500000000000000" pitchFamily="2" charset="0"/>
                        </a:rPr>
                        <a:t>64</a:t>
                      </a:r>
                    </a:p>
                  </a:txBody>
                  <a:tcPr marL="9525" marR="9525" marT="9525" marB="0" anchor="ctr">
                    <a:lnL w="6350" cap="flat" cmpd="sng" algn="ctr">
                      <a:no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t"/>
                      <a:r>
                        <a:rPr lang="en-IE" sz="1200" b="0" i="0" u="none" strike="noStrike">
                          <a:solidFill>
                            <a:srgbClr val="000000"/>
                          </a:solidFill>
                          <a:effectLst/>
                          <a:latin typeface="Barlow" panose="00000500000000000000" pitchFamily="2" charset="0"/>
                        </a:rPr>
                        <a:t>63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chemeClr val="bg1"/>
                    </a:solidFill>
                  </a:tcPr>
                </a:tc>
                <a:tc>
                  <a:txBody>
                    <a:bodyPr/>
                    <a:lstStyle/>
                    <a:p>
                      <a:pPr algn="ctr" fontAlgn="t"/>
                      <a:r>
                        <a:rPr lang="en-IE" sz="1200" b="0" i="0" u="none" strike="noStrike">
                          <a:solidFill>
                            <a:srgbClr val="000000"/>
                          </a:solidFill>
                          <a:effectLst/>
                          <a:latin typeface="Barlow" panose="00000500000000000000" pitchFamily="2" charset="0"/>
                        </a:rPr>
                        <a:t>50</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t"/>
                      <a:r>
                        <a:rPr lang="en-IE" sz="1200" b="0" i="0" u="none" strike="noStrike">
                          <a:solidFill>
                            <a:srgbClr val="000000"/>
                          </a:solidFill>
                          <a:effectLst/>
                          <a:latin typeface="Barlow" panose="00000500000000000000" pitchFamily="2" charset="0"/>
                        </a:rPr>
                        <a:t>58</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t"/>
                      <a:r>
                        <a:rPr lang="en-IE" sz="1200" b="0" i="0" u="none" strike="noStrike">
                          <a:solidFill>
                            <a:srgbClr val="000000"/>
                          </a:solidFill>
                          <a:effectLst/>
                          <a:latin typeface="Barlow" panose="00000500000000000000" pitchFamily="2" charset="0"/>
                        </a:rPr>
                        <a:t>53</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solidFill>
                      <a:schemeClr val="accent5">
                        <a:lumMod val="20000"/>
                        <a:lumOff val="80000"/>
                      </a:schemeClr>
                    </a:solidFill>
                  </a:tcPr>
                </a:tc>
                <a:tc>
                  <a:txBody>
                    <a:bodyPr/>
                    <a:lstStyle/>
                    <a:p>
                      <a:pPr algn="ctr" fontAlgn="t"/>
                      <a:r>
                        <a:rPr lang="en-IE" sz="1200" b="0" i="0" u="none" strike="noStrike">
                          <a:solidFill>
                            <a:srgbClr val="000000"/>
                          </a:solidFill>
                          <a:effectLst/>
                          <a:latin typeface="Barlow" panose="00000500000000000000" pitchFamily="2" charset="0"/>
                        </a:rPr>
                        <a:t>83</a:t>
                      </a:r>
                    </a:p>
                  </a:txBody>
                  <a:tcPr marL="9525" marR="9525" marT="9525"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chemeClr val="accent6"/>
                    </a:solidFill>
                  </a:tcPr>
                </a:tc>
                <a:extLst>
                  <a:ext uri="{0D108BD9-81ED-4DB2-BD59-A6C34878D82A}">
                    <a16:rowId xmlns:a16="http://schemas.microsoft.com/office/drawing/2014/main" val="3949138674"/>
                  </a:ext>
                </a:extLst>
              </a:tr>
              <a:tr h="612000">
                <a:tc>
                  <a:txBody>
                    <a:bodyPr/>
                    <a:lstStyle/>
                    <a:p>
                      <a:pPr algn="ctr" fontAlgn="t"/>
                      <a:r>
                        <a:rPr lang="en-IE" sz="1200" b="0" i="0" u="none" strike="noStrike">
                          <a:solidFill>
                            <a:srgbClr val="000000"/>
                          </a:solidFill>
                          <a:effectLst/>
                          <a:latin typeface="Barlow" panose="00000500000000000000" pitchFamily="2" charset="0"/>
                        </a:rPr>
                        <a:t>42</a:t>
                      </a:r>
                    </a:p>
                  </a:txBody>
                  <a:tcPr marL="9525" marR="9525" marT="9525" marB="0" anchor="ctr">
                    <a:lnL w="6350" cap="flat" cmpd="sng" algn="ctr">
                      <a:noFill/>
                      <a:prstDash val="solid"/>
                      <a:round/>
                      <a:headEnd type="none" w="med" len="med"/>
                      <a:tailEnd type="none" w="med" len="med"/>
                    </a:lnL>
                    <a:lnR>
                      <a:noFill/>
                    </a:lnR>
                    <a:lnT>
                      <a:noFill/>
                    </a:lnT>
                    <a:lnB>
                      <a:noFill/>
                    </a:lnB>
                    <a:solidFill>
                      <a:schemeClr val="accent5">
                        <a:lumMod val="20000"/>
                        <a:lumOff val="80000"/>
                      </a:schemeClr>
                    </a:solidFill>
                  </a:tcPr>
                </a:tc>
                <a:tc>
                  <a:txBody>
                    <a:bodyPr/>
                    <a:lstStyle/>
                    <a:p>
                      <a:pPr algn="ctr" fontAlgn="t"/>
                      <a:r>
                        <a:rPr lang="en-IE" sz="1200" b="0" i="0" u="none" strike="noStrike">
                          <a:solidFill>
                            <a:srgbClr val="000000"/>
                          </a:solidFill>
                          <a:effectLst/>
                          <a:latin typeface="Barlow" panose="00000500000000000000" pitchFamily="2" charset="0"/>
                        </a:rPr>
                        <a:t>58</a:t>
                      </a:r>
                    </a:p>
                  </a:txBody>
                  <a:tcPr marL="9525" marR="9525" marT="9525" marB="0" anchor="ctr">
                    <a:lnL>
                      <a:noFill/>
                    </a:lnL>
                    <a:lnR>
                      <a:noFill/>
                    </a:lnR>
                    <a:lnT>
                      <a:noFill/>
                    </a:lnT>
                    <a:lnB>
                      <a:noFill/>
                    </a:lnB>
                    <a:solidFill>
                      <a:schemeClr val="accent6"/>
                    </a:solidFill>
                  </a:tcPr>
                </a:tc>
                <a:tc>
                  <a:txBody>
                    <a:bodyPr/>
                    <a:lstStyle/>
                    <a:p>
                      <a:pPr algn="ctr" fontAlgn="t"/>
                      <a:r>
                        <a:rPr lang="en-IE" sz="1200" b="0" i="0" u="none" strike="noStrike">
                          <a:solidFill>
                            <a:srgbClr val="000000"/>
                          </a:solidFill>
                          <a:effectLst/>
                          <a:latin typeface="Barlow" panose="00000500000000000000" pitchFamily="2" charset="0"/>
                        </a:rPr>
                        <a:t>42</a:t>
                      </a:r>
                    </a:p>
                  </a:txBody>
                  <a:tcPr marL="9525" marR="9525" marT="9525" marB="0" anchor="ctr">
                    <a:lnL>
                      <a:noFill/>
                    </a:lnL>
                    <a:lnR>
                      <a:noFill/>
                    </a:lnR>
                    <a:lnT>
                      <a:noFill/>
                    </a:lnT>
                    <a:lnB>
                      <a:noFill/>
                    </a:lnB>
                    <a:solidFill>
                      <a:schemeClr val="accent5">
                        <a:lumMod val="20000"/>
                        <a:lumOff val="80000"/>
                      </a:schemeClr>
                    </a:solidFill>
                  </a:tcPr>
                </a:tc>
                <a:tc>
                  <a:txBody>
                    <a:bodyPr/>
                    <a:lstStyle/>
                    <a:p>
                      <a:pPr algn="ctr" fontAlgn="t"/>
                      <a:r>
                        <a:rPr lang="en-IE" sz="1200" b="0" i="0" u="none" strike="noStrike">
                          <a:solidFill>
                            <a:srgbClr val="000000"/>
                          </a:solidFill>
                          <a:effectLst/>
                          <a:latin typeface="Barlow" panose="00000500000000000000" pitchFamily="2" charset="0"/>
                        </a:rPr>
                        <a:t>39</a:t>
                      </a:r>
                    </a:p>
                  </a:txBody>
                  <a:tcPr marL="9525" marR="9525" marT="9525" marB="0" anchor="ctr">
                    <a:lnL>
                      <a:noFill/>
                    </a:lnL>
                    <a:lnR>
                      <a:noFill/>
                    </a:lnR>
                    <a:lnT>
                      <a:noFill/>
                    </a:lnT>
                    <a:lnB>
                      <a:noFill/>
                    </a:lnB>
                    <a:solidFill>
                      <a:schemeClr val="accent5">
                        <a:lumMod val="20000"/>
                        <a:lumOff val="80000"/>
                      </a:schemeClr>
                    </a:solidFill>
                  </a:tcPr>
                </a:tc>
                <a:tc>
                  <a:txBody>
                    <a:bodyPr/>
                    <a:lstStyle/>
                    <a:p>
                      <a:pPr algn="ctr" fontAlgn="t"/>
                      <a:r>
                        <a:rPr lang="en-IE" sz="1200" b="0" i="0" u="none" strike="noStrike">
                          <a:solidFill>
                            <a:srgbClr val="000000"/>
                          </a:solidFill>
                          <a:effectLst/>
                          <a:latin typeface="Barlow" panose="00000500000000000000" pitchFamily="2" charset="0"/>
                        </a:rPr>
                        <a:t>51</a:t>
                      </a:r>
                    </a:p>
                  </a:txBody>
                  <a:tcPr marL="9525" marR="9525" marT="9525" marB="0" anchor="ctr">
                    <a:lnL>
                      <a:noFill/>
                    </a:lnL>
                    <a:lnR>
                      <a:noFill/>
                    </a:lnR>
                    <a:lnT>
                      <a:noFill/>
                    </a:lnT>
                    <a:lnB>
                      <a:noFill/>
                    </a:lnB>
                    <a:noFill/>
                  </a:tcPr>
                </a:tc>
                <a:tc>
                  <a:txBody>
                    <a:bodyPr/>
                    <a:lstStyle/>
                    <a:p>
                      <a:pPr algn="ctr" fontAlgn="t"/>
                      <a:r>
                        <a:rPr lang="en-IE" sz="1200" b="0" i="0" u="none" strike="noStrike">
                          <a:solidFill>
                            <a:srgbClr val="000000"/>
                          </a:solidFill>
                          <a:effectLst/>
                          <a:latin typeface="Barlow" panose="00000500000000000000" pitchFamily="2" charset="0"/>
                        </a:rPr>
                        <a:t>70</a:t>
                      </a:r>
                    </a:p>
                  </a:txBody>
                  <a:tcPr marL="9525" marR="9525" marT="9525" marB="0" anchor="ctr">
                    <a:lnL>
                      <a:noFill/>
                    </a:lnL>
                    <a:lnR w="6350" cap="flat" cmpd="sng" algn="ctr">
                      <a:noFill/>
                      <a:prstDash val="solid"/>
                      <a:round/>
                      <a:headEnd type="none" w="med" len="med"/>
                      <a:tailEnd type="none" w="med" len="med"/>
                    </a:lnR>
                    <a:lnT>
                      <a:noFill/>
                    </a:lnT>
                    <a:lnB>
                      <a:noFill/>
                    </a:lnB>
                    <a:solidFill>
                      <a:schemeClr val="accent6"/>
                    </a:solidFill>
                  </a:tcPr>
                </a:tc>
                <a:extLst>
                  <a:ext uri="{0D108BD9-81ED-4DB2-BD59-A6C34878D82A}">
                    <a16:rowId xmlns:a16="http://schemas.microsoft.com/office/drawing/2014/main" val="4241503581"/>
                  </a:ext>
                </a:extLst>
              </a:tr>
              <a:tr h="612000">
                <a:tc>
                  <a:txBody>
                    <a:bodyPr/>
                    <a:lstStyle/>
                    <a:p>
                      <a:pPr algn="ctr" fontAlgn="t"/>
                      <a:r>
                        <a:rPr lang="en-IE" sz="1200" b="0" i="0" u="none" strike="noStrike">
                          <a:solidFill>
                            <a:srgbClr val="000000"/>
                          </a:solidFill>
                          <a:effectLst/>
                          <a:latin typeface="Barlow" panose="00000500000000000000" pitchFamily="2" charset="0"/>
                        </a:rPr>
                        <a:t>41</a:t>
                      </a:r>
                    </a:p>
                  </a:txBody>
                  <a:tcPr marL="9525" marR="9525" marT="9525" marB="0" anchor="ctr">
                    <a:lnL w="6350" cap="flat" cmpd="sng" algn="ctr">
                      <a:noFill/>
                      <a:prstDash val="solid"/>
                      <a:round/>
                      <a:headEnd type="none" w="med" len="med"/>
                      <a:tailEnd type="none" w="med" len="med"/>
                    </a:lnL>
                    <a:lnR>
                      <a:noFill/>
                    </a:lnR>
                    <a:lnT>
                      <a:noFill/>
                    </a:lnT>
                    <a:lnB>
                      <a:noFill/>
                    </a:lnB>
                    <a:noFill/>
                  </a:tcPr>
                </a:tc>
                <a:tc>
                  <a:txBody>
                    <a:bodyPr/>
                    <a:lstStyle/>
                    <a:p>
                      <a:pPr algn="ctr" fontAlgn="t"/>
                      <a:r>
                        <a:rPr lang="en-IE" sz="1200" b="0" i="0" u="none" strike="noStrike">
                          <a:solidFill>
                            <a:srgbClr val="000000"/>
                          </a:solidFill>
                          <a:effectLst/>
                          <a:latin typeface="Barlow" panose="00000500000000000000" pitchFamily="2" charset="0"/>
                        </a:rPr>
                        <a:t>50</a:t>
                      </a:r>
                    </a:p>
                  </a:txBody>
                  <a:tcPr marL="9525" marR="9525" marT="9525" marB="0" anchor="ctr">
                    <a:lnL>
                      <a:noFill/>
                    </a:lnL>
                    <a:lnR>
                      <a:noFill/>
                    </a:lnR>
                    <a:lnT>
                      <a:noFill/>
                    </a:lnT>
                    <a:lnB>
                      <a:noFill/>
                    </a:lnB>
                    <a:solidFill>
                      <a:schemeClr val="bg1"/>
                    </a:solidFill>
                  </a:tcPr>
                </a:tc>
                <a:tc>
                  <a:txBody>
                    <a:bodyPr/>
                    <a:lstStyle/>
                    <a:p>
                      <a:pPr algn="ctr" fontAlgn="t"/>
                      <a:r>
                        <a:rPr lang="en-IE" sz="1200" b="0" i="0" u="none" strike="noStrike">
                          <a:solidFill>
                            <a:srgbClr val="000000"/>
                          </a:solidFill>
                          <a:effectLst/>
                          <a:latin typeface="Barlow" panose="00000500000000000000" pitchFamily="2" charset="0"/>
                        </a:rPr>
                        <a:t>46</a:t>
                      </a:r>
                    </a:p>
                  </a:txBody>
                  <a:tcPr marL="9525" marR="9525" marT="9525" marB="0" anchor="ctr">
                    <a:lnL>
                      <a:noFill/>
                    </a:lnL>
                    <a:lnR>
                      <a:noFill/>
                    </a:lnR>
                    <a:lnT>
                      <a:noFill/>
                    </a:lnT>
                    <a:lnB>
                      <a:noFill/>
                    </a:lnB>
                    <a:solidFill>
                      <a:schemeClr val="bg1"/>
                    </a:solidFill>
                  </a:tcPr>
                </a:tc>
                <a:tc>
                  <a:txBody>
                    <a:bodyPr/>
                    <a:lstStyle/>
                    <a:p>
                      <a:pPr algn="ctr" fontAlgn="t"/>
                      <a:r>
                        <a:rPr lang="en-IE" sz="1200" b="0" i="0" u="none" strike="noStrike">
                          <a:solidFill>
                            <a:srgbClr val="000000"/>
                          </a:solidFill>
                          <a:effectLst/>
                          <a:latin typeface="Barlow" panose="00000500000000000000" pitchFamily="2" charset="0"/>
                        </a:rPr>
                        <a:t>53</a:t>
                      </a:r>
                    </a:p>
                  </a:txBody>
                  <a:tcPr marL="9525" marR="9525" marT="9525" marB="0" anchor="ctr">
                    <a:lnL>
                      <a:noFill/>
                    </a:lnL>
                    <a:lnR>
                      <a:noFill/>
                    </a:lnR>
                    <a:lnT>
                      <a:noFill/>
                    </a:lnT>
                    <a:lnB>
                      <a:noFill/>
                    </a:lnB>
                    <a:solidFill>
                      <a:schemeClr val="accent6"/>
                    </a:solidFill>
                  </a:tcPr>
                </a:tc>
                <a:tc>
                  <a:txBody>
                    <a:bodyPr/>
                    <a:lstStyle/>
                    <a:p>
                      <a:pPr algn="ctr" fontAlgn="t"/>
                      <a:r>
                        <a:rPr lang="en-IE" sz="1200" b="0" i="0" u="none" strike="noStrike">
                          <a:solidFill>
                            <a:srgbClr val="000000"/>
                          </a:solidFill>
                          <a:effectLst/>
                          <a:latin typeface="Barlow" panose="00000500000000000000" pitchFamily="2" charset="0"/>
                        </a:rPr>
                        <a:t>50</a:t>
                      </a:r>
                    </a:p>
                  </a:txBody>
                  <a:tcPr marL="9525" marR="9525" marT="9525" marB="0" anchor="ctr">
                    <a:lnL>
                      <a:noFill/>
                    </a:lnL>
                    <a:lnR>
                      <a:noFill/>
                    </a:lnR>
                    <a:lnT>
                      <a:noFill/>
                    </a:lnT>
                    <a:lnB>
                      <a:noFill/>
                    </a:lnB>
                    <a:solidFill>
                      <a:schemeClr val="bg1"/>
                    </a:solidFill>
                  </a:tcPr>
                </a:tc>
                <a:tc>
                  <a:txBody>
                    <a:bodyPr/>
                    <a:lstStyle/>
                    <a:p>
                      <a:pPr algn="ctr" fontAlgn="t"/>
                      <a:r>
                        <a:rPr lang="en-IE" sz="1200" b="0" i="0" u="none" strike="noStrike">
                          <a:solidFill>
                            <a:srgbClr val="000000"/>
                          </a:solidFill>
                          <a:effectLst/>
                          <a:latin typeface="Barlow" panose="00000500000000000000" pitchFamily="2" charset="0"/>
                        </a:rPr>
                        <a:t>24</a:t>
                      </a:r>
                    </a:p>
                  </a:txBody>
                  <a:tcPr marL="9525" marR="9525" marT="9525" marB="0" anchor="ctr">
                    <a:lnL>
                      <a:noFill/>
                    </a:lnL>
                    <a:lnR w="6350" cap="flat" cmpd="sng" algn="ctr">
                      <a:noFill/>
                      <a:prstDash val="solid"/>
                      <a:round/>
                      <a:headEnd type="none" w="med" len="med"/>
                      <a:tailEnd type="none" w="med" len="med"/>
                    </a:lnR>
                    <a:lnT>
                      <a:noFill/>
                    </a:lnT>
                    <a:lnB>
                      <a:noFill/>
                    </a:lnB>
                    <a:solidFill>
                      <a:schemeClr val="accent5">
                        <a:lumMod val="20000"/>
                        <a:lumOff val="80000"/>
                      </a:schemeClr>
                    </a:solidFill>
                  </a:tcPr>
                </a:tc>
                <a:extLst>
                  <a:ext uri="{0D108BD9-81ED-4DB2-BD59-A6C34878D82A}">
                    <a16:rowId xmlns:a16="http://schemas.microsoft.com/office/drawing/2014/main" val="2727521385"/>
                  </a:ext>
                </a:extLst>
              </a:tr>
              <a:tr h="612000">
                <a:tc>
                  <a:txBody>
                    <a:bodyPr/>
                    <a:lstStyle/>
                    <a:p>
                      <a:pPr algn="ctr" fontAlgn="t"/>
                      <a:r>
                        <a:rPr lang="en-IE" sz="1200" b="0" i="0" u="none" strike="noStrike">
                          <a:solidFill>
                            <a:srgbClr val="000000"/>
                          </a:solidFill>
                          <a:effectLst/>
                          <a:latin typeface="Barlow" panose="00000500000000000000" pitchFamily="2" charset="0"/>
                        </a:rPr>
                        <a:t>38</a:t>
                      </a:r>
                    </a:p>
                  </a:txBody>
                  <a:tcPr marL="9525" marR="9525" marT="9525" marB="0" anchor="ctr">
                    <a:lnL w="6350" cap="flat" cmpd="sng" algn="ctr">
                      <a:noFill/>
                      <a:prstDash val="solid"/>
                      <a:round/>
                      <a:headEnd type="none" w="med" len="med"/>
                      <a:tailEnd type="none" w="med" len="med"/>
                    </a:lnL>
                    <a:lnR>
                      <a:noFill/>
                    </a:lnR>
                    <a:lnT>
                      <a:noFill/>
                    </a:lnT>
                    <a:lnB>
                      <a:noFill/>
                    </a:lnB>
                    <a:solidFill>
                      <a:schemeClr val="accent5">
                        <a:lumMod val="20000"/>
                        <a:lumOff val="80000"/>
                      </a:schemeClr>
                    </a:solidFill>
                  </a:tcPr>
                </a:tc>
                <a:tc>
                  <a:txBody>
                    <a:bodyPr/>
                    <a:lstStyle/>
                    <a:p>
                      <a:pPr algn="ctr" fontAlgn="t"/>
                      <a:r>
                        <a:rPr lang="en-IE" sz="1200" b="0" i="0" u="none" strike="noStrike">
                          <a:solidFill>
                            <a:srgbClr val="000000"/>
                          </a:solidFill>
                          <a:effectLst/>
                          <a:latin typeface="Barlow" panose="00000500000000000000" pitchFamily="2" charset="0"/>
                        </a:rPr>
                        <a:t>52</a:t>
                      </a:r>
                    </a:p>
                  </a:txBody>
                  <a:tcPr marL="9525" marR="9525" marT="9525" marB="0" anchor="ctr">
                    <a:lnL>
                      <a:noFill/>
                    </a:lnL>
                    <a:lnR>
                      <a:noFill/>
                    </a:lnR>
                    <a:lnT>
                      <a:noFill/>
                    </a:lnT>
                    <a:lnB>
                      <a:noFill/>
                    </a:lnB>
                    <a:solidFill>
                      <a:schemeClr val="accent6"/>
                    </a:solidFill>
                  </a:tcPr>
                </a:tc>
                <a:tc>
                  <a:txBody>
                    <a:bodyPr/>
                    <a:lstStyle/>
                    <a:p>
                      <a:pPr algn="ctr" fontAlgn="t"/>
                      <a:r>
                        <a:rPr lang="en-IE" sz="1200" b="0" i="0" u="none" strike="noStrike">
                          <a:solidFill>
                            <a:srgbClr val="000000"/>
                          </a:solidFill>
                          <a:effectLst/>
                          <a:latin typeface="Barlow" panose="00000500000000000000" pitchFamily="2" charset="0"/>
                        </a:rPr>
                        <a:t>35</a:t>
                      </a:r>
                    </a:p>
                  </a:txBody>
                  <a:tcPr marL="9525" marR="9525" marT="9525" marB="0" anchor="ctr">
                    <a:lnL>
                      <a:noFill/>
                    </a:lnL>
                    <a:lnR>
                      <a:noFill/>
                    </a:lnR>
                    <a:lnT>
                      <a:noFill/>
                    </a:lnT>
                    <a:lnB>
                      <a:noFill/>
                    </a:lnB>
                    <a:solidFill>
                      <a:schemeClr val="accent5">
                        <a:lumMod val="20000"/>
                        <a:lumOff val="80000"/>
                      </a:schemeClr>
                    </a:solidFill>
                  </a:tcPr>
                </a:tc>
                <a:tc>
                  <a:txBody>
                    <a:bodyPr/>
                    <a:lstStyle/>
                    <a:p>
                      <a:pPr algn="ctr" fontAlgn="t"/>
                      <a:r>
                        <a:rPr lang="en-IE" sz="1200" b="0" i="0" u="none" strike="noStrike">
                          <a:solidFill>
                            <a:srgbClr val="000000"/>
                          </a:solidFill>
                          <a:effectLst/>
                          <a:latin typeface="Barlow" panose="00000500000000000000" pitchFamily="2" charset="0"/>
                        </a:rPr>
                        <a:t>43</a:t>
                      </a:r>
                    </a:p>
                  </a:txBody>
                  <a:tcPr marL="9525" marR="9525" marT="9525" marB="0" anchor="ctr">
                    <a:lnL>
                      <a:noFill/>
                    </a:lnL>
                    <a:lnR>
                      <a:noFill/>
                    </a:lnR>
                    <a:lnT>
                      <a:noFill/>
                    </a:lnT>
                    <a:lnB>
                      <a:noFill/>
                    </a:lnB>
                    <a:solidFill>
                      <a:schemeClr val="bg1"/>
                    </a:solidFill>
                  </a:tcPr>
                </a:tc>
                <a:tc>
                  <a:txBody>
                    <a:bodyPr/>
                    <a:lstStyle/>
                    <a:p>
                      <a:pPr algn="ctr" fontAlgn="t"/>
                      <a:r>
                        <a:rPr lang="en-IE" sz="1200" b="0" i="0" u="none" strike="noStrike">
                          <a:solidFill>
                            <a:srgbClr val="000000"/>
                          </a:solidFill>
                          <a:effectLst/>
                          <a:latin typeface="Barlow" panose="00000500000000000000" pitchFamily="2" charset="0"/>
                        </a:rPr>
                        <a:t>39</a:t>
                      </a:r>
                    </a:p>
                  </a:txBody>
                  <a:tcPr marL="9525" marR="9525" marT="9525" marB="0" anchor="ctr">
                    <a:lnL>
                      <a:noFill/>
                    </a:lnL>
                    <a:lnR>
                      <a:noFill/>
                    </a:lnR>
                    <a:lnT>
                      <a:noFill/>
                    </a:lnT>
                    <a:lnB>
                      <a:noFill/>
                    </a:lnB>
                    <a:solidFill>
                      <a:schemeClr val="bg1"/>
                    </a:solidFill>
                  </a:tcPr>
                </a:tc>
                <a:tc>
                  <a:txBody>
                    <a:bodyPr/>
                    <a:lstStyle/>
                    <a:p>
                      <a:pPr algn="ctr" fontAlgn="t"/>
                      <a:r>
                        <a:rPr lang="en-IE" sz="1200" b="0" i="0" u="none" strike="noStrike">
                          <a:solidFill>
                            <a:srgbClr val="000000"/>
                          </a:solidFill>
                          <a:effectLst/>
                          <a:latin typeface="Barlow" panose="00000500000000000000" pitchFamily="2" charset="0"/>
                        </a:rPr>
                        <a:t>66</a:t>
                      </a:r>
                    </a:p>
                  </a:txBody>
                  <a:tcPr marL="9525" marR="9525" marT="9525" marB="0" anchor="ctr">
                    <a:lnL>
                      <a:noFill/>
                    </a:lnL>
                    <a:lnR w="6350" cap="flat" cmpd="sng" algn="ctr">
                      <a:noFill/>
                      <a:prstDash val="solid"/>
                      <a:round/>
                      <a:headEnd type="none" w="med" len="med"/>
                      <a:tailEnd type="none" w="med" len="med"/>
                    </a:lnR>
                    <a:lnT>
                      <a:noFill/>
                    </a:lnT>
                    <a:lnB>
                      <a:noFill/>
                    </a:lnB>
                    <a:solidFill>
                      <a:schemeClr val="accent6"/>
                    </a:solidFill>
                  </a:tcPr>
                </a:tc>
                <a:extLst>
                  <a:ext uri="{0D108BD9-81ED-4DB2-BD59-A6C34878D82A}">
                    <a16:rowId xmlns:a16="http://schemas.microsoft.com/office/drawing/2014/main" val="1282314092"/>
                  </a:ext>
                </a:extLst>
              </a:tr>
              <a:tr h="612000">
                <a:tc>
                  <a:txBody>
                    <a:bodyPr/>
                    <a:lstStyle/>
                    <a:p>
                      <a:pPr algn="ctr" fontAlgn="t"/>
                      <a:r>
                        <a:rPr lang="en-IE" sz="1200" b="0" i="0" u="none" strike="noStrike">
                          <a:solidFill>
                            <a:srgbClr val="000000"/>
                          </a:solidFill>
                          <a:effectLst/>
                          <a:latin typeface="Barlow" panose="00000500000000000000" pitchFamily="2" charset="0"/>
                        </a:rPr>
                        <a:t>10</a:t>
                      </a:r>
                    </a:p>
                  </a:txBody>
                  <a:tcPr marL="9525" marR="9525" marT="9525" marB="0" anchor="ctr">
                    <a:lnL w="6350" cap="flat" cmpd="sng" algn="ctr">
                      <a:noFill/>
                      <a:prstDash val="solid"/>
                      <a:round/>
                      <a:headEnd type="none" w="med" len="med"/>
                      <a:tailEnd type="none" w="med" len="med"/>
                    </a:lnL>
                    <a:lnR>
                      <a:noFill/>
                    </a:lnR>
                    <a:lnT>
                      <a:noFill/>
                    </a:lnT>
                    <a:lnB w="6350" cap="flat" cmpd="sng" algn="ctr">
                      <a:noFill/>
                      <a:prstDash val="solid"/>
                      <a:round/>
                      <a:headEnd type="none" w="med" len="med"/>
                      <a:tailEnd type="none" w="med" len="med"/>
                    </a:lnB>
                    <a:noFill/>
                  </a:tcPr>
                </a:tc>
                <a:tc>
                  <a:txBody>
                    <a:bodyPr/>
                    <a:lstStyle/>
                    <a:p>
                      <a:pPr algn="ctr" fontAlgn="t"/>
                      <a:r>
                        <a:rPr lang="en-IE" sz="1200" b="0" i="0" u="none" strike="noStrike">
                          <a:solidFill>
                            <a:srgbClr val="000000"/>
                          </a:solidFill>
                          <a:effectLst/>
                          <a:latin typeface="Barlow" panose="00000500000000000000" pitchFamily="2" charset="0"/>
                        </a:rPr>
                        <a:t>20</a:t>
                      </a:r>
                    </a:p>
                  </a:txBody>
                  <a:tcPr marL="9525" marR="9525" marT="9525" marB="0" anchor="ctr">
                    <a:lnL>
                      <a:noFill/>
                    </a:lnL>
                    <a:lnR>
                      <a:noFill/>
                    </a:lnR>
                    <a:lnT>
                      <a:noFill/>
                    </a:lnT>
                    <a:lnB w="6350" cap="flat" cmpd="sng" algn="ctr">
                      <a:noFill/>
                      <a:prstDash val="solid"/>
                      <a:round/>
                      <a:headEnd type="none" w="med" len="med"/>
                      <a:tailEnd type="none" w="med" len="med"/>
                    </a:lnB>
                    <a:solidFill>
                      <a:schemeClr val="accent6"/>
                    </a:solidFill>
                  </a:tcPr>
                </a:tc>
                <a:tc>
                  <a:txBody>
                    <a:bodyPr/>
                    <a:lstStyle/>
                    <a:p>
                      <a:pPr algn="ctr" fontAlgn="t"/>
                      <a:r>
                        <a:rPr lang="en-IE" sz="1200" b="0" i="0" u="none" strike="noStrike">
                          <a:solidFill>
                            <a:srgbClr val="000000"/>
                          </a:solidFill>
                          <a:effectLst/>
                          <a:latin typeface="Barlow" panose="00000500000000000000" pitchFamily="2" charset="0"/>
                        </a:rPr>
                        <a:t>11</a:t>
                      </a:r>
                    </a:p>
                  </a:txBody>
                  <a:tcPr marL="9525" marR="9525" marT="9525" marB="0" anchor="ctr">
                    <a:lnL>
                      <a:noFill/>
                    </a:lnL>
                    <a:lnR>
                      <a:noFill/>
                    </a:lnR>
                    <a:lnT>
                      <a:noFill/>
                    </a:lnT>
                    <a:lnB w="6350" cap="flat" cmpd="sng" algn="ctr">
                      <a:noFill/>
                      <a:prstDash val="solid"/>
                      <a:round/>
                      <a:headEnd type="none" w="med" len="med"/>
                      <a:tailEnd type="none" w="med" len="med"/>
                    </a:lnB>
                    <a:noFill/>
                  </a:tcPr>
                </a:tc>
                <a:tc>
                  <a:txBody>
                    <a:bodyPr/>
                    <a:lstStyle/>
                    <a:p>
                      <a:pPr algn="ctr" fontAlgn="t"/>
                      <a:r>
                        <a:rPr lang="en-IE" sz="1200" b="0" i="0" u="none" strike="noStrike">
                          <a:solidFill>
                            <a:srgbClr val="000000"/>
                          </a:solidFill>
                          <a:effectLst/>
                          <a:latin typeface="Barlow" panose="00000500000000000000" pitchFamily="2" charset="0"/>
                        </a:rPr>
                        <a:t>8</a:t>
                      </a:r>
                    </a:p>
                  </a:txBody>
                  <a:tcPr marL="9525" marR="9525" marT="9525" marB="0" anchor="ctr">
                    <a:lnL>
                      <a:noFill/>
                    </a:lnL>
                    <a:lnR>
                      <a:noFill/>
                    </a:lnR>
                    <a:lnT>
                      <a:noFill/>
                    </a:lnT>
                    <a:lnB w="6350" cap="flat" cmpd="sng" algn="ctr">
                      <a:noFill/>
                      <a:prstDash val="solid"/>
                      <a:round/>
                      <a:headEnd type="none" w="med" len="med"/>
                      <a:tailEnd type="none" w="med" len="med"/>
                    </a:lnB>
                    <a:solidFill>
                      <a:schemeClr val="accent5">
                        <a:lumMod val="20000"/>
                        <a:lumOff val="80000"/>
                      </a:schemeClr>
                    </a:solidFill>
                  </a:tcPr>
                </a:tc>
                <a:tc>
                  <a:txBody>
                    <a:bodyPr/>
                    <a:lstStyle/>
                    <a:p>
                      <a:pPr algn="ctr" fontAlgn="t"/>
                      <a:r>
                        <a:rPr lang="en-IE" sz="1200" b="0" i="0" u="none" strike="noStrike">
                          <a:solidFill>
                            <a:srgbClr val="000000"/>
                          </a:solidFill>
                          <a:effectLst/>
                          <a:latin typeface="Barlow" panose="00000500000000000000" pitchFamily="2" charset="0"/>
                        </a:rPr>
                        <a:t>18</a:t>
                      </a:r>
                    </a:p>
                  </a:txBody>
                  <a:tcPr marL="9525" marR="9525" marT="9525" marB="0" anchor="ctr">
                    <a:lnL>
                      <a:noFill/>
                    </a:lnL>
                    <a:lnR>
                      <a:noFill/>
                    </a:lnR>
                    <a:lnT>
                      <a:noFill/>
                    </a:lnT>
                    <a:lnB w="6350" cap="flat" cmpd="sng" algn="ctr">
                      <a:noFill/>
                      <a:prstDash val="solid"/>
                      <a:round/>
                      <a:headEnd type="none" w="med" len="med"/>
                      <a:tailEnd type="none" w="med" len="med"/>
                    </a:lnB>
                    <a:solidFill>
                      <a:schemeClr val="accent6"/>
                    </a:solidFill>
                  </a:tcPr>
                </a:tc>
                <a:tc>
                  <a:txBody>
                    <a:bodyPr/>
                    <a:lstStyle/>
                    <a:p>
                      <a:pPr algn="ctr" fontAlgn="t"/>
                      <a:r>
                        <a:rPr lang="en-IE" sz="1200" b="0" i="0" u="none" strike="noStrike">
                          <a:solidFill>
                            <a:srgbClr val="000000"/>
                          </a:solidFill>
                          <a:effectLst/>
                          <a:latin typeface="Barlow" panose="00000500000000000000" pitchFamily="2" charset="0"/>
                        </a:rPr>
                        <a:t>9</a:t>
                      </a:r>
                    </a:p>
                  </a:txBody>
                  <a:tcPr marL="9525" marR="9525" marT="9525" marB="0" anchor="ctr">
                    <a:lnL>
                      <a:noFill/>
                    </a:lnL>
                    <a:lnR w="6350" cap="flat" cmpd="sng" algn="ctr">
                      <a:noFill/>
                      <a:prstDash val="solid"/>
                      <a:round/>
                      <a:headEnd type="none" w="med" len="med"/>
                      <a:tailEnd type="none" w="med" len="med"/>
                    </a:lnR>
                    <a:lnT>
                      <a:noFill/>
                    </a:lnT>
                    <a:lnB w="635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4239020938"/>
                  </a:ext>
                </a:extLst>
              </a:tr>
            </a:tbl>
          </a:graphicData>
        </a:graphic>
      </p:graphicFrame>
      <p:grpSp>
        <p:nvGrpSpPr>
          <p:cNvPr id="6" name="Group 5">
            <a:extLst>
              <a:ext uri="{FF2B5EF4-FFF2-40B4-BE49-F238E27FC236}">
                <a16:creationId xmlns:a16="http://schemas.microsoft.com/office/drawing/2014/main" id="{F1EA9B76-85AD-04AA-DD43-4F737D2623FC}"/>
              </a:ext>
            </a:extLst>
          </p:cNvPr>
          <p:cNvGrpSpPr/>
          <p:nvPr/>
        </p:nvGrpSpPr>
        <p:grpSpPr>
          <a:xfrm>
            <a:off x="9791700" y="953836"/>
            <a:ext cx="2359232" cy="456557"/>
            <a:chOff x="9641528" y="618763"/>
            <a:chExt cx="2436173" cy="595502"/>
          </a:xfrm>
        </p:grpSpPr>
        <p:sp>
          <p:nvSpPr>
            <p:cNvPr id="15" name="Rectangle 14">
              <a:extLst>
                <a:ext uri="{FF2B5EF4-FFF2-40B4-BE49-F238E27FC236}">
                  <a16:creationId xmlns:a16="http://schemas.microsoft.com/office/drawing/2014/main" id="{B7A97967-1CCE-5682-0B99-7DE417B65717}"/>
                </a:ext>
              </a:extLst>
            </p:cNvPr>
            <p:cNvSpPr/>
            <p:nvPr/>
          </p:nvSpPr>
          <p:spPr>
            <a:xfrm>
              <a:off x="9641529" y="960224"/>
              <a:ext cx="403181" cy="208348"/>
            </a:xfrm>
            <a:prstGeom prst="rect">
              <a:avLst/>
            </a:prstGeom>
            <a:solidFill>
              <a:schemeClr val="accent5">
                <a:lumMod val="20000"/>
                <a:lumOff val="8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p>
          </p:txBody>
        </p:sp>
        <p:sp>
          <p:nvSpPr>
            <p:cNvPr id="16" name="TextBox 15">
              <a:extLst>
                <a:ext uri="{FF2B5EF4-FFF2-40B4-BE49-F238E27FC236}">
                  <a16:creationId xmlns:a16="http://schemas.microsoft.com/office/drawing/2014/main" id="{B4D04FE7-62FD-2A1D-4793-5A380013046B}"/>
                </a:ext>
              </a:extLst>
            </p:cNvPr>
            <p:cNvSpPr txBox="1"/>
            <p:nvPr/>
          </p:nvSpPr>
          <p:spPr>
            <a:xfrm>
              <a:off x="10044711" y="618763"/>
              <a:ext cx="2032990" cy="321154"/>
            </a:xfrm>
            <a:prstGeom prst="rect">
              <a:avLst/>
            </a:prstGeom>
            <a:noFill/>
          </p:spPr>
          <p:txBody>
            <a:bodyPr wrap="square" rtlCol="0">
              <a:spAutoFit/>
            </a:bodyPr>
            <a:lstStyle/>
            <a:p>
              <a:r>
                <a:rPr lang="en-IE" sz="1000">
                  <a:solidFill>
                    <a:schemeClr val="tx1">
                      <a:lumMod val="65000"/>
                      <a:lumOff val="35000"/>
                    </a:schemeClr>
                  </a:solidFill>
                </a:rPr>
                <a:t>Statistically higher than total</a:t>
              </a:r>
            </a:p>
          </p:txBody>
        </p:sp>
        <p:sp>
          <p:nvSpPr>
            <p:cNvPr id="17" name="Rectangle 16">
              <a:extLst>
                <a:ext uri="{FF2B5EF4-FFF2-40B4-BE49-F238E27FC236}">
                  <a16:creationId xmlns:a16="http://schemas.microsoft.com/office/drawing/2014/main" id="{7546EF70-8140-EEAE-2C92-166875CC61CC}"/>
                </a:ext>
              </a:extLst>
            </p:cNvPr>
            <p:cNvSpPr/>
            <p:nvPr/>
          </p:nvSpPr>
          <p:spPr>
            <a:xfrm>
              <a:off x="9641528" y="682884"/>
              <a:ext cx="403182" cy="217062"/>
            </a:xfrm>
            <a:prstGeom prst="rect">
              <a:avLst/>
            </a:prstGeom>
            <a:solidFill>
              <a:schemeClr val="accent6"/>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p>
          </p:txBody>
        </p:sp>
        <p:sp>
          <p:nvSpPr>
            <p:cNvPr id="18" name="TextBox 17">
              <a:extLst>
                <a:ext uri="{FF2B5EF4-FFF2-40B4-BE49-F238E27FC236}">
                  <a16:creationId xmlns:a16="http://schemas.microsoft.com/office/drawing/2014/main" id="{3F2F7B1D-54AF-EB8F-2C0E-FB23754DAC60}"/>
                </a:ext>
              </a:extLst>
            </p:cNvPr>
            <p:cNvSpPr txBox="1"/>
            <p:nvPr/>
          </p:nvSpPr>
          <p:spPr>
            <a:xfrm>
              <a:off x="10026209" y="893111"/>
              <a:ext cx="2032991" cy="321154"/>
            </a:xfrm>
            <a:prstGeom prst="rect">
              <a:avLst/>
            </a:prstGeom>
            <a:noFill/>
          </p:spPr>
          <p:txBody>
            <a:bodyPr wrap="square" rtlCol="0">
              <a:spAutoFit/>
            </a:bodyPr>
            <a:lstStyle/>
            <a:p>
              <a:r>
                <a:rPr lang="en-IE" sz="1000">
                  <a:solidFill>
                    <a:schemeClr val="tx1">
                      <a:lumMod val="65000"/>
                      <a:lumOff val="35000"/>
                    </a:schemeClr>
                  </a:solidFill>
                </a:rPr>
                <a:t>Statistically lower than total</a:t>
              </a:r>
            </a:p>
          </p:txBody>
        </p:sp>
      </p:grpSp>
    </p:spTree>
    <p:extLst>
      <p:ext uri="{BB962C8B-B14F-4D97-AF65-F5344CB8AC3E}">
        <p14:creationId xmlns:p14="http://schemas.microsoft.com/office/powerpoint/2010/main" val="1278750470"/>
      </p:ext>
    </p:extLst>
  </p:cSld>
  <p:clrMapOvr>
    <a:masterClrMapping/>
  </p:clrMapOvr>
  <p:transition spd="slow">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F3CB3B-0FAF-1B81-FBF9-672CD41468E0}"/>
            </a:ext>
          </a:extLst>
        </p:cNvPr>
        <p:cNvGrpSpPr/>
        <p:nvPr/>
      </p:nvGrpSpPr>
      <p:grpSpPr>
        <a:xfrm>
          <a:off x="0" y="0"/>
          <a:ext cx="0" cy="0"/>
          <a:chOff x="0" y="0"/>
          <a:chExt cx="0" cy="0"/>
        </a:xfrm>
      </p:grpSpPr>
      <p:sp>
        <p:nvSpPr>
          <p:cNvPr id="12" name="Title 4">
            <a:extLst>
              <a:ext uri="{FF2B5EF4-FFF2-40B4-BE49-F238E27FC236}">
                <a16:creationId xmlns:a16="http://schemas.microsoft.com/office/drawing/2014/main" id="{2C4CFF01-6671-1DB2-48A9-D9C16C60D82B}"/>
              </a:ext>
            </a:extLst>
          </p:cNvPr>
          <p:cNvSpPr>
            <a:spLocks noGrp="1"/>
          </p:cNvSpPr>
          <p:nvPr>
            <p:ph type="title"/>
          </p:nvPr>
        </p:nvSpPr>
        <p:spPr>
          <a:xfrm>
            <a:off x="432000" y="1350000"/>
            <a:ext cx="6095800" cy="1610016"/>
          </a:xfrm>
        </p:spPr>
        <p:txBody>
          <a:bodyPr/>
          <a:lstStyle/>
          <a:p>
            <a:r>
              <a:rPr lang="en-GB" dirty="0"/>
              <a:t>Issues facing Ireland</a:t>
            </a:r>
          </a:p>
        </p:txBody>
      </p:sp>
      <p:sp>
        <p:nvSpPr>
          <p:cNvPr id="3" name="Text Placeholder 2">
            <a:extLst>
              <a:ext uri="{FF2B5EF4-FFF2-40B4-BE49-F238E27FC236}">
                <a16:creationId xmlns:a16="http://schemas.microsoft.com/office/drawing/2014/main" id="{6FD31504-BDD0-C719-B4EE-4475BCB86F7D}"/>
              </a:ext>
            </a:extLst>
          </p:cNvPr>
          <p:cNvSpPr>
            <a:spLocks noGrp="1"/>
          </p:cNvSpPr>
          <p:nvPr>
            <p:ph type="body" sz="quarter" idx="10"/>
          </p:nvPr>
        </p:nvSpPr>
        <p:spPr>
          <a:xfrm>
            <a:off x="9148762" y="1032463"/>
            <a:ext cx="2600325" cy="1820863"/>
          </a:xfrm>
        </p:spPr>
        <p:txBody>
          <a:bodyPr/>
          <a:lstStyle/>
          <a:p>
            <a:endParaRPr lang="en-GB" noProof="0"/>
          </a:p>
          <a:p>
            <a:endParaRPr lang="en-GB"/>
          </a:p>
        </p:txBody>
      </p:sp>
      <p:sp>
        <p:nvSpPr>
          <p:cNvPr id="14" name="Freeform: Shape 13">
            <a:extLst>
              <a:ext uri="{FF2B5EF4-FFF2-40B4-BE49-F238E27FC236}">
                <a16:creationId xmlns:a16="http://schemas.microsoft.com/office/drawing/2014/main" id="{BA23153E-B268-4199-CC45-698F5A6F821A}"/>
              </a:ext>
              <a:ext uri="{C183D7F6-B498-43B3-948B-1728B52AA6E4}">
                <adec:decorative xmlns:adec="http://schemas.microsoft.com/office/drawing/2017/decorative" val="1"/>
              </a:ext>
            </a:extLst>
          </p:cNvPr>
          <p:cNvSpPr/>
          <p:nvPr/>
        </p:nvSpPr>
        <p:spPr>
          <a:xfrm rot="8100000">
            <a:off x="8422385" y="5570679"/>
            <a:ext cx="3313714" cy="849494"/>
          </a:xfrm>
          <a:custGeom>
            <a:avLst/>
            <a:gdLst>
              <a:gd name="connsiteX0" fmla="*/ 2464220 w 3313714"/>
              <a:gd name="connsiteY0" fmla="*/ 0 h 849494"/>
              <a:gd name="connsiteX1" fmla="*/ 3313714 w 3313714"/>
              <a:gd name="connsiteY1" fmla="*/ 849494 h 849494"/>
              <a:gd name="connsiteX2" fmla="*/ 849494 w 3313714"/>
              <a:gd name="connsiteY2" fmla="*/ 849494 h 849494"/>
              <a:gd name="connsiteX3" fmla="*/ 0 w 3313714"/>
              <a:gd name="connsiteY3" fmla="*/ 0 h 849494"/>
            </a:gdLst>
            <a:ahLst/>
            <a:cxnLst>
              <a:cxn ang="0">
                <a:pos x="connsiteX0" y="connsiteY0"/>
              </a:cxn>
              <a:cxn ang="0">
                <a:pos x="connsiteX1" y="connsiteY1"/>
              </a:cxn>
              <a:cxn ang="0">
                <a:pos x="connsiteX2" y="connsiteY2"/>
              </a:cxn>
              <a:cxn ang="0">
                <a:pos x="connsiteX3" y="connsiteY3"/>
              </a:cxn>
            </a:cxnLst>
            <a:rect l="l" t="t" r="r" b="b"/>
            <a:pathLst>
              <a:path w="3313714" h="849494">
                <a:moveTo>
                  <a:pt x="2464220" y="0"/>
                </a:moveTo>
                <a:lnTo>
                  <a:pt x="3313714" y="849494"/>
                </a:lnTo>
                <a:lnTo>
                  <a:pt x="849494" y="849494"/>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1200" cap="none" spc="0" normalizeH="0" baseline="0" noProof="0">
              <a:ln>
                <a:noFill/>
              </a:ln>
              <a:solidFill>
                <a:prstClr val="black"/>
              </a:solidFill>
              <a:effectLst/>
              <a:uLnTx/>
              <a:uFillTx/>
              <a:latin typeface="Barlow"/>
              <a:ea typeface="+mn-ea"/>
              <a:cs typeface="+mn-cs"/>
            </a:endParaRPr>
          </a:p>
        </p:txBody>
      </p:sp>
    </p:spTree>
    <p:extLst>
      <p:ext uri="{BB962C8B-B14F-4D97-AF65-F5344CB8AC3E}">
        <p14:creationId xmlns:p14="http://schemas.microsoft.com/office/powerpoint/2010/main" val="277866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BB9FF-445E-482B-A377-D798497F7B51}"/>
              </a:ext>
            </a:extLst>
          </p:cNvPr>
          <p:cNvSpPr>
            <a:spLocks noGrp="1"/>
          </p:cNvSpPr>
          <p:nvPr>
            <p:ph type="title"/>
          </p:nvPr>
        </p:nvSpPr>
        <p:spPr>
          <a:xfrm>
            <a:off x="438993" y="157589"/>
            <a:ext cx="11285432" cy="890226"/>
          </a:xfrm>
        </p:spPr>
        <p:txBody>
          <a:bodyPr>
            <a:noAutofit/>
          </a:bodyPr>
          <a:lstStyle/>
          <a:p>
            <a:r>
              <a:rPr lang="en-US"/>
              <a:t>The Top 3 Most Important Issues Facing Ireland remain the same as in Nov ‘23: house prices (+2%), health services, (-5%), and household bills (-4%). Mentions of immigration continue to grow at a significant rate.</a:t>
            </a:r>
            <a:endParaRPr lang="en-IE"/>
          </a:p>
        </p:txBody>
      </p:sp>
      <p:sp>
        <p:nvSpPr>
          <p:cNvPr id="14" name="Text Placeholder 13">
            <a:extLst>
              <a:ext uri="{FF2B5EF4-FFF2-40B4-BE49-F238E27FC236}">
                <a16:creationId xmlns:a16="http://schemas.microsoft.com/office/drawing/2014/main" id="{0FAB3E4B-1A91-C9C8-C9A5-C7048DCE2218}"/>
              </a:ext>
            </a:extLst>
          </p:cNvPr>
          <p:cNvSpPr>
            <a:spLocks noGrp="1"/>
          </p:cNvSpPr>
          <p:nvPr>
            <p:ph type="body" sz="quarter" idx="17"/>
          </p:nvPr>
        </p:nvSpPr>
        <p:spPr>
          <a:xfrm>
            <a:off x="450000" y="6018482"/>
            <a:ext cx="9341700" cy="360996"/>
          </a:xfrm>
        </p:spPr>
        <p:txBody>
          <a:bodyPr/>
          <a:lstStyle/>
          <a:p>
            <a:r>
              <a:rPr lang="en-US">
                <a:solidFill>
                  <a:srgbClr val="000033"/>
                </a:solidFill>
                <a:latin typeface="Barlow" panose="00000500000000000000" pitchFamily="2" charset="0"/>
              </a:rPr>
              <a:t>Base: All Adults aged 18+ years- 2,504 (Nov 23 N – 2,515)</a:t>
            </a:r>
            <a:endParaRPr lang="en-IE">
              <a:latin typeface="Barlow" panose="00000500000000000000" pitchFamily="2" charset="0"/>
            </a:endParaRPr>
          </a:p>
          <a:p>
            <a:r>
              <a:rPr lang="en-US">
                <a:latin typeface="Barlow" panose="00000500000000000000" pitchFamily="2" charset="0"/>
              </a:rPr>
              <a:t>Q.1  Which of the following do you feel are the 3 most important issues facing Ireland today?</a:t>
            </a:r>
          </a:p>
        </p:txBody>
      </p:sp>
      <p:graphicFrame>
        <p:nvGraphicFramePr>
          <p:cNvPr id="8" name="Chart 7">
            <a:extLst>
              <a:ext uri="{FF2B5EF4-FFF2-40B4-BE49-F238E27FC236}">
                <a16:creationId xmlns:a16="http://schemas.microsoft.com/office/drawing/2014/main" id="{111055FA-35EC-9F63-3DFF-05152ED35102}"/>
              </a:ext>
            </a:extLst>
          </p:cNvPr>
          <p:cNvGraphicFramePr/>
          <p:nvPr>
            <p:extLst>
              <p:ext uri="{D42A27DB-BD31-4B8C-83A1-F6EECF244321}">
                <p14:modId xmlns:p14="http://schemas.microsoft.com/office/powerpoint/2010/main" val="667773561"/>
              </p:ext>
            </p:extLst>
          </p:nvPr>
        </p:nvGraphicFramePr>
        <p:xfrm>
          <a:off x="1489442" y="1552282"/>
          <a:ext cx="7779278" cy="4378903"/>
        </p:xfrm>
        <a:graphic>
          <a:graphicData uri="http://schemas.openxmlformats.org/drawingml/2006/chart">
            <c:chart xmlns:c="http://schemas.openxmlformats.org/drawingml/2006/chart" xmlns:r="http://schemas.openxmlformats.org/officeDocument/2006/relationships" r:id="rId3"/>
          </a:graphicData>
        </a:graphic>
      </p:graphicFrame>
      <p:sp>
        <p:nvSpPr>
          <p:cNvPr id="43" name="TextBox 42">
            <a:extLst>
              <a:ext uri="{FF2B5EF4-FFF2-40B4-BE49-F238E27FC236}">
                <a16:creationId xmlns:a16="http://schemas.microsoft.com/office/drawing/2014/main" id="{2A49BAFF-E995-94A3-4CAC-7C4C293FAE0D}"/>
              </a:ext>
            </a:extLst>
          </p:cNvPr>
          <p:cNvSpPr txBox="1"/>
          <p:nvPr/>
        </p:nvSpPr>
        <p:spPr>
          <a:xfrm>
            <a:off x="6562572" y="1067095"/>
            <a:ext cx="1335622" cy="338554"/>
          </a:xfrm>
          <a:prstGeom prst="rect">
            <a:avLst/>
          </a:prstGeom>
          <a:noFill/>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ea typeface="+mn-ea"/>
                <a:cs typeface="+mn-cs"/>
              </a:rPr>
              <a:t>August 2024</a:t>
            </a:r>
          </a:p>
        </p:txBody>
      </p:sp>
      <p:cxnSp>
        <p:nvCxnSpPr>
          <p:cNvPr id="12" name="Straight Arrow Connector 11">
            <a:extLst>
              <a:ext uri="{FF2B5EF4-FFF2-40B4-BE49-F238E27FC236}">
                <a16:creationId xmlns:a16="http://schemas.microsoft.com/office/drawing/2014/main" id="{E0209796-5F6C-6B7D-F5F0-4BEFB27CDC4D}"/>
              </a:ext>
            </a:extLst>
          </p:cNvPr>
          <p:cNvCxnSpPr>
            <a:cxnSpLocks/>
          </p:cNvCxnSpPr>
          <p:nvPr/>
        </p:nvCxnSpPr>
        <p:spPr>
          <a:xfrm>
            <a:off x="9141387" y="1749641"/>
            <a:ext cx="0" cy="201503"/>
          </a:xfrm>
          <a:prstGeom prst="straightConnector1">
            <a:avLst/>
          </a:prstGeom>
          <a:ln>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BACD2212-E8E8-9861-4ECF-76AA76C5E721}"/>
              </a:ext>
            </a:extLst>
          </p:cNvPr>
          <p:cNvSpPr txBox="1"/>
          <p:nvPr/>
        </p:nvSpPr>
        <p:spPr>
          <a:xfrm>
            <a:off x="9141387" y="1749641"/>
            <a:ext cx="1009403" cy="261610"/>
          </a:xfrm>
          <a:prstGeom prst="rect">
            <a:avLst/>
          </a:prstGeom>
          <a:noFill/>
        </p:spPr>
        <p:txBody>
          <a:bodyPr wrap="square" rtlCol="0">
            <a:spAutoFit/>
          </a:bodyPr>
          <a:lstStyle/>
          <a:p>
            <a:r>
              <a:rPr lang="en-IE" sz="1100"/>
              <a:t>Down 5%</a:t>
            </a:r>
            <a:endParaRPr lang="en-GB" sz="1100"/>
          </a:p>
        </p:txBody>
      </p:sp>
      <p:cxnSp>
        <p:nvCxnSpPr>
          <p:cNvPr id="15" name="Straight Arrow Connector 14">
            <a:extLst>
              <a:ext uri="{FF2B5EF4-FFF2-40B4-BE49-F238E27FC236}">
                <a16:creationId xmlns:a16="http://schemas.microsoft.com/office/drawing/2014/main" id="{9D0D86B6-7D59-707E-AD7C-B62034E01830}"/>
              </a:ext>
            </a:extLst>
          </p:cNvPr>
          <p:cNvCxnSpPr>
            <a:cxnSpLocks/>
          </p:cNvCxnSpPr>
          <p:nvPr/>
        </p:nvCxnSpPr>
        <p:spPr>
          <a:xfrm flipV="1">
            <a:off x="8026120" y="2357777"/>
            <a:ext cx="0" cy="20172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C66ED1F-F8A8-DA6D-F2BF-030AEB722A19}"/>
              </a:ext>
            </a:extLst>
          </p:cNvPr>
          <p:cNvCxnSpPr>
            <a:cxnSpLocks/>
          </p:cNvCxnSpPr>
          <p:nvPr/>
        </p:nvCxnSpPr>
        <p:spPr>
          <a:xfrm flipV="1">
            <a:off x="7581798" y="2543091"/>
            <a:ext cx="0" cy="261610"/>
          </a:xfrm>
          <a:prstGeom prst="straightConnector1">
            <a:avLst/>
          </a:prstGeom>
          <a:ln>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29F68310-EF32-C526-BFC4-D51CE058D1E0}"/>
              </a:ext>
            </a:extLst>
          </p:cNvPr>
          <p:cNvSpPr txBox="1"/>
          <p:nvPr/>
        </p:nvSpPr>
        <p:spPr>
          <a:xfrm>
            <a:off x="7572408" y="2543091"/>
            <a:ext cx="1009403" cy="261610"/>
          </a:xfrm>
          <a:prstGeom prst="rect">
            <a:avLst/>
          </a:prstGeom>
          <a:noFill/>
        </p:spPr>
        <p:txBody>
          <a:bodyPr wrap="square" rtlCol="0">
            <a:spAutoFit/>
          </a:bodyPr>
          <a:lstStyle/>
          <a:p>
            <a:r>
              <a:rPr lang="en-IE" sz="1100"/>
              <a:t>Up 4%</a:t>
            </a:r>
            <a:endParaRPr lang="en-GB" sz="1100"/>
          </a:p>
        </p:txBody>
      </p:sp>
      <p:sp>
        <p:nvSpPr>
          <p:cNvPr id="3" name="TextBox 2">
            <a:extLst>
              <a:ext uri="{FF2B5EF4-FFF2-40B4-BE49-F238E27FC236}">
                <a16:creationId xmlns:a16="http://schemas.microsoft.com/office/drawing/2014/main" id="{009C4940-BA45-3432-495E-F4F9BC314B4D}"/>
              </a:ext>
            </a:extLst>
          </p:cNvPr>
          <p:cNvSpPr txBox="1"/>
          <p:nvPr/>
        </p:nvSpPr>
        <p:spPr>
          <a:xfrm>
            <a:off x="8049901" y="2334894"/>
            <a:ext cx="1009403" cy="261610"/>
          </a:xfrm>
          <a:prstGeom prst="rect">
            <a:avLst/>
          </a:prstGeom>
          <a:noFill/>
        </p:spPr>
        <p:txBody>
          <a:bodyPr wrap="square" rtlCol="0">
            <a:spAutoFit/>
          </a:bodyPr>
          <a:lstStyle/>
          <a:p>
            <a:r>
              <a:rPr lang="en-IE" sz="1100"/>
              <a:t>Up 14%</a:t>
            </a:r>
            <a:endParaRPr lang="en-GB" sz="1100"/>
          </a:p>
        </p:txBody>
      </p:sp>
      <p:sp>
        <p:nvSpPr>
          <p:cNvPr id="17" name="Text Placeholder 2">
            <a:extLst>
              <a:ext uri="{FF2B5EF4-FFF2-40B4-BE49-F238E27FC236}">
                <a16:creationId xmlns:a16="http://schemas.microsoft.com/office/drawing/2014/main" id="{AF52C1A5-2A19-4139-E4FA-7576F78B2CB2}"/>
              </a:ext>
            </a:extLst>
          </p:cNvPr>
          <p:cNvSpPr txBox="1">
            <a:spLocks/>
          </p:cNvSpPr>
          <p:nvPr/>
        </p:nvSpPr>
        <p:spPr>
          <a:xfrm>
            <a:off x="250515" y="668668"/>
            <a:ext cx="6829140" cy="323941"/>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Clr>
                <a:srgbClr val="0000CC"/>
              </a:buClr>
              <a:buFont typeface="Arial" panose="020B0604020202020204" pitchFamily="34" charset="0"/>
              <a:buNone/>
              <a:defRPr sz="1400" kern="1200">
                <a:solidFill>
                  <a:schemeClr val="tx1"/>
                </a:solidFill>
                <a:latin typeface="+mn-lt"/>
                <a:ea typeface="+mn-ea"/>
                <a:cs typeface="Arial" panose="020B0604020202020204" pitchFamily="34" charset="0"/>
              </a:defRPr>
            </a:lvl1pPr>
            <a:lvl2pPr marL="457200" indent="0" algn="l" defTabSz="914400" rtl="0" eaLnBrk="1" latinLnBrk="0" hangingPunct="1">
              <a:lnSpc>
                <a:spcPct val="90000"/>
              </a:lnSpc>
              <a:spcBef>
                <a:spcPts val="500"/>
              </a:spcBef>
              <a:buFont typeface="Wingdings" panose="05000000000000000000" pitchFamily="2" charset="2"/>
              <a:buNone/>
              <a:defRPr sz="1800" kern="1200">
                <a:solidFill>
                  <a:srgbClr val="00000C"/>
                </a:solidFill>
                <a:latin typeface="+mn-lt"/>
                <a:ea typeface="+mn-ea"/>
                <a:cs typeface="Arial" panose="020B060402020202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rgbClr val="00000C"/>
                </a:solidFill>
                <a:latin typeface="+mn-lt"/>
                <a:ea typeface="+mn-ea"/>
                <a:cs typeface="Arial" panose="020B0604020202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rgbClr val="00000C"/>
                </a:solidFill>
                <a:latin typeface="+mn-lt"/>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400" kern="1200">
                <a:solidFill>
                  <a:srgbClr val="00000C"/>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IE"/>
          </a:p>
        </p:txBody>
      </p:sp>
      <p:cxnSp>
        <p:nvCxnSpPr>
          <p:cNvPr id="20" name="Straight Arrow Connector 19">
            <a:extLst>
              <a:ext uri="{FF2B5EF4-FFF2-40B4-BE49-F238E27FC236}">
                <a16:creationId xmlns:a16="http://schemas.microsoft.com/office/drawing/2014/main" id="{46113050-952F-2A54-4938-3D581548D4F0}"/>
              </a:ext>
            </a:extLst>
          </p:cNvPr>
          <p:cNvCxnSpPr>
            <a:cxnSpLocks/>
          </p:cNvCxnSpPr>
          <p:nvPr/>
        </p:nvCxnSpPr>
        <p:spPr>
          <a:xfrm>
            <a:off x="8705439" y="1957544"/>
            <a:ext cx="0" cy="201503"/>
          </a:xfrm>
          <a:prstGeom prst="straightConnector1">
            <a:avLst/>
          </a:prstGeom>
          <a:ln>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B56E8102-6D5D-0EA7-8633-6F01A0DCD4A3}"/>
              </a:ext>
            </a:extLst>
          </p:cNvPr>
          <p:cNvSpPr txBox="1"/>
          <p:nvPr/>
        </p:nvSpPr>
        <p:spPr>
          <a:xfrm>
            <a:off x="8705439" y="1957544"/>
            <a:ext cx="1009403" cy="261610"/>
          </a:xfrm>
          <a:prstGeom prst="rect">
            <a:avLst/>
          </a:prstGeom>
          <a:noFill/>
        </p:spPr>
        <p:txBody>
          <a:bodyPr wrap="square" rtlCol="0">
            <a:spAutoFit/>
          </a:bodyPr>
          <a:lstStyle/>
          <a:p>
            <a:r>
              <a:rPr lang="en-IE" sz="1100"/>
              <a:t>Down 4%</a:t>
            </a:r>
            <a:endParaRPr lang="en-GB" sz="1100"/>
          </a:p>
        </p:txBody>
      </p:sp>
      <p:graphicFrame>
        <p:nvGraphicFramePr>
          <p:cNvPr id="16" name="Table 15">
            <a:extLst>
              <a:ext uri="{FF2B5EF4-FFF2-40B4-BE49-F238E27FC236}">
                <a16:creationId xmlns:a16="http://schemas.microsoft.com/office/drawing/2014/main" id="{378258C9-2F0E-68F2-FC2D-C957617A05F6}"/>
              </a:ext>
            </a:extLst>
          </p:cNvPr>
          <p:cNvGraphicFramePr>
            <a:graphicFrameLocks noGrp="1"/>
          </p:cNvGraphicFramePr>
          <p:nvPr>
            <p:extLst>
              <p:ext uri="{D42A27DB-BD31-4B8C-83A1-F6EECF244321}">
                <p14:modId xmlns:p14="http://schemas.microsoft.com/office/powerpoint/2010/main" val="2108792488"/>
              </p:ext>
            </p:extLst>
          </p:nvPr>
        </p:nvGraphicFramePr>
        <p:xfrm>
          <a:off x="9928389" y="1141288"/>
          <a:ext cx="1658941" cy="4832195"/>
        </p:xfrm>
        <a:graphic>
          <a:graphicData uri="http://schemas.openxmlformats.org/drawingml/2006/table">
            <a:tbl>
              <a:tblPr bandRow="1">
                <a:tableStyleId>{2A488322-F2BA-4B5B-9748-0D474271808F}</a:tableStyleId>
              </a:tblPr>
              <a:tblGrid>
                <a:gridCol w="772149">
                  <a:extLst>
                    <a:ext uri="{9D8B030D-6E8A-4147-A177-3AD203B41FA5}">
                      <a16:colId xmlns:a16="http://schemas.microsoft.com/office/drawing/2014/main" val="916932659"/>
                    </a:ext>
                  </a:extLst>
                </a:gridCol>
                <a:gridCol w="886792">
                  <a:extLst>
                    <a:ext uri="{9D8B030D-6E8A-4147-A177-3AD203B41FA5}">
                      <a16:colId xmlns:a16="http://schemas.microsoft.com/office/drawing/2014/main" val="3412085339"/>
                    </a:ext>
                  </a:extLst>
                </a:gridCol>
              </a:tblGrid>
              <a:tr h="204480">
                <a:tc>
                  <a:txBody>
                    <a:bodyPr/>
                    <a:lstStyle/>
                    <a:p>
                      <a:pPr algn="ctr" fontAlgn="b"/>
                      <a:r>
                        <a:rPr lang="en-IE" sz="1100" b="1" i="0" u="none" strike="noStrike">
                          <a:solidFill>
                            <a:schemeClr val="bg1"/>
                          </a:solidFill>
                          <a:effectLst/>
                          <a:latin typeface="+mn-lt"/>
                          <a:cs typeface="Arial" panose="020B0604020202020204" pitchFamily="34" charset="0"/>
                        </a:rPr>
                        <a:t>Nov 23</a:t>
                      </a:r>
                    </a:p>
                  </a:txBody>
                  <a:tcPr marL="9525" marR="9525" marT="9525" marB="0" anchor="ctr">
                    <a:lnT w="28575" cap="flat" cmpd="sng" algn="ctr">
                      <a:solidFill>
                        <a:schemeClr val="bg2"/>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pPr algn="ctr" fontAlgn="t"/>
                      <a:r>
                        <a:rPr lang="en-IE" sz="1100" b="1" u="none" strike="noStrike">
                          <a:solidFill>
                            <a:schemeClr val="bg1"/>
                          </a:solidFill>
                          <a:effectLst/>
                          <a:latin typeface="+mn-lt"/>
                          <a:cs typeface="Arial" panose="020B0604020202020204" pitchFamily="34" charset="0"/>
                        </a:rPr>
                        <a:t>Diff vs 2023</a:t>
                      </a:r>
                      <a:endParaRPr lang="en-IE" sz="1100" b="1" i="0" u="none" strike="noStrike">
                        <a:solidFill>
                          <a:schemeClr val="bg1"/>
                        </a:solidFill>
                        <a:effectLst/>
                        <a:latin typeface="+mn-lt"/>
                        <a:cs typeface="Arial" panose="020B0604020202020204" pitchFamily="34" charset="0"/>
                      </a:endParaRPr>
                    </a:p>
                  </a:txBody>
                  <a:tcPr marL="9525" marR="9525" marT="9525" marB="0" anchor="ctr">
                    <a:lnT w="28575" cap="flat" cmpd="sng" algn="ctr">
                      <a:solidFill>
                        <a:schemeClr val="bg2"/>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4081984618"/>
                  </a:ext>
                </a:extLst>
              </a:tr>
              <a:tr h="201205">
                <a:tc>
                  <a:txBody>
                    <a:bodyPr/>
                    <a:lstStyle/>
                    <a:p>
                      <a:pPr algn="ctr" fontAlgn="t"/>
                      <a:r>
                        <a:rPr lang="en-US" sz="1100" b="1" i="0" u="none" strike="noStrike">
                          <a:solidFill>
                            <a:srgbClr val="000000"/>
                          </a:solidFill>
                          <a:effectLst/>
                          <a:latin typeface="+mn-lt"/>
                        </a:rPr>
                        <a:t>%</a:t>
                      </a:r>
                      <a:endParaRPr lang="en-IE" sz="1100" b="1" i="0" u="none" strike="noStrike">
                        <a:solidFill>
                          <a:srgbClr val="000000"/>
                        </a:solidFill>
                        <a:effectLst/>
                        <a:latin typeface="+mn-lt"/>
                      </a:endParaRPr>
                    </a:p>
                  </a:txBody>
                  <a:tcPr marL="9525" marR="9525" marT="9525" marB="0"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t"/>
                      <a:r>
                        <a:rPr lang="en-US" sz="1100" b="1" i="0" u="none" strike="noStrike">
                          <a:solidFill>
                            <a:srgbClr val="000000"/>
                          </a:solidFill>
                          <a:effectLst/>
                          <a:latin typeface="+mn-lt"/>
                        </a:rPr>
                        <a:t>%</a:t>
                      </a:r>
                      <a:endParaRPr lang="en-IE" sz="1100" b="1" i="0" u="none" strike="noStrike">
                        <a:solidFill>
                          <a:srgbClr val="000000"/>
                        </a:solidFill>
                        <a:effectLst/>
                        <a:latin typeface="+mn-lt"/>
                      </a:endParaRPr>
                    </a:p>
                  </a:txBody>
                  <a:tcPr marL="9525" marR="9525" marT="9525" marB="0"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8192916"/>
                  </a:ext>
                </a:extLst>
              </a:tr>
              <a:tr h="201205">
                <a:tc>
                  <a:txBody>
                    <a:bodyPr/>
                    <a:lstStyle/>
                    <a:p>
                      <a:pPr algn="ctr" fontAlgn="t"/>
                      <a:r>
                        <a:rPr lang="en-IE" sz="1050" b="1" i="0" u="none" strike="noStrike">
                          <a:solidFill>
                            <a:srgbClr val="000000"/>
                          </a:solidFill>
                          <a:effectLst/>
                          <a:latin typeface="+mn-lt"/>
                        </a:rPr>
                        <a:t>44</a:t>
                      </a:r>
                    </a:p>
                  </a:txBody>
                  <a:tcPr marL="9525" marR="9525" marT="9525" marB="0" anchor="ctr">
                    <a:lnT w="28575" cap="flat" cmpd="sng" algn="ctr">
                      <a:solidFill>
                        <a:schemeClr val="tx1"/>
                      </a:solidFill>
                      <a:prstDash val="solid"/>
                      <a:round/>
                      <a:headEnd type="none" w="med" len="med"/>
                      <a:tailEnd type="none" w="med" len="med"/>
                    </a:lnT>
                  </a:tcPr>
                </a:tc>
                <a:tc>
                  <a:txBody>
                    <a:bodyPr/>
                    <a:lstStyle/>
                    <a:p>
                      <a:pPr algn="ctr" fontAlgn="b"/>
                      <a:r>
                        <a:rPr lang="en-IE" sz="1000" b="1" u="none" strike="noStrike">
                          <a:effectLst/>
                        </a:rPr>
                        <a:t>+2</a:t>
                      </a:r>
                      <a:endParaRPr lang="en-IE" sz="1000" b="1" i="0" u="none" strike="noStrike">
                        <a:solidFill>
                          <a:srgbClr val="000000"/>
                        </a:solidFill>
                        <a:effectLst/>
                        <a:latin typeface="Calibri" panose="020F0502020204030204" pitchFamily="34" charset="0"/>
                      </a:endParaRPr>
                    </a:p>
                  </a:txBody>
                  <a:tcPr marL="8880" marR="8880" marT="8880" marB="0" anchor="ct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04007505"/>
                  </a:ext>
                </a:extLst>
              </a:tr>
              <a:tr h="201205">
                <a:tc>
                  <a:txBody>
                    <a:bodyPr/>
                    <a:lstStyle/>
                    <a:p>
                      <a:pPr algn="ctr" fontAlgn="t"/>
                      <a:r>
                        <a:rPr lang="en-IE" sz="1050" b="1" i="0" u="none" strike="noStrike">
                          <a:solidFill>
                            <a:srgbClr val="000000"/>
                          </a:solidFill>
                          <a:effectLst/>
                          <a:latin typeface="+mn-lt"/>
                        </a:rPr>
                        <a:t>48</a:t>
                      </a:r>
                    </a:p>
                  </a:txBody>
                  <a:tcPr marL="9525" marR="9525" marT="9525" marB="0" anchor="ctr"/>
                </a:tc>
                <a:tc>
                  <a:txBody>
                    <a:bodyPr/>
                    <a:lstStyle/>
                    <a:p>
                      <a:pPr algn="ctr" fontAlgn="b"/>
                      <a:r>
                        <a:rPr lang="en-IE" sz="1000" b="1" u="none" strike="noStrike">
                          <a:effectLst/>
                        </a:rPr>
                        <a:t>-5</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701850956"/>
                  </a:ext>
                </a:extLst>
              </a:tr>
              <a:tr h="201205">
                <a:tc>
                  <a:txBody>
                    <a:bodyPr/>
                    <a:lstStyle/>
                    <a:p>
                      <a:pPr algn="ctr" fontAlgn="t"/>
                      <a:r>
                        <a:rPr lang="en-IE" sz="1050" b="1" i="0" u="none" strike="noStrike">
                          <a:solidFill>
                            <a:srgbClr val="000000"/>
                          </a:solidFill>
                          <a:effectLst/>
                          <a:latin typeface="+mn-lt"/>
                        </a:rPr>
                        <a:t>42</a:t>
                      </a:r>
                    </a:p>
                  </a:txBody>
                  <a:tcPr marL="9525" marR="9525" marT="9525" marB="0" anchor="ctr"/>
                </a:tc>
                <a:tc>
                  <a:txBody>
                    <a:bodyPr/>
                    <a:lstStyle/>
                    <a:p>
                      <a:pPr algn="ctr" fontAlgn="b"/>
                      <a:r>
                        <a:rPr lang="en-IE" sz="1000" b="1" u="none" strike="noStrike">
                          <a:effectLst/>
                        </a:rPr>
                        <a:t>-4</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2623079775"/>
                  </a:ext>
                </a:extLst>
              </a:tr>
              <a:tr h="201205">
                <a:tc>
                  <a:txBody>
                    <a:bodyPr/>
                    <a:lstStyle/>
                    <a:p>
                      <a:pPr algn="ctr" fontAlgn="t"/>
                      <a:r>
                        <a:rPr lang="en-IE" sz="1050" b="1" i="0" u="none" strike="noStrike">
                          <a:solidFill>
                            <a:srgbClr val="000000"/>
                          </a:solidFill>
                          <a:effectLst/>
                          <a:latin typeface="+mn-lt"/>
                        </a:rPr>
                        <a:t>35</a:t>
                      </a:r>
                    </a:p>
                  </a:txBody>
                  <a:tcPr marL="9525" marR="9525" marT="9525" marB="0" anchor="ctr"/>
                </a:tc>
                <a:tc>
                  <a:txBody>
                    <a:bodyPr/>
                    <a:lstStyle/>
                    <a:p>
                      <a:pPr algn="ctr" fontAlgn="b"/>
                      <a:r>
                        <a:rPr lang="en-IE" sz="1000" b="1" u="none" strike="noStrike">
                          <a:effectLst/>
                        </a:rPr>
                        <a:t>=</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3171841692"/>
                  </a:ext>
                </a:extLst>
              </a:tr>
              <a:tr h="201205">
                <a:tc>
                  <a:txBody>
                    <a:bodyPr/>
                    <a:lstStyle/>
                    <a:p>
                      <a:pPr algn="ctr" fontAlgn="t"/>
                      <a:r>
                        <a:rPr lang="en-IE" sz="1050" b="1" i="0" u="none" strike="noStrike">
                          <a:solidFill>
                            <a:srgbClr val="000000"/>
                          </a:solidFill>
                          <a:effectLst/>
                          <a:latin typeface="+mn-lt"/>
                        </a:rPr>
                        <a:t>15</a:t>
                      </a:r>
                    </a:p>
                  </a:txBody>
                  <a:tcPr marL="9525" marR="9525" marT="9525" marB="0" anchor="ctr"/>
                </a:tc>
                <a:tc>
                  <a:txBody>
                    <a:bodyPr/>
                    <a:lstStyle/>
                    <a:p>
                      <a:pPr algn="ctr" fontAlgn="b"/>
                      <a:r>
                        <a:rPr lang="en-IE" sz="1000" b="1" u="none" strike="noStrike">
                          <a:effectLst/>
                        </a:rPr>
                        <a:t>+14</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4084600294"/>
                  </a:ext>
                </a:extLst>
              </a:tr>
              <a:tr h="201205">
                <a:tc>
                  <a:txBody>
                    <a:bodyPr/>
                    <a:lstStyle/>
                    <a:p>
                      <a:pPr algn="ctr" fontAlgn="t"/>
                      <a:r>
                        <a:rPr lang="en-IE" sz="1050" b="1" i="0" u="none" strike="noStrike">
                          <a:solidFill>
                            <a:srgbClr val="000000"/>
                          </a:solidFill>
                          <a:effectLst/>
                          <a:latin typeface="+mn-lt"/>
                        </a:rPr>
                        <a:t>19</a:t>
                      </a:r>
                    </a:p>
                  </a:txBody>
                  <a:tcPr marL="9525" marR="9525" marT="9525" marB="0" anchor="ctr"/>
                </a:tc>
                <a:tc>
                  <a:txBody>
                    <a:bodyPr/>
                    <a:lstStyle/>
                    <a:p>
                      <a:pPr algn="ctr" fontAlgn="b"/>
                      <a:r>
                        <a:rPr lang="en-IE" sz="1000" b="1" u="none" strike="noStrike">
                          <a:effectLst/>
                        </a:rPr>
                        <a:t>+4</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882180494"/>
                  </a:ext>
                </a:extLst>
              </a:tr>
              <a:tr h="201205">
                <a:tc>
                  <a:txBody>
                    <a:bodyPr/>
                    <a:lstStyle/>
                    <a:p>
                      <a:pPr algn="ctr" fontAlgn="t"/>
                      <a:r>
                        <a:rPr lang="en-IE" sz="1050" b="1" i="0" u="none" strike="noStrike">
                          <a:solidFill>
                            <a:srgbClr val="000000"/>
                          </a:solidFill>
                          <a:effectLst/>
                          <a:latin typeface="+mn-lt"/>
                        </a:rPr>
                        <a:t>17</a:t>
                      </a:r>
                    </a:p>
                  </a:txBody>
                  <a:tcPr marL="9525" marR="9525" marT="9525" marB="0" anchor="ctr"/>
                </a:tc>
                <a:tc>
                  <a:txBody>
                    <a:bodyPr/>
                    <a:lstStyle/>
                    <a:p>
                      <a:pPr algn="ctr" fontAlgn="b"/>
                      <a:r>
                        <a:rPr lang="en-IE" sz="1000" b="1" u="none" strike="noStrike">
                          <a:effectLst/>
                        </a:rPr>
                        <a:t>-2</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2844597999"/>
                  </a:ext>
                </a:extLst>
              </a:tr>
              <a:tr h="201205">
                <a:tc>
                  <a:txBody>
                    <a:bodyPr/>
                    <a:lstStyle/>
                    <a:p>
                      <a:pPr algn="ctr" fontAlgn="t"/>
                      <a:r>
                        <a:rPr lang="en-IE" sz="1050" b="1" i="0" u="none" strike="noStrike">
                          <a:solidFill>
                            <a:srgbClr val="000000"/>
                          </a:solidFill>
                          <a:effectLst/>
                          <a:latin typeface="+mn-lt"/>
                        </a:rPr>
                        <a:t>16</a:t>
                      </a:r>
                    </a:p>
                  </a:txBody>
                  <a:tcPr marL="9525" marR="9525" marT="9525" marB="0" anchor="ctr"/>
                </a:tc>
                <a:tc>
                  <a:txBody>
                    <a:bodyPr/>
                    <a:lstStyle/>
                    <a:p>
                      <a:pPr algn="ctr" fontAlgn="b"/>
                      <a:r>
                        <a:rPr lang="en-IE" sz="1000" b="1" u="none" strike="noStrike">
                          <a:effectLst/>
                        </a:rPr>
                        <a:t>-3</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986089785"/>
                  </a:ext>
                </a:extLst>
              </a:tr>
              <a:tr h="201205">
                <a:tc>
                  <a:txBody>
                    <a:bodyPr/>
                    <a:lstStyle/>
                    <a:p>
                      <a:pPr algn="ctr" fontAlgn="t"/>
                      <a:r>
                        <a:rPr lang="en-IE" sz="1050" b="1" i="0" u="none" strike="noStrike">
                          <a:solidFill>
                            <a:srgbClr val="000000"/>
                          </a:solidFill>
                          <a:effectLst/>
                          <a:latin typeface="+mn-lt"/>
                        </a:rPr>
                        <a:t>16</a:t>
                      </a:r>
                    </a:p>
                  </a:txBody>
                  <a:tcPr marL="9525" marR="9525" marT="9525" marB="0" anchor="ctr"/>
                </a:tc>
                <a:tc>
                  <a:txBody>
                    <a:bodyPr/>
                    <a:lstStyle/>
                    <a:p>
                      <a:pPr algn="ctr" fontAlgn="b"/>
                      <a:r>
                        <a:rPr lang="en-IE" sz="1000" b="1" u="none" strike="noStrike">
                          <a:effectLst/>
                        </a:rPr>
                        <a:t>-5</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3172969852"/>
                  </a:ext>
                </a:extLst>
              </a:tr>
              <a:tr h="201205">
                <a:tc>
                  <a:txBody>
                    <a:bodyPr/>
                    <a:lstStyle/>
                    <a:p>
                      <a:pPr algn="ctr" fontAlgn="t"/>
                      <a:r>
                        <a:rPr lang="en-IE" sz="1050" b="1" i="0" u="none" strike="noStrike">
                          <a:solidFill>
                            <a:srgbClr val="000000"/>
                          </a:solidFill>
                          <a:effectLst/>
                          <a:latin typeface="+mn-lt"/>
                        </a:rPr>
                        <a:t>8</a:t>
                      </a:r>
                    </a:p>
                  </a:txBody>
                  <a:tcPr marL="9525" marR="9525" marT="9525" marB="0" anchor="ctr"/>
                </a:tc>
                <a:tc>
                  <a:txBody>
                    <a:bodyPr/>
                    <a:lstStyle/>
                    <a:p>
                      <a:pPr algn="ctr" fontAlgn="b"/>
                      <a:r>
                        <a:rPr lang="en-IE" sz="1000" b="1" u="none" strike="noStrike">
                          <a:effectLst/>
                        </a:rPr>
                        <a:t>-2</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3792287003"/>
                  </a:ext>
                </a:extLst>
              </a:tr>
              <a:tr h="201205">
                <a:tc>
                  <a:txBody>
                    <a:bodyPr/>
                    <a:lstStyle/>
                    <a:p>
                      <a:pPr algn="ctr" fontAlgn="t"/>
                      <a:r>
                        <a:rPr lang="en-IE" sz="1050" b="1" i="0" u="none" strike="noStrike">
                          <a:solidFill>
                            <a:srgbClr val="000000"/>
                          </a:solidFill>
                          <a:effectLst/>
                          <a:latin typeface="+mn-lt"/>
                        </a:rPr>
                        <a:t>4</a:t>
                      </a:r>
                    </a:p>
                  </a:txBody>
                  <a:tcPr marL="9525" marR="9525" marT="9525" marB="0" anchor="ctr"/>
                </a:tc>
                <a:tc>
                  <a:txBody>
                    <a:bodyPr/>
                    <a:lstStyle/>
                    <a:p>
                      <a:pPr algn="ctr" fontAlgn="b"/>
                      <a:r>
                        <a:rPr lang="en-IE" sz="1000" b="1" u="none" strike="noStrike">
                          <a:effectLst/>
                        </a:rPr>
                        <a:t>+1</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1303404594"/>
                  </a:ext>
                </a:extLst>
              </a:tr>
              <a:tr h="201205">
                <a:tc>
                  <a:txBody>
                    <a:bodyPr/>
                    <a:lstStyle/>
                    <a:p>
                      <a:pPr algn="ctr" fontAlgn="t"/>
                      <a:r>
                        <a:rPr lang="en-IE" sz="1050" b="1" i="0" u="none" strike="noStrike">
                          <a:solidFill>
                            <a:srgbClr val="000000"/>
                          </a:solidFill>
                          <a:effectLst/>
                          <a:latin typeface="+mn-lt"/>
                        </a:rPr>
                        <a:t>6</a:t>
                      </a:r>
                    </a:p>
                  </a:txBody>
                  <a:tcPr marL="9525" marR="9525" marT="9525" marB="0" anchor="ctr"/>
                </a:tc>
                <a:tc>
                  <a:txBody>
                    <a:bodyPr/>
                    <a:lstStyle/>
                    <a:p>
                      <a:pPr algn="ctr" fontAlgn="b"/>
                      <a:r>
                        <a:rPr lang="en-IE" sz="1000" b="1" u="none" strike="noStrike">
                          <a:effectLst/>
                        </a:rPr>
                        <a:t>-1</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2445532583"/>
                  </a:ext>
                </a:extLst>
              </a:tr>
              <a:tr h="201205">
                <a:tc>
                  <a:txBody>
                    <a:bodyPr/>
                    <a:lstStyle/>
                    <a:p>
                      <a:pPr algn="ctr" fontAlgn="t"/>
                      <a:r>
                        <a:rPr lang="en-IE" sz="1050" b="1" i="0" u="none" strike="noStrike">
                          <a:solidFill>
                            <a:srgbClr val="000000"/>
                          </a:solidFill>
                          <a:effectLst/>
                          <a:latin typeface="+mn-lt"/>
                        </a:rPr>
                        <a:t>6</a:t>
                      </a:r>
                    </a:p>
                  </a:txBody>
                  <a:tcPr marL="9525" marR="9525" marT="9525" marB="0" anchor="ctr"/>
                </a:tc>
                <a:tc>
                  <a:txBody>
                    <a:bodyPr/>
                    <a:lstStyle/>
                    <a:p>
                      <a:pPr algn="ctr" fontAlgn="b"/>
                      <a:r>
                        <a:rPr lang="en-IE" sz="1000" b="1" u="none" strike="noStrike">
                          <a:effectLst/>
                        </a:rPr>
                        <a:t>-1</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332553885"/>
                  </a:ext>
                </a:extLst>
              </a:tr>
              <a:tr h="201205">
                <a:tc>
                  <a:txBody>
                    <a:bodyPr/>
                    <a:lstStyle/>
                    <a:p>
                      <a:pPr algn="ctr" fontAlgn="t"/>
                      <a:r>
                        <a:rPr lang="en-IE" sz="1050" b="1" i="0" u="none" strike="noStrike">
                          <a:solidFill>
                            <a:srgbClr val="000000"/>
                          </a:solidFill>
                          <a:effectLst/>
                          <a:latin typeface="+mn-lt"/>
                        </a:rPr>
                        <a:t>5</a:t>
                      </a:r>
                    </a:p>
                  </a:txBody>
                  <a:tcPr marL="9525" marR="9525" marT="9525" marB="0" anchor="ctr"/>
                </a:tc>
                <a:tc>
                  <a:txBody>
                    <a:bodyPr/>
                    <a:lstStyle/>
                    <a:p>
                      <a:pPr algn="ctr" fontAlgn="b"/>
                      <a:r>
                        <a:rPr lang="en-IE" sz="1000" b="1" u="none" strike="noStrike">
                          <a:effectLst/>
                        </a:rPr>
                        <a:t>=</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3729732436"/>
                  </a:ext>
                </a:extLst>
              </a:tr>
              <a:tr h="201205">
                <a:tc>
                  <a:txBody>
                    <a:bodyPr/>
                    <a:lstStyle/>
                    <a:p>
                      <a:pPr algn="ctr" fontAlgn="t"/>
                      <a:r>
                        <a:rPr lang="en-IE" sz="1050" b="1" i="0" u="none" strike="noStrike">
                          <a:solidFill>
                            <a:srgbClr val="000000"/>
                          </a:solidFill>
                          <a:effectLst/>
                          <a:latin typeface="+mn-lt"/>
                        </a:rPr>
                        <a:t>2</a:t>
                      </a:r>
                    </a:p>
                  </a:txBody>
                  <a:tcPr marL="9525" marR="9525" marT="9525" marB="0" anchor="ctr"/>
                </a:tc>
                <a:tc>
                  <a:txBody>
                    <a:bodyPr/>
                    <a:lstStyle/>
                    <a:p>
                      <a:pPr algn="ctr" fontAlgn="b"/>
                      <a:r>
                        <a:rPr lang="en-IE" sz="1000" b="1" u="none" strike="noStrike">
                          <a:effectLst/>
                        </a:rPr>
                        <a:t>+2</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1982507535"/>
                  </a:ext>
                </a:extLst>
              </a:tr>
              <a:tr h="201205">
                <a:tc>
                  <a:txBody>
                    <a:bodyPr/>
                    <a:lstStyle/>
                    <a:p>
                      <a:pPr algn="ctr" fontAlgn="t"/>
                      <a:r>
                        <a:rPr lang="en-IE" sz="1050" b="1" i="0" u="none" strike="noStrike">
                          <a:solidFill>
                            <a:srgbClr val="000000"/>
                          </a:solidFill>
                          <a:effectLst/>
                          <a:latin typeface="+mn-lt"/>
                        </a:rPr>
                        <a:t>3</a:t>
                      </a:r>
                    </a:p>
                  </a:txBody>
                  <a:tcPr marL="9525" marR="9525" marT="9525" marB="0" anchor="ctr"/>
                </a:tc>
                <a:tc>
                  <a:txBody>
                    <a:bodyPr/>
                    <a:lstStyle/>
                    <a:p>
                      <a:pPr algn="ctr" fontAlgn="b"/>
                      <a:r>
                        <a:rPr lang="en-IE" sz="1000" b="1" u="none" strike="noStrike">
                          <a:effectLst/>
                        </a:rPr>
                        <a:t>+1</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3301433932"/>
                  </a:ext>
                </a:extLst>
              </a:tr>
              <a:tr h="201205">
                <a:tc>
                  <a:txBody>
                    <a:bodyPr/>
                    <a:lstStyle/>
                    <a:p>
                      <a:pPr algn="ctr" fontAlgn="t"/>
                      <a:r>
                        <a:rPr lang="en-IE" sz="1050" b="1" i="0" u="none" strike="noStrike">
                          <a:solidFill>
                            <a:srgbClr val="000000"/>
                          </a:solidFill>
                          <a:effectLst/>
                          <a:latin typeface="+mn-lt"/>
                        </a:rPr>
                        <a:t>5</a:t>
                      </a:r>
                    </a:p>
                  </a:txBody>
                  <a:tcPr marL="9525" marR="9525" marT="9525" marB="0" anchor="ctr"/>
                </a:tc>
                <a:tc>
                  <a:txBody>
                    <a:bodyPr/>
                    <a:lstStyle/>
                    <a:p>
                      <a:pPr algn="ctr" fontAlgn="b"/>
                      <a:r>
                        <a:rPr lang="en-IE" sz="1000" b="1" u="none" strike="noStrike">
                          <a:effectLst/>
                        </a:rPr>
                        <a:t>-2</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3731119654"/>
                  </a:ext>
                </a:extLst>
              </a:tr>
              <a:tr h="201205">
                <a:tc>
                  <a:txBody>
                    <a:bodyPr/>
                    <a:lstStyle/>
                    <a:p>
                      <a:pPr algn="ctr" fontAlgn="t"/>
                      <a:r>
                        <a:rPr lang="en-IE" sz="1050" b="1" i="0" u="none" strike="noStrike">
                          <a:solidFill>
                            <a:srgbClr val="000000"/>
                          </a:solidFill>
                          <a:effectLst/>
                          <a:latin typeface="+mn-lt"/>
                        </a:rPr>
                        <a:t>1</a:t>
                      </a:r>
                    </a:p>
                  </a:txBody>
                  <a:tcPr marL="9525" marR="9525" marT="9525" marB="0" anchor="ctr"/>
                </a:tc>
                <a:tc>
                  <a:txBody>
                    <a:bodyPr/>
                    <a:lstStyle/>
                    <a:p>
                      <a:pPr algn="ctr" fontAlgn="b"/>
                      <a:r>
                        <a:rPr lang="en-IE" sz="1000" b="1" u="none" strike="noStrike">
                          <a:effectLst/>
                        </a:rPr>
                        <a:t>+1</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4243462749"/>
                  </a:ext>
                </a:extLst>
              </a:tr>
              <a:tr h="201205">
                <a:tc>
                  <a:txBody>
                    <a:bodyPr/>
                    <a:lstStyle/>
                    <a:p>
                      <a:pPr algn="ctr" fontAlgn="t"/>
                      <a:r>
                        <a:rPr lang="en-IE" sz="1050" b="1" i="0" u="none" strike="noStrike">
                          <a:solidFill>
                            <a:srgbClr val="000000"/>
                          </a:solidFill>
                          <a:effectLst/>
                          <a:latin typeface="+mn-lt"/>
                        </a:rPr>
                        <a:t>2</a:t>
                      </a:r>
                    </a:p>
                  </a:txBody>
                  <a:tcPr marL="9525" marR="9525" marT="9525" marB="0" anchor="ctr"/>
                </a:tc>
                <a:tc>
                  <a:txBody>
                    <a:bodyPr/>
                    <a:lstStyle/>
                    <a:p>
                      <a:pPr algn="ctr" fontAlgn="b"/>
                      <a:r>
                        <a:rPr lang="en-IE" sz="1000" b="1" u="none" strike="noStrike">
                          <a:effectLst/>
                        </a:rPr>
                        <a:t>-1</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106478950"/>
                  </a:ext>
                </a:extLst>
              </a:tr>
              <a:tr h="201205">
                <a:tc>
                  <a:txBody>
                    <a:bodyPr/>
                    <a:lstStyle/>
                    <a:p>
                      <a:pPr algn="ctr" fontAlgn="t"/>
                      <a:r>
                        <a:rPr lang="en-IE" sz="1050" b="1" i="0" u="none" strike="noStrike">
                          <a:solidFill>
                            <a:srgbClr val="000000"/>
                          </a:solidFill>
                          <a:effectLst/>
                          <a:latin typeface="+mn-lt"/>
                        </a:rPr>
                        <a:t>1</a:t>
                      </a:r>
                    </a:p>
                  </a:txBody>
                  <a:tcPr marL="9525" marR="9525" marT="9525" marB="0" anchor="ctr"/>
                </a:tc>
                <a:tc>
                  <a:txBody>
                    <a:bodyPr/>
                    <a:lstStyle/>
                    <a:p>
                      <a:pPr algn="ctr" fontAlgn="b"/>
                      <a:r>
                        <a:rPr lang="en-IE" sz="1000" b="1" u="none" strike="noStrike">
                          <a:effectLst/>
                        </a:rPr>
                        <a:t>=</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4237492535"/>
                  </a:ext>
                </a:extLst>
              </a:tr>
              <a:tr h="201205">
                <a:tc>
                  <a:txBody>
                    <a:bodyPr/>
                    <a:lstStyle/>
                    <a:p>
                      <a:pPr algn="ctr" fontAlgn="t"/>
                      <a:r>
                        <a:rPr lang="en-IE" sz="1050" b="1" i="0" u="none" strike="noStrike">
                          <a:solidFill>
                            <a:srgbClr val="000000"/>
                          </a:solidFill>
                          <a:effectLst/>
                          <a:latin typeface="+mn-lt"/>
                        </a:rPr>
                        <a:t>1</a:t>
                      </a:r>
                    </a:p>
                  </a:txBody>
                  <a:tcPr marL="9525" marR="9525" marT="9525" marB="0" anchor="ctr"/>
                </a:tc>
                <a:tc>
                  <a:txBody>
                    <a:bodyPr/>
                    <a:lstStyle/>
                    <a:p>
                      <a:pPr algn="ctr" fontAlgn="b"/>
                      <a:r>
                        <a:rPr lang="en-IE" sz="1000" b="1" u="none" strike="noStrike">
                          <a:effectLst/>
                        </a:rPr>
                        <a:t>=</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2714586205"/>
                  </a:ext>
                </a:extLst>
              </a:tr>
              <a:tr h="201205">
                <a:tc>
                  <a:txBody>
                    <a:bodyPr/>
                    <a:lstStyle/>
                    <a:p>
                      <a:pPr algn="ctr" fontAlgn="t"/>
                      <a:r>
                        <a:rPr lang="en-IE" sz="1050" b="1" i="0" u="none" strike="noStrike">
                          <a:solidFill>
                            <a:srgbClr val="000000"/>
                          </a:solidFill>
                          <a:effectLst/>
                          <a:latin typeface="+mn-lt"/>
                        </a:rPr>
                        <a:t>1</a:t>
                      </a:r>
                    </a:p>
                  </a:txBody>
                  <a:tcPr marL="9525" marR="9525" marT="9525" marB="0" anchor="ctr"/>
                </a:tc>
                <a:tc>
                  <a:txBody>
                    <a:bodyPr/>
                    <a:lstStyle/>
                    <a:p>
                      <a:pPr algn="ctr" fontAlgn="b"/>
                      <a:r>
                        <a:rPr lang="en-IE" sz="1000" b="1" u="none" strike="noStrike">
                          <a:effectLst/>
                        </a:rPr>
                        <a:t>=</a:t>
                      </a:r>
                      <a:endParaRPr lang="en-IE" sz="1000" b="1" i="0" u="none" strike="noStrike">
                        <a:solidFill>
                          <a:srgbClr val="000000"/>
                        </a:solidFill>
                        <a:effectLst/>
                        <a:latin typeface="Calibri" panose="020F0502020204030204" pitchFamily="34" charset="0"/>
                      </a:endParaRPr>
                    </a:p>
                  </a:txBody>
                  <a:tcPr marL="8880" marR="8880" marT="8880" marB="0" anchor="ctr"/>
                </a:tc>
                <a:extLst>
                  <a:ext uri="{0D108BD9-81ED-4DB2-BD59-A6C34878D82A}">
                    <a16:rowId xmlns:a16="http://schemas.microsoft.com/office/drawing/2014/main" val="1772470471"/>
                  </a:ext>
                </a:extLst>
              </a:tr>
            </a:tbl>
          </a:graphicData>
        </a:graphic>
      </p:graphicFrame>
      <p:sp>
        <p:nvSpPr>
          <p:cNvPr id="22" name="Contents Box 2">
            <a:extLst>
              <a:ext uri="{FF2B5EF4-FFF2-40B4-BE49-F238E27FC236}">
                <a16:creationId xmlns:a16="http://schemas.microsoft.com/office/drawing/2014/main" id="{70E65D25-8C22-B138-45DC-EE2ABD8C6A6A}"/>
              </a:ext>
            </a:extLst>
          </p:cNvPr>
          <p:cNvSpPr/>
          <p:nvPr/>
        </p:nvSpPr>
        <p:spPr>
          <a:xfrm rot="5400000">
            <a:off x="236040" y="1623837"/>
            <a:ext cx="1612741" cy="1997586"/>
          </a:xfrm>
          <a:prstGeom prst="snip1Rect">
            <a:avLst>
              <a:gd name="adj" fmla="val 18524"/>
            </a:avLst>
          </a:prstGeom>
          <a:solidFill>
            <a:srgbClr val="E7EBF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288000" rtlCol="0" anchor="t"/>
          <a:lstStyle/>
          <a:p>
            <a:pPr>
              <a:spcBef>
                <a:spcPts val="500"/>
              </a:spcBef>
              <a:spcAft>
                <a:spcPts val="500"/>
              </a:spcAft>
            </a:pPr>
            <a:r>
              <a:rPr lang="en-US" sz="1300">
                <a:solidFill>
                  <a:schemeClr val="bg2"/>
                </a:solidFill>
              </a:rPr>
              <a:t>Immigration has again seen a major uplift, doubling since Nov ‘23. Since Nov ‘22, immigration has increased by +21%pts</a:t>
            </a:r>
          </a:p>
        </p:txBody>
      </p:sp>
      <p:sp>
        <p:nvSpPr>
          <p:cNvPr id="24" name="Contents Triangle 2">
            <a:extLst>
              <a:ext uri="{FF2B5EF4-FFF2-40B4-BE49-F238E27FC236}">
                <a16:creationId xmlns:a16="http://schemas.microsoft.com/office/drawing/2014/main" id="{F7D16ED9-225F-7C94-9C7D-EEF96328A668}"/>
              </a:ext>
              <a:ext uri="{C183D7F6-B498-43B3-948B-1728B52AA6E4}">
                <adec:decorative xmlns:adec="http://schemas.microsoft.com/office/drawing/2017/decorative" val="1"/>
              </a:ext>
            </a:extLst>
          </p:cNvPr>
          <p:cNvSpPr/>
          <p:nvPr/>
        </p:nvSpPr>
        <p:spPr>
          <a:xfrm rot="5400000">
            <a:off x="48100" y="1805923"/>
            <a:ext cx="308401" cy="317367"/>
          </a:xfrm>
          <a:prstGeom prst="rtTriangl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ct val="110000"/>
              </a:lnSpc>
            </a:pPr>
            <a:endParaRPr lang="en-GB" sz="1400" err="1">
              <a:solidFill>
                <a:schemeClr val="tx1"/>
              </a:solidFill>
            </a:endParaRPr>
          </a:p>
        </p:txBody>
      </p:sp>
      <p:sp>
        <p:nvSpPr>
          <p:cNvPr id="5" name="Rectangle: Rounded Corners 4">
            <a:extLst>
              <a:ext uri="{FF2B5EF4-FFF2-40B4-BE49-F238E27FC236}">
                <a16:creationId xmlns:a16="http://schemas.microsoft.com/office/drawing/2014/main" id="{6172A3E7-369A-7264-4BFD-62D6144B06B1}"/>
              </a:ext>
            </a:extLst>
          </p:cNvPr>
          <p:cNvSpPr/>
          <p:nvPr/>
        </p:nvSpPr>
        <p:spPr>
          <a:xfrm>
            <a:off x="3535052" y="2334894"/>
            <a:ext cx="6256642" cy="224603"/>
          </a:xfrm>
          <a:prstGeom prst="roundRect">
            <a:avLst/>
          </a:prstGeom>
          <a:noFill/>
          <a:ln>
            <a:solidFill>
              <a:schemeClr val="bg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IE" sz="2400">
              <a:solidFill>
                <a:schemeClr val="tx1"/>
              </a:solidFill>
            </a:endParaRPr>
          </a:p>
        </p:txBody>
      </p:sp>
      <p:sp>
        <p:nvSpPr>
          <p:cNvPr id="28" name="Arrow: Right 27">
            <a:extLst>
              <a:ext uri="{FF2B5EF4-FFF2-40B4-BE49-F238E27FC236}">
                <a16:creationId xmlns:a16="http://schemas.microsoft.com/office/drawing/2014/main" id="{4245B6C2-F149-9645-E915-6423887A94DB}"/>
              </a:ext>
            </a:extLst>
          </p:cNvPr>
          <p:cNvSpPr/>
          <p:nvPr/>
        </p:nvSpPr>
        <p:spPr>
          <a:xfrm rot="10800000">
            <a:off x="2254751" y="2345323"/>
            <a:ext cx="1110581" cy="214174"/>
          </a:xfrm>
          <a:prstGeom prst="rightArrow">
            <a:avLst/>
          </a:prstGeom>
          <a:solidFill>
            <a:srgbClr val="E7EBF0"/>
          </a:solidFill>
          <a:ln>
            <a:solidFill>
              <a:schemeClr val="bg2">
                <a:lumMod val="75000"/>
                <a:lumOff val="2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IE" sz="2400">
              <a:solidFill>
                <a:schemeClr val="tx1"/>
              </a:solidFill>
            </a:endParaRPr>
          </a:p>
        </p:txBody>
      </p:sp>
    </p:spTree>
    <p:extLst>
      <p:ext uri="{BB962C8B-B14F-4D97-AF65-F5344CB8AC3E}">
        <p14:creationId xmlns:p14="http://schemas.microsoft.com/office/powerpoint/2010/main" val="3919282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37B5C838-6E4C-2EE9-90B8-91F9AD635340}"/>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8F9E9116-EF25-4632-BB11-AC87CAD151CD}"/>
              </a:ext>
            </a:extLst>
          </p:cNvPr>
          <p:cNvSpPr/>
          <p:nvPr/>
        </p:nvSpPr>
        <p:spPr>
          <a:xfrm>
            <a:off x="7920513" y="3780847"/>
            <a:ext cx="3312000" cy="2178861"/>
          </a:xfrm>
          <a:prstGeom prst="rect">
            <a:avLst/>
          </a:prstGeom>
          <a:solidFill>
            <a:schemeClr val="bg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6000" tIns="45720" rIns="252000" bIns="45720" rtlCol="0" anchor="ctr"/>
          <a:lstStyle/>
          <a:p>
            <a:pPr marL="0" lvl="1">
              <a:buClr>
                <a:srgbClr val="54C0E8"/>
              </a:buClr>
              <a:buSzPct val="100000"/>
            </a:pPr>
            <a:r>
              <a:rPr lang="en-IE" sz="1400">
                <a:solidFill>
                  <a:schemeClr val="tx1">
                    <a:lumMod val="65000"/>
                    <a:lumOff val="35000"/>
                  </a:schemeClr>
                </a:solidFill>
                <a:ea typeface="Verdana"/>
              </a:rPr>
              <a:t>Fieldwork on the latest wave was conducted from the 1</a:t>
            </a:r>
            <a:r>
              <a:rPr lang="en-IE" sz="1400" baseline="30000">
                <a:solidFill>
                  <a:schemeClr val="tx1">
                    <a:lumMod val="65000"/>
                    <a:lumOff val="35000"/>
                  </a:schemeClr>
                </a:solidFill>
                <a:ea typeface="Verdana"/>
              </a:rPr>
              <a:t>st</a:t>
            </a:r>
            <a:r>
              <a:rPr lang="en-IE" sz="1400">
                <a:solidFill>
                  <a:schemeClr val="tx1">
                    <a:lumMod val="65000"/>
                    <a:lumOff val="35000"/>
                  </a:schemeClr>
                </a:solidFill>
                <a:ea typeface="Verdana"/>
              </a:rPr>
              <a:t> July to 12</a:t>
            </a:r>
            <a:r>
              <a:rPr lang="en-IE" sz="1400" baseline="30000">
                <a:solidFill>
                  <a:schemeClr val="tx1">
                    <a:lumMod val="65000"/>
                    <a:lumOff val="35000"/>
                  </a:schemeClr>
                </a:solidFill>
                <a:ea typeface="Verdana"/>
              </a:rPr>
              <a:t>th</a:t>
            </a:r>
            <a:r>
              <a:rPr lang="en-IE" sz="1400">
                <a:solidFill>
                  <a:schemeClr val="tx1">
                    <a:lumMod val="65000"/>
                    <a:lumOff val="35000"/>
                  </a:schemeClr>
                </a:solidFill>
                <a:ea typeface="Verdana"/>
              </a:rPr>
              <a:t> August 2024.</a:t>
            </a:r>
          </a:p>
        </p:txBody>
      </p:sp>
      <p:sp>
        <p:nvSpPr>
          <p:cNvPr id="54" name="Rectangle 53">
            <a:extLst>
              <a:ext uri="{FF2B5EF4-FFF2-40B4-BE49-F238E27FC236}">
                <a16:creationId xmlns:a16="http://schemas.microsoft.com/office/drawing/2014/main" id="{43B1000C-5EF4-46B9-BADF-0940C6A578A8}"/>
              </a:ext>
            </a:extLst>
          </p:cNvPr>
          <p:cNvSpPr/>
          <p:nvPr/>
        </p:nvSpPr>
        <p:spPr>
          <a:xfrm>
            <a:off x="6071415" y="3780880"/>
            <a:ext cx="1692000" cy="21788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737">
              <a:latin typeface="Barlow" panose="00000500000000000000" pitchFamily="2" charset="0"/>
              <a:cs typeface="Arial" panose="020B0604020202020204" pitchFamily="34" charset="0"/>
            </a:endParaRPr>
          </a:p>
        </p:txBody>
      </p:sp>
      <p:sp>
        <p:nvSpPr>
          <p:cNvPr id="55" name="Rectangle 54">
            <a:extLst>
              <a:ext uri="{FF2B5EF4-FFF2-40B4-BE49-F238E27FC236}">
                <a16:creationId xmlns:a16="http://schemas.microsoft.com/office/drawing/2014/main" id="{FDF5800A-77B2-4C06-BF17-C3A2901E755A}"/>
              </a:ext>
            </a:extLst>
          </p:cNvPr>
          <p:cNvSpPr/>
          <p:nvPr/>
        </p:nvSpPr>
        <p:spPr>
          <a:xfrm>
            <a:off x="7921287" y="1468509"/>
            <a:ext cx="3312000" cy="2178861"/>
          </a:xfrm>
          <a:prstGeom prst="rect">
            <a:avLst/>
          </a:prstGeom>
          <a:solidFill>
            <a:schemeClr val="bg2">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6000" tIns="45720" rIns="252000" bIns="45720" rtlCol="0" anchor="ctr"/>
          <a:lstStyle/>
          <a:p>
            <a:pPr>
              <a:buSzPct val="100000"/>
            </a:pPr>
            <a:r>
              <a:rPr lang="en-IE" sz="1400">
                <a:solidFill>
                  <a:schemeClr val="tx1">
                    <a:lumMod val="65000"/>
                    <a:lumOff val="35000"/>
                  </a:schemeClr>
                </a:solidFill>
                <a:ea typeface="Verdana"/>
                <a:cs typeface="Verdana"/>
              </a:rPr>
              <a:t>Survey results are based on a </a:t>
            </a:r>
            <a:r>
              <a:rPr lang="en-IE" sz="1400">
                <a:solidFill>
                  <a:schemeClr val="tx1">
                    <a:lumMod val="65000"/>
                    <a:lumOff val="35000"/>
                  </a:schemeClr>
                </a:solidFill>
                <a:ea typeface="Verdana"/>
              </a:rPr>
              <a:t>sample of 2,515 adults aged 18+, quota controlled </a:t>
            </a:r>
            <a:r>
              <a:rPr lang="en-IE" sz="1400">
                <a:solidFill>
                  <a:schemeClr val="tx1">
                    <a:lumMod val="65000"/>
                    <a:lumOff val="35000"/>
                  </a:schemeClr>
                </a:solidFill>
                <a:ea typeface="Verdana"/>
                <a:cs typeface="Verdana"/>
              </a:rPr>
              <a:t>in terms of age, gender, socio-economic class and region to reflect the profile of the adult population of the Republic of Ireland.</a:t>
            </a:r>
          </a:p>
        </p:txBody>
      </p:sp>
      <p:sp>
        <p:nvSpPr>
          <p:cNvPr id="56" name="Rectangle 55">
            <a:extLst>
              <a:ext uri="{FF2B5EF4-FFF2-40B4-BE49-F238E27FC236}">
                <a16:creationId xmlns:a16="http://schemas.microsoft.com/office/drawing/2014/main" id="{3F161C58-5671-4898-B707-C7C80EDE714B}"/>
              </a:ext>
            </a:extLst>
          </p:cNvPr>
          <p:cNvSpPr/>
          <p:nvPr/>
        </p:nvSpPr>
        <p:spPr>
          <a:xfrm>
            <a:off x="6072189" y="1468541"/>
            <a:ext cx="1692000" cy="2178861"/>
          </a:xfrm>
          <a:prstGeom prst="rect">
            <a:avLst/>
          </a:prstGeom>
          <a:solidFill>
            <a:schemeClr val="bg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737">
              <a:latin typeface="Barlow" panose="00000500000000000000" pitchFamily="2" charset="0"/>
              <a:cs typeface="Arial" panose="020B0604020202020204" pitchFamily="34" charset="0"/>
            </a:endParaRPr>
          </a:p>
        </p:txBody>
      </p:sp>
      <p:sp>
        <p:nvSpPr>
          <p:cNvPr id="51" name="Rectangle 50">
            <a:extLst>
              <a:ext uri="{FF2B5EF4-FFF2-40B4-BE49-F238E27FC236}">
                <a16:creationId xmlns:a16="http://schemas.microsoft.com/office/drawing/2014/main" id="{76508A6A-2BCE-4713-A6D5-0FDE87C13F85}"/>
              </a:ext>
            </a:extLst>
          </p:cNvPr>
          <p:cNvSpPr/>
          <p:nvPr/>
        </p:nvSpPr>
        <p:spPr>
          <a:xfrm>
            <a:off x="2439408" y="1463776"/>
            <a:ext cx="3312000" cy="2178861"/>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6000" rIns="252000" rtlCol="0" anchor="ctr"/>
          <a:lstStyle/>
          <a:p>
            <a:pPr>
              <a:buSzPct val="100000"/>
            </a:pPr>
            <a:r>
              <a:rPr lang="en-IE" sz="1400" dirty="0">
                <a:solidFill>
                  <a:schemeClr val="tx1">
                    <a:lumMod val="65000"/>
                    <a:lumOff val="35000"/>
                  </a:schemeClr>
                </a:solidFill>
                <a:ea typeface="Verdana"/>
                <a:cs typeface="Verdana"/>
              </a:rPr>
              <a:t>This report presents key findings from a large scale quantitative survey.</a:t>
            </a:r>
          </a:p>
        </p:txBody>
      </p:sp>
      <p:sp>
        <p:nvSpPr>
          <p:cNvPr id="52" name="Rectangle 51">
            <a:extLst>
              <a:ext uri="{FF2B5EF4-FFF2-40B4-BE49-F238E27FC236}">
                <a16:creationId xmlns:a16="http://schemas.microsoft.com/office/drawing/2014/main" id="{75F27181-6AFA-45B7-A469-13120F9C38F8}"/>
              </a:ext>
            </a:extLst>
          </p:cNvPr>
          <p:cNvSpPr/>
          <p:nvPr/>
        </p:nvSpPr>
        <p:spPr>
          <a:xfrm>
            <a:off x="658556" y="1463774"/>
            <a:ext cx="1692000" cy="217886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737">
              <a:latin typeface="Barlow" panose="00000500000000000000" pitchFamily="2" charset="0"/>
              <a:cs typeface="Arial" panose="020B0604020202020204" pitchFamily="34" charset="0"/>
            </a:endParaRPr>
          </a:p>
        </p:txBody>
      </p:sp>
      <p:sp>
        <p:nvSpPr>
          <p:cNvPr id="45" name="Rectangle 44">
            <a:extLst>
              <a:ext uri="{FF2B5EF4-FFF2-40B4-BE49-F238E27FC236}">
                <a16:creationId xmlns:a16="http://schemas.microsoft.com/office/drawing/2014/main" id="{78680536-6154-4FB8-ABDE-187A4E085394}"/>
              </a:ext>
            </a:extLst>
          </p:cNvPr>
          <p:cNvSpPr/>
          <p:nvPr/>
        </p:nvSpPr>
        <p:spPr>
          <a:xfrm>
            <a:off x="2439408" y="3777323"/>
            <a:ext cx="3312000" cy="2178861"/>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6000" rIns="252000" rtlCol="0" anchor="ctr"/>
          <a:lstStyle/>
          <a:p>
            <a:pPr>
              <a:buSzPct val="100000"/>
            </a:pPr>
            <a:r>
              <a:rPr lang="en-IE" sz="1400">
                <a:solidFill>
                  <a:schemeClr val="tx1">
                    <a:lumMod val="65000"/>
                    <a:lumOff val="35000"/>
                  </a:schemeClr>
                </a:solidFill>
                <a:ea typeface="Verdana"/>
                <a:cs typeface="Verdana"/>
              </a:rPr>
              <a:t>All interviewing was conducted via B&amp;A’s Online Panel.</a:t>
            </a:r>
            <a:endParaRPr lang="en-IE" sz="1400">
              <a:solidFill>
                <a:schemeClr val="tx1">
                  <a:lumMod val="65000"/>
                  <a:lumOff val="35000"/>
                </a:schemeClr>
              </a:solidFill>
            </a:endParaRPr>
          </a:p>
        </p:txBody>
      </p:sp>
      <p:sp>
        <p:nvSpPr>
          <p:cNvPr id="3" name="Título 2">
            <a:extLst>
              <a:ext uri="{FF2B5EF4-FFF2-40B4-BE49-F238E27FC236}">
                <a16:creationId xmlns:a16="http://schemas.microsoft.com/office/drawing/2014/main" id="{4FFC075E-C351-483D-B2A5-B47226957FEB}"/>
              </a:ext>
            </a:extLst>
          </p:cNvPr>
          <p:cNvSpPr>
            <a:spLocks noGrp="1"/>
          </p:cNvSpPr>
          <p:nvPr>
            <p:ph type="title"/>
          </p:nvPr>
        </p:nvSpPr>
        <p:spPr/>
        <p:txBody>
          <a:bodyPr>
            <a:noAutofit/>
          </a:bodyPr>
          <a:lstStyle/>
          <a:p>
            <a:r>
              <a:rPr lang="en-US">
                <a:solidFill>
                  <a:schemeClr val="bg1"/>
                </a:solidFill>
                <a:latin typeface="Barlow" panose="00000500000000000000" pitchFamily="2" charset="0"/>
                <a:ea typeface="Cambria" panose="02040503050406030204" pitchFamily="18" charset="0"/>
              </a:rPr>
              <a:t>Introduction</a:t>
            </a:r>
          </a:p>
        </p:txBody>
      </p:sp>
      <p:sp>
        <p:nvSpPr>
          <p:cNvPr id="49" name="Rectangle 48">
            <a:extLst>
              <a:ext uri="{FF2B5EF4-FFF2-40B4-BE49-F238E27FC236}">
                <a16:creationId xmlns:a16="http://schemas.microsoft.com/office/drawing/2014/main" id="{A9601B46-50CB-4630-9B0B-C31F5C488F37}"/>
              </a:ext>
            </a:extLst>
          </p:cNvPr>
          <p:cNvSpPr/>
          <p:nvPr/>
        </p:nvSpPr>
        <p:spPr>
          <a:xfrm>
            <a:off x="658556" y="3777323"/>
            <a:ext cx="1692000" cy="21788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737">
              <a:latin typeface="Barlow" panose="00000500000000000000" pitchFamily="2" charset="0"/>
              <a:cs typeface="Arial" panose="020B0604020202020204" pitchFamily="34" charset="0"/>
            </a:endParaRPr>
          </a:p>
        </p:txBody>
      </p:sp>
      <p:pic>
        <p:nvPicPr>
          <p:cNvPr id="6" name="Picture 5" descr="Text&#10;&#10;Description automatically generated">
            <a:extLst>
              <a:ext uri="{FF2B5EF4-FFF2-40B4-BE49-F238E27FC236}">
                <a16:creationId xmlns:a16="http://schemas.microsoft.com/office/drawing/2014/main" id="{A639C0F1-6D7C-1DF7-BC18-FC489478E1D3}"/>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588873" y="2050548"/>
            <a:ext cx="657083" cy="861099"/>
          </a:xfrm>
          <a:prstGeom prst="rect">
            <a:avLst/>
          </a:prstGeom>
        </p:spPr>
      </p:pic>
      <p:pic>
        <p:nvPicPr>
          <p:cNvPr id="8" name="Picture 7" descr="Icon&#10;&#10;Description automatically generated">
            <a:extLst>
              <a:ext uri="{FF2B5EF4-FFF2-40B4-BE49-F238E27FC236}">
                <a16:creationId xmlns:a16="http://schemas.microsoft.com/office/drawing/2014/main" id="{D9C65708-86B4-8B6A-C289-07CF6F4BF9F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27746" y="2050548"/>
            <a:ext cx="893429" cy="893429"/>
          </a:xfrm>
          <a:prstGeom prst="rect">
            <a:avLst/>
          </a:prstGeom>
        </p:spPr>
      </p:pic>
      <p:pic>
        <p:nvPicPr>
          <p:cNvPr id="14" name="Picture 13" descr="A screenshot of a computer&#10;&#10;Description automatically generated with medium confidence">
            <a:extLst>
              <a:ext uri="{FF2B5EF4-FFF2-40B4-BE49-F238E27FC236}">
                <a16:creationId xmlns:a16="http://schemas.microsoft.com/office/drawing/2014/main" id="{8839931E-45E5-A869-EE09-6AC14BE6EB98}"/>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959487" y="4337799"/>
            <a:ext cx="1188722" cy="780290"/>
          </a:xfrm>
          <a:prstGeom prst="rect">
            <a:avLst/>
          </a:prstGeom>
        </p:spPr>
      </p:pic>
      <p:pic>
        <p:nvPicPr>
          <p:cNvPr id="16" name="Picture 15" descr="A picture containing text, clock&#10;&#10;Description automatically generated">
            <a:extLst>
              <a:ext uri="{FF2B5EF4-FFF2-40B4-BE49-F238E27FC236}">
                <a16:creationId xmlns:a16="http://schemas.microsoft.com/office/drawing/2014/main" id="{DF1E01E8-B765-3D07-BB20-03E7330E8ED5}"/>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419423" y="4464206"/>
            <a:ext cx="952525" cy="822963"/>
          </a:xfrm>
          <a:prstGeom prst="rect">
            <a:avLst/>
          </a:prstGeom>
        </p:spPr>
      </p:pic>
    </p:spTree>
    <p:extLst>
      <p:ext uri="{BB962C8B-B14F-4D97-AF65-F5344CB8AC3E}">
        <p14:creationId xmlns:p14="http://schemas.microsoft.com/office/powerpoint/2010/main" val="3547769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BB9FF-445E-482B-A377-D798497F7B51}"/>
              </a:ext>
            </a:extLst>
          </p:cNvPr>
          <p:cNvSpPr>
            <a:spLocks noGrp="1"/>
          </p:cNvSpPr>
          <p:nvPr>
            <p:ph type="title"/>
          </p:nvPr>
        </p:nvSpPr>
        <p:spPr/>
        <p:txBody>
          <a:bodyPr>
            <a:normAutofit/>
          </a:bodyPr>
          <a:lstStyle/>
          <a:p>
            <a:r>
              <a:rPr lang="en-US"/>
              <a:t>Most Important Issues Facing Ireland x Segments</a:t>
            </a:r>
            <a:endParaRPr lang="en-IE"/>
          </a:p>
        </p:txBody>
      </p:sp>
      <p:sp>
        <p:nvSpPr>
          <p:cNvPr id="6" name="Text Placeholder 5">
            <a:extLst>
              <a:ext uri="{FF2B5EF4-FFF2-40B4-BE49-F238E27FC236}">
                <a16:creationId xmlns:a16="http://schemas.microsoft.com/office/drawing/2014/main" id="{AF5651BD-5232-89D3-42CC-51BC1B897C10}"/>
              </a:ext>
            </a:extLst>
          </p:cNvPr>
          <p:cNvSpPr>
            <a:spLocks noGrp="1"/>
          </p:cNvSpPr>
          <p:nvPr>
            <p:ph type="body" sz="quarter" idx="17"/>
          </p:nvPr>
        </p:nvSpPr>
        <p:spPr>
          <a:xfrm>
            <a:off x="450000" y="6039748"/>
            <a:ext cx="9341700" cy="360996"/>
          </a:xfrm>
        </p:spPr>
        <p:txBody>
          <a:bodyPr/>
          <a:lstStyle/>
          <a:p>
            <a:r>
              <a:rPr lang="en-US">
                <a:latin typeface="Barlow" panose="00000500000000000000" pitchFamily="2" charset="0"/>
              </a:rPr>
              <a:t>Base: All adults aged 18+ years- 2,504</a:t>
            </a:r>
          </a:p>
          <a:p>
            <a:r>
              <a:rPr lang="en-US">
                <a:latin typeface="Barlow" panose="00000500000000000000" pitchFamily="2" charset="0"/>
              </a:rPr>
              <a:t>Q.1  Which of the following do you feel are the 3 most important issues facing Ireland today?</a:t>
            </a:r>
          </a:p>
        </p:txBody>
      </p:sp>
      <p:sp>
        <p:nvSpPr>
          <p:cNvPr id="11" name="TextBox 10">
            <a:extLst>
              <a:ext uri="{FF2B5EF4-FFF2-40B4-BE49-F238E27FC236}">
                <a16:creationId xmlns:a16="http://schemas.microsoft.com/office/drawing/2014/main" id="{B7AB81C1-BC82-128D-F19E-D7FAF371C6E9}"/>
              </a:ext>
            </a:extLst>
          </p:cNvPr>
          <p:cNvSpPr txBox="1"/>
          <p:nvPr/>
        </p:nvSpPr>
        <p:spPr>
          <a:xfrm>
            <a:off x="10337428" y="5057665"/>
            <a:ext cx="1476582" cy="769441"/>
          </a:xfrm>
          <a:prstGeom prst="rect">
            <a:avLst/>
          </a:prstGeom>
          <a:solidFill>
            <a:schemeClr val="bg1">
              <a:lumMod val="85000"/>
            </a:schemeClr>
          </a:solidFill>
        </p:spPr>
        <p:txBody>
          <a:bodyPr wrap="square" rtlCol="0">
            <a:spAutoFit/>
          </a:bodyPr>
          <a:lstStyle/>
          <a:p>
            <a:pPr algn="ctr"/>
            <a:r>
              <a:rPr lang="en-IE" sz="1100" dirty="0"/>
              <a:t>Pragmatists are more concerned on average re health services.</a:t>
            </a:r>
          </a:p>
        </p:txBody>
      </p:sp>
      <p:sp>
        <p:nvSpPr>
          <p:cNvPr id="16" name="TextBox 15">
            <a:extLst>
              <a:ext uri="{FF2B5EF4-FFF2-40B4-BE49-F238E27FC236}">
                <a16:creationId xmlns:a16="http://schemas.microsoft.com/office/drawing/2014/main" id="{07218B1C-9AF5-115E-3183-4BD0B6D7806B}"/>
              </a:ext>
            </a:extLst>
          </p:cNvPr>
          <p:cNvSpPr txBox="1"/>
          <p:nvPr/>
        </p:nvSpPr>
        <p:spPr>
          <a:xfrm>
            <a:off x="10337428" y="2881223"/>
            <a:ext cx="1476582" cy="1954381"/>
          </a:xfrm>
          <a:prstGeom prst="rect">
            <a:avLst/>
          </a:prstGeom>
          <a:solidFill>
            <a:schemeClr val="bg1">
              <a:lumMod val="85000"/>
            </a:schemeClr>
          </a:solidFill>
        </p:spPr>
        <p:txBody>
          <a:bodyPr wrap="square" rtlCol="0">
            <a:spAutoFit/>
          </a:bodyPr>
          <a:lstStyle/>
          <a:p>
            <a:pPr algn="ctr"/>
            <a:r>
              <a:rPr lang="en-IE" sz="1100" dirty="0"/>
              <a:t>Community Champions, Multilateralists, and Global citizens over index on Sustainability. Community Champions also over index on homelessness and house prices. </a:t>
            </a:r>
          </a:p>
        </p:txBody>
      </p:sp>
      <p:sp>
        <p:nvSpPr>
          <p:cNvPr id="17" name="TextBox 16">
            <a:extLst>
              <a:ext uri="{FF2B5EF4-FFF2-40B4-BE49-F238E27FC236}">
                <a16:creationId xmlns:a16="http://schemas.microsoft.com/office/drawing/2014/main" id="{18045678-FBF8-F2AB-1AB2-761490DB8CB5}"/>
              </a:ext>
            </a:extLst>
          </p:cNvPr>
          <p:cNvSpPr txBox="1"/>
          <p:nvPr/>
        </p:nvSpPr>
        <p:spPr>
          <a:xfrm>
            <a:off x="10337428" y="1551166"/>
            <a:ext cx="1476582" cy="1107996"/>
          </a:xfrm>
          <a:prstGeom prst="rect">
            <a:avLst/>
          </a:prstGeom>
          <a:solidFill>
            <a:schemeClr val="bg1">
              <a:lumMod val="85000"/>
            </a:schemeClr>
          </a:solidFill>
        </p:spPr>
        <p:txBody>
          <a:bodyPr wrap="square" rtlCol="0">
            <a:spAutoFit/>
          </a:bodyPr>
          <a:lstStyle/>
          <a:p>
            <a:pPr algn="ctr"/>
            <a:r>
              <a:rPr lang="en-IE" sz="1100" b="1" dirty="0"/>
              <a:t>Disengaged continue to be the driving factor in the rise of immigration concern (33% in ‘23 to 48% in ‘24)</a:t>
            </a:r>
          </a:p>
        </p:txBody>
      </p:sp>
      <p:graphicFrame>
        <p:nvGraphicFramePr>
          <p:cNvPr id="3" name="Table 2">
            <a:extLst>
              <a:ext uri="{FF2B5EF4-FFF2-40B4-BE49-F238E27FC236}">
                <a16:creationId xmlns:a16="http://schemas.microsoft.com/office/drawing/2014/main" id="{75C8B699-D59D-BB16-D5E3-F8139DAB0E42}"/>
              </a:ext>
            </a:extLst>
          </p:cNvPr>
          <p:cNvGraphicFramePr>
            <a:graphicFrameLocks noGrp="1"/>
          </p:cNvGraphicFramePr>
          <p:nvPr>
            <p:extLst>
              <p:ext uri="{D42A27DB-BD31-4B8C-83A1-F6EECF244321}">
                <p14:modId xmlns:p14="http://schemas.microsoft.com/office/powerpoint/2010/main" val="617209422"/>
              </p:ext>
            </p:extLst>
          </p:nvPr>
        </p:nvGraphicFramePr>
        <p:xfrm>
          <a:off x="438993" y="963652"/>
          <a:ext cx="9321087" cy="4930084"/>
        </p:xfrm>
        <a:graphic>
          <a:graphicData uri="http://schemas.openxmlformats.org/drawingml/2006/table">
            <a:tbl>
              <a:tblPr/>
              <a:tblGrid>
                <a:gridCol w="3503824">
                  <a:extLst>
                    <a:ext uri="{9D8B030D-6E8A-4147-A177-3AD203B41FA5}">
                      <a16:colId xmlns:a16="http://schemas.microsoft.com/office/drawing/2014/main" val="1808484824"/>
                    </a:ext>
                  </a:extLst>
                </a:gridCol>
                <a:gridCol w="819490">
                  <a:extLst>
                    <a:ext uri="{9D8B030D-6E8A-4147-A177-3AD203B41FA5}">
                      <a16:colId xmlns:a16="http://schemas.microsoft.com/office/drawing/2014/main" val="4005721139"/>
                    </a:ext>
                  </a:extLst>
                </a:gridCol>
                <a:gridCol w="900323">
                  <a:extLst>
                    <a:ext uri="{9D8B030D-6E8A-4147-A177-3AD203B41FA5}">
                      <a16:colId xmlns:a16="http://schemas.microsoft.com/office/drawing/2014/main" val="1647863321"/>
                    </a:ext>
                  </a:extLst>
                </a:gridCol>
                <a:gridCol w="819490">
                  <a:extLst>
                    <a:ext uri="{9D8B030D-6E8A-4147-A177-3AD203B41FA5}">
                      <a16:colId xmlns:a16="http://schemas.microsoft.com/office/drawing/2014/main" val="2472296853"/>
                    </a:ext>
                  </a:extLst>
                </a:gridCol>
                <a:gridCol w="819490">
                  <a:extLst>
                    <a:ext uri="{9D8B030D-6E8A-4147-A177-3AD203B41FA5}">
                      <a16:colId xmlns:a16="http://schemas.microsoft.com/office/drawing/2014/main" val="2933524889"/>
                    </a:ext>
                  </a:extLst>
                </a:gridCol>
                <a:gridCol w="819490">
                  <a:extLst>
                    <a:ext uri="{9D8B030D-6E8A-4147-A177-3AD203B41FA5}">
                      <a16:colId xmlns:a16="http://schemas.microsoft.com/office/drawing/2014/main" val="4090321168"/>
                    </a:ext>
                  </a:extLst>
                </a:gridCol>
                <a:gridCol w="819490">
                  <a:extLst>
                    <a:ext uri="{9D8B030D-6E8A-4147-A177-3AD203B41FA5}">
                      <a16:colId xmlns:a16="http://schemas.microsoft.com/office/drawing/2014/main" val="1492122563"/>
                    </a:ext>
                  </a:extLst>
                </a:gridCol>
                <a:gridCol w="819490">
                  <a:extLst>
                    <a:ext uri="{9D8B030D-6E8A-4147-A177-3AD203B41FA5}">
                      <a16:colId xmlns:a16="http://schemas.microsoft.com/office/drawing/2014/main" val="1082491904"/>
                    </a:ext>
                  </a:extLst>
                </a:gridCol>
              </a:tblGrid>
              <a:tr h="153758">
                <a:tc rowSpan="2">
                  <a:txBody>
                    <a:bodyPr/>
                    <a:lstStyle/>
                    <a:p>
                      <a:pPr algn="l" fontAlgn="t"/>
                      <a:endParaRPr lang="en-GB" sz="1100" b="1" i="0" u="none" strike="noStrike">
                        <a:solidFill>
                          <a:schemeClr val="bg1"/>
                        </a:solidFill>
                        <a:effectLst/>
                        <a:latin typeface="Barlow" panose="00000500000000000000" pitchFamily="2" charset="0"/>
                      </a:endParaRPr>
                    </a:p>
                  </a:txBody>
                  <a:tcPr marL="8043" marR="8043" marT="8043" marB="0">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rowSpan="2">
                  <a:txBody>
                    <a:bodyPr/>
                    <a:lstStyle/>
                    <a:p>
                      <a:pPr algn="ctr" fontAlgn="t"/>
                      <a:r>
                        <a:rPr lang="en-GB" sz="1100" b="1" i="0" u="none" strike="noStrike">
                          <a:solidFill>
                            <a:schemeClr val="bg1"/>
                          </a:solidFill>
                          <a:effectLst/>
                          <a:latin typeface="Barlow" panose="00000500000000000000" pitchFamily="2" charset="0"/>
                        </a:rPr>
                        <a:t>Total</a:t>
                      </a:r>
                    </a:p>
                  </a:txBody>
                  <a:tcPr marL="8043" marR="8043" marT="80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gridSpan="6">
                  <a:txBody>
                    <a:bodyPr/>
                    <a:lstStyle/>
                    <a:p>
                      <a:pPr algn="ctr" fontAlgn="t"/>
                      <a:r>
                        <a:rPr lang="en-GB" sz="1100" b="1" i="0" u="none" strike="noStrike">
                          <a:solidFill>
                            <a:schemeClr val="bg1"/>
                          </a:solidFill>
                          <a:effectLst/>
                          <a:latin typeface="Barlow" panose="00000500000000000000" pitchFamily="2" charset="0"/>
                        </a:rPr>
                        <a:t>Segments</a:t>
                      </a:r>
                    </a:p>
                  </a:txBody>
                  <a:tcPr marL="8043" marR="8043" marT="8043" marB="0" anchor="ct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8575" cap="flat" cmpd="sng" algn="ctr">
                      <a:solidFill>
                        <a:schemeClr val="bg2"/>
                      </a:solidFill>
                      <a:prstDash val="solid"/>
                      <a:round/>
                      <a:headEnd type="none" w="med" len="med"/>
                      <a:tailEnd type="none" w="med" len="med"/>
                    </a:lnB>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4305215"/>
                  </a:ext>
                </a:extLst>
              </a:tr>
              <a:tr h="510781">
                <a:tc vMerge="1">
                  <a:txBody>
                    <a:bodyPr/>
                    <a:lstStyle/>
                    <a:p>
                      <a:endParaRPr lang="en-GB"/>
                    </a:p>
                  </a:txBody>
                  <a:tcPr/>
                </a:tc>
                <a:tc vMerge="1">
                  <a:txBody>
                    <a:bodyPr/>
                    <a:lstStyle/>
                    <a:p>
                      <a:endParaRPr lang="en-GB"/>
                    </a:p>
                  </a:txBody>
                  <a:tcPr/>
                </a:tc>
                <a:tc>
                  <a:txBody>
                    <a:bodyPr/>
                    <a:lstStyle/>
                    <a:p>
                      <a:pPr algn="ctr" rtl="0" fontAlgn="t"/>
                      <a:r>
                        <a:rPr lang="en-GB" sz="1050" b="1" i="0" u="none" strike="noStrike">
                          <a:solidFill>
                            <a:schemeClr val="bg1"/>
                          </a:solidFill>
                          <a:effectLst/>
                          <a:latin typeface="Barlow" panose="00000500000000000000" pitchFamily="2" charset="0"/>
                        </a:rPr>
                        <a:t>Multilatera-lists</a:t>
                      </a:r>
                    </a:p>
                  </a:txBody>
                  <a:tcPr marL="8043" marR="8043" marT="80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1"/>
                    </a:solidFill>
                  </a:tcPr>
                </a:tc>
                <a:tc>
                  <a:txBody>
                    <a:bodyPr/>
                    <a:lstStyle/>
                    <a:p>
                      <a:pPr algn="ctr" rtl="0" fontAlgn="t"/>
                      <a:r>
                        <a:rPr lang="en-GB" sz="1050" b="1" i="0" u="none" strike="noStrike">
                          <a:solidFill>
                            <a:schemeClr val="bg1"/>
                          </a:solidFill>
                          <a:effectLst/>
                          <a:latin typeface="Barlow" panose="00000500000000000000" pitchFamily="2" charset="0"/>
                        </a:rPr>
                        <a:t>Community Champions</a:t>
                      </a:r>
                    </a:p>
                  </a:txBody>
                  <a:tcPr marL="8043" marR="8043" marT="80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1"/>
                    </a:solidFill>
                  </a:tcPr>
                </a:tc>
                <a:tc>
                  <a:txBody>
                    <a:bodyPr/>
                    <a:lstStyle/>
                    <a:p>
                      <a:pPr algn="ctr" rtl="0" fontAlgn="t"/>
                      <a:r>
                        <a:rPr lang="en-GB" sz="1050" b="1" i="0" u="none" strike="noStrike">
                          <a:solidFill>
                            <a:schemeClr val="bg1"/>
                          </a:solidFill>
                          <a:effectLst/>
                          <a:latin typeface="Barlow" panose="00000500000000000000" pitchFamily="2" charset="0"/>
                        </a:rPr>
                        <a:t>Disengaged</a:t>
                      </a:r>
                    </a:p>
                  </a:txBody>
                  <a:tcPr marL="8043" marR="8043" marT="80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1"/>
                    </a:solidFill>
                  </a:tcPr>
                </a:tc>
                <a:tc>
                  <a:txBody>
                    <a:bodyPr/>
                    <a:lstStyle/>
                    <a:p>
                      <a:pPr algn="ctr" rtl="0" fontAlgn="t"/>
                      <a:r>
                        <a:rPr lang="en-GB" sz="1050" b="1" i="0" u="none" strike="noStrike">
                          <a:solidFill>
                            <a:schemeClr val="bg1"/>
                          </a:solidFill>
                          <a:effectLst/>
                          <a:latin typeface="Barlow" panose="00000500000000000000" pitchFamily="2" charset="0"/>
                        </a:rPr>
                        <a:t>Empathisers</a:t>
                      </a:r>
                    </a:p>
                  </a:txBody>
                  <a:tcPr marL="8043" marR="8043" marT="80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1"/>
                    </a:solidFill>
                  </a:tcPr>
                </a:tc>
                <a:tc>
                  <a:txBody>
                    <a:bodyPr/>
                    <a:lstStyle/>
                    <a:p>
                      <a:pPr algn="ctr" rtl="0" fontAlgn="t"/>
                      <a:r>
                        <a:rPr lang="en-GB" sz="1050" b="1" i="0" u="none" strike="noStrike">
                          <a:solidFill>
                            <a:schemeClr val="bg1"/>
                          </a:solidFill>
                          <a:effectLst/>
                          <a:latin typeface="Barlow" panose="00000500000000000000" pitchFamily="2" charset="0"/>
                        </a:rPr>
                        <a:t>Global Citizens</a:t>
                      </a:r>
                    </a:p>
                  </a:txBody>
                  <a:tcPr marL="8043" marR="8043" marT="8043"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1"/>
                    </a:solidFill>
                  </a:tcPr>
                </a:tc>
                <a:tc>
                  <a:txBody>
                    <a:bodyPr/>
                    <a:lstStyle/>
                    <a:p>
                      <a:pPr algn="ctr" rtl="0" fontAlgn="t"/>
                      <a:r>
                        <a:rPr lang="en-GB" sz="1050" b="1" i="0" u="none" strike="noStrike">
                          <a:solidFill>
                            <a:schemeClr val="bg1"/>
                          </a:solidFill>
                          <a:effectLst/>
                          <a:latin typeface="Barlow" panose="00000500000000000000" pitchFamily="2" charset="0"/>
                        </a:rPr>
                        <a:t>Pragmatists</a:t>
                      </a:r>
                    </a:p>
                  </a:txBody>
                  <a:tcPr marL="8043" marR="8043" marT="8043" marB="0" anchor="ctr">
                    <a:lnL w="12700" cap="flat" cmpd="sng" algn="ctr">
                      <a:solidFill>
                        <a:schemeClr val="bg1"/>
                      </a:solidFill>
                      <a:prstDash val="solid"/>
                      <a:round/>
                      <a:headEnd type="none" w="med" len="med"/>
                      <a:tailEnd type="none" w="med" len="med"/>
                    </a:lnL>
                    <a:lnR w="6350" cap="flat" cmpd="sng" algn="ctr">
                      <a:noFill/>
                      <a:prstDash val="solid"/>
                      <a:round/>
                      <a:headEnd type="none" w="med" len="med"/>
                      <a:tailEnd type="none" w="med" len="med"/>
                    </a:lnR>
                    <a:lnT w="28575"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accent1"/>
                    </a:solidFill>
                  </a:tcPr>
                </a:tc>
                <a:extLst>
                  <a:ext uri="{0D108BD9-81ED-4DB2-BD59-A6C34878D82A}">
                    <a16:rowId xmlns:a16="http://schemas.microsoft.com/office/drawing/2014/main" val="1841722328"/>
                  </a:ext>
                </a:extLst>
              </a:tr>
              <a:tr h="153758">
                <a:tc>
                  <a:txBody>
                    <a:bodyPr/>
                    <a:lstStyle/>
                    <a:p>
                      <a:pPr algn="l" fontAlgn="t"/>
                      <a:r>
                        <a:rPr lang="en-US" sz="1100" b="1" i="1" u="none" strike="noStrike">
                          <a:solidFill>
                            <a:srgbClr val="000000"/>
                          </a:solidFill>
                          <a:effectLst/>
                          <a:latin typeface="Barlow" panose="00000500000000000000" pitchFamily="2" charset="0"/>
                        </a:rPr>
                        <a:t>Base:</a:t>
                      </a:r>
                      <a:endParaRPr lang="en-GB" sz="1100" b="1" i="1" u="none" strike="noStrike">
                        <a:solidFill>
                          <a:srgbClr val="000000"/>
                        </a:solidFill>
                        <a:effectLst/>
                        <a:latin typeface="Barlow" panose="00000500000000000000" pitchFamily="2" charset="0"/>
                      </a:endParaRP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GB" sz="1100" b="1" i="1" u="none" strike="noStrike">
                          <a:solidFill>
                            <a:srgbClr val="000000"/>
                          </a:solidFill>
                          <a:effectLst/>
                          <a:latin typeface="Barlow" panose="00000500000000000000" pitchFamily="2" charset="0"/>
                        </a:rPr>
                        <a:t>2504</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chemeClr val="bg2"/>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fontAlgn="t"/>
                      <a:r>
                        <a:rPr lang="en-GB" sz="1100" b="1" i="1" u="none" strike="noStrike">
                          <a:solidFill>
                            <a:srgbClr val="000000"/>
                          </a:solidFill>
                          <a:effectLst/>
                          <a:latin typeface="Barlow" panose="00000500000000000000" pitchFamily="2" charset="0"/>
                        </a:rPr>
                        <a:t>474</a:t>
                      </a:r>
                    </a:p>
                  </a:txBody>
                  <a:tcPr marL="8043" marR="8043" marT="8043" marB="0" anchor="ctr">
                    <a:lnL w="6350" cap="flat" cmpd="sng" algn="ctr">
                      <a:solidFill>
                        <a:schemeClr val="bg2"/>
                      </a:solidFill>
                      <a:prstDash val="solid"/>
                      <a:round/>
                      <a:headEnd type="none" w="med" len="med"/>
                      <a:tailEnd type="none" w="med" len="med"/>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fontAlgn="t"/>
                      <a:r>
                        <a:rPr lang="en-GB" sz="1100" b="1" i="1" u="none" strike="noStrike">
                          <a:solidFill>
                            <a:srgbClr val="000000"/>
                          </a:solidFill>
                          <a:effectLst/>
                          <a:latin typeface="Barlow" panose="00000500000000000000" pitchFamily="2" charset="0"/>
                        </a:rPr>
                        <a:t>282</a:t>
                      </a:r>
                    </a:p>
                  </a:txBody>
                  <a:tcPr marL="8043" marR="8043" marT="8043" marB="0" anchor="ctr">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fontAlgn="t"/>
                      <a:r>
                        <a:rPr lang="en-GB" sz="1100" b="1" i="1" u="none" strike="noStrike">
                          <a:solidFill>
                            <a:srgbClr val="000000"/>
                          </a:solidFill>
                          <a:effectLst/>
                          <a:latin typeface="Barlow" panose="00000500000000000000" pitchFamily="2" charset="0"/>
                        </a:rPr>
                        <a:t>378</a:t>
                      </a:r>
                    </a:p>
                  </a:txBody>
                  <a:tcPr marL="8043" marR="8043" marT="8043" marB="0" anchor="ctr">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fontAlgn="t"/>
                      <a:r>
                        <a:rPr lang="en-GB" sz="1100" b="1" i="1" u="none" strike="noStrike">
                          <a:solidFill>
                            <a:srgbClr val="000000"/>
                          </a:solidFill>
                          <a:effectLst/>
                          <a:latin typeface="Barlow" panose="00000500000000000000" pitchFamily="2" charset="0"/>
                        </a:rPr>
                        <a:t>662</a:t>
                      </a:r>
                    </a:p>
                  </a:txBody>
                  <a:tcPr marL="8043" marR="8043" marT="8043" marB="0" anchor="ctr">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fontAlgn="t"/>
                      <a:r>
                        <a:rPr lang="en-GB" sz="1100" b="1" i="1" u="none" strike="noStrike">
                          <a:solidFill>
                            <a:srgbClr val="000000"/>
                          </a:solidFill>
                          <a:effectLst/>
                          <a:latin typeface="Barlow" panose="00000500000000000000" pitchFamily="2" charset="0"/>
                        </a:rPr>
                        <a:t>419</a:t>
                      </a:r>
                    </a:p>
                  </a:txBody>
                  <a:tcPr marL="8043" marR="8043" marT="8043" marB="0" anchor="ctr">
                    <a:lnL>
                      <a:noFill/>
                    </a:lnL>
                    <a:lnR>
                      <a:noFill/>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tc>
                  <a:txBody>
                    <a:bodyPr/>
                    <a:lstStyle/>
                    <a:p>
                      <a:pPr algn="ctr" fontAlgn="t"/>
                      <a:r>
                        <a:rPr lang="en-GB" sz="1100" b="1" i="1" u="none" strike="noStrike">
                          <a:solidFill>
                            <a:srgbClr val="000000"/>
                          </a:solidFill>
                          <a:effectLst/>
                          <a:latin typeface="Barlow" panose="00000500000000000000" pitchFamily="2" charset="0"/>
                        </a:rPr>
                        <a:t>289</a:t>
                      </a:r>
                    </a:p>
                  </a:txBody>
                  <a:tcPr marL="8043" marR="8043" marT="8043" marB="0" anchor="ctr">
                    <a:lnL>
                      <a:noFill/>
                    </a:lnL>
                    <a:lnR w="6350" cap="flat" cmpd="sng" algn="ctr">
                      <a:solidFill>
                        <a:schemeClr val="bg2"/>
                      </a:solid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chemeClr val="bg2"/>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118128421"/>
                  </a:ext>
                </a:extLst>
              </a:tr>
              <a:tr h="153758">
                <a:tc>
                  <a:txBody>
                    <a:bodyPr/>
                    <a:lstStyle/>
                    <a:p>
                      <a:pPr algn="l" fontAlgn="t"/>
                      <a:endParaRPr lang="en-GB" sz="1100" b="0" i="0" u="none" strike="noStrike">
                        <a:solidFill>
                          <a:srgbClr val="000000"/>
                        </a:solidFill>
                        <a:effectLst/>
                        <a:latin typeface="Barlow" panose="00000500000000000000" pitchFamily="2" charset="0"/>
                      </a:endParaRP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a:t>
                      </a:r>
                    </a:p>
                  </a:txBody>
                  <a:tcPr marL="8043" marR="8043" marT="8043" marB="0" anchor="ctr">
                    <a:lnL w="6350" cap="flat" cmpd="sng" algn="ctr">
                      <a:solidFill>
                        <a:srgbClr val="000000"/>
                      </a:solidFill>
                      <a:prstDash val="solid"/>
                      <a:round/>
                      <a:headEnd type="none" w="med" len="med"/>
                      <a:tailEnd type="none" w="med" len="med"/>
                    </a:lnL>
                    <a:lnR>
                      <a:noFill/>
                    </a:lnR>
                    <a:lnT w="6350"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a:t>
                      </a:r>
                    </a:p>
                  </a:txBody>
                  <a:tcPr marL="8043" marR="8043" marT="8043" marB="0" anchor="ctr">
                    <a:lnL>
                      <a:noFill/>
                    </a:lnL>
                    <a:lnR>
                      <a:noFill/>
                    </a:lnR>
                    <a:lnT w="6350"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a:t>
                      </a:r>
                    </a:p>
                  </a:txBody>
                  <a:tcPr marL="8043" marR="8043" marT="8043" marB="0" anchor="ctr">
                    <a:lnL>
                      <a:noFill/>
                    </a:lnL>
                    <a:lnR>
                      <a:noFill/>
                    </a:lnR>
                    <a:lnT w="6350"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a:t>
                      </a:r>
                    </a:p>
                  </a:txBody>
                  <a:tcPr marL="8043" marR="8043" marT="8043" marB="0" anchor="ctr">
                    <a:lnL>
                      <a:noFill/>
                    </a:lnL>
                    <a:lnR>
                      <a:noFill/>
                    </a:lnR>
                    <a:lnT w="6350"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a:t>
                      </a:r>
                    </a:p>
                  </a:txBody>
                  <a:tcPr marL="8043" marR="8043" marT="8043" marB="0" anchor="ctr">
                    <a:lnL>
                      <a:noFill/>
                    </a:lnL>
                    <a:lnR>
                      <a:noFill/>
                    </a:lnR>
                    <a:lnT w="6350"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a:t>
                      </a:r>
                    </a:p>
                  </a:txBody>
                  <a:tcPr marL="8043" marR="8043" marT="8043" marB="0" anchor="ctr">
                    <a:lnL>
                      <a:noFill/>
                    </a:lnL>
                    <a:lnR w="6350" cap="flat" cmpd="sng" algn="ctr">
                      <a:noFill/>
                      <a:prstDash val="solid"/>
                      <a:round/>
                      <a:headEnd type="none" w="med" len="med"/>
                      <a:tailEnd type="none" w="med" len="med"/>
                    </a:lnR>
                    <a:lnT w="6350" cap="flat" cmpd="sng" algn="ctr">
                      <a:solidFill>
                        <a:schemeClr val="bg2"/>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49781017"/>
                  </a:ext>
                </a:extLst>
              </a:tr>
              <a:tr h="176970">
                <a:tc>
                  <a:txBody>
                    <a:bodyPr/>
                    <a:lstStyle/>
                    <a:p>
                      <a:pPr algn="l" fontAlgn="t"/>
                      <a:r>
                        <a:rPr lang="en-US" sz="1100" b="0" i="0" u="none" strike="noStrike">
                          <a:solidFill>
                            <a:srgbClr val="000000"/>
                          </a:solidFill>
                          <a:effectLst/>
                          <a:latin typeface="Barlow" panose="00000500000000000000" pitchFamily="2" charset="0"/>
                        </a:rPr>
                        <a:t>House prices/Cost of Rent/ Mortgage Repayment Rates</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46</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45</a:t>
                      </a:r>
                    </a:p>
                  </a:txBody>
                  <a:tcPr marL="8043" marR="8043" marT="804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54</a:t>
                      </a:r>
                    </a:p>
                  </a:txBody>
                  <a:tcPr marL="8043" marR="8043" marT="8043" marB="0" anchor="ctr">
                    <a:lnL>
                      <a:noFill/>
                    </a:lnL>
                    <a:lnR>
                      <a:noFill/>
                    </a:lnR>
                    <a:lnT w="6350" cap="flat" cmpd="sng" algn="ctr">
                      <a:solidFill>
                        <a:srgbClr val="000000"/>
                      </a:solidFill>
                      <a:prstDash val="solid"/>
                      <a:round/>
                      <a:headEnd type="none" w="med" len="med"/>
                      <a:tailEnd type="none" w="med" len="med"/>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42</a:t>
                      </a:r>
                    </a:p>
                  </a:txBody>
                  <a:tcPr marL="8043" marR="8043" marT="8043"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47</a:t>
                      </a:r>
                    </a:p>
                  </a:txBody>
                  <a:tcPr marL="8043" marR="8043" marT="8043"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48</a:t>
                      </a:r>
                    </a:p>
                  </a:txBody>
                  <a:tcPr marL="8043" marR="8043" marT="8043" marB="0" anchor="ctr">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43</a:t>
                      </a:r>
                    </a:p>
                  </a:txBody>
                  <a:tcPr marL="8043" marR="8043" marT="8043" marB="0" anchor="ctr">
                    <a:lnL>
                      <a:noFill/>
                    </a:lnL>
                    <a:lnR w="6350" cap="flat" cmpd="sng" algn="ctr">
                      <a:no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488868838"/>
                  </a:ext>
                </a:extLst>
              </a:tr>
              <a:tr h="153758">
                <a:tc>
                  <a:txBody>
                    <a:bodyPr/>
                    <a:lstStyle/>
                    <a:p>
                      <a:pPr algn="l" fontAlgn="t"/>
                      <a:r>
                        <a:rPr lang="en-GB" sz="1100" b="0" i="0" u="none" strike="noStrike">
                          <a:solidFill>
                            <a:srgbClr val="000000"/>
                          </a:solidFill>
                          <a:effectLst/>
                          <a:latin typeface="Barlow" panose="00000500000000000000" pitchFamily="2" charset="0"/>
                        </a:rPr>
                        <a:t>Health Services</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43</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39</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41</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37</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47</a:t>
                      </a:r>
                    </a:p>
                  </a:txBody>
                  <a:tcPr marL="8043" marR="8043" marT="8043" marB="0" anchor="ctr">
                    <a:lnL>
                      <a:noFill/>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34</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59</a:t>
                      </a:r>
                    </a:p>
                  </a:txBody>
                  <a:tcPr marL="8043" marR="8043" marT="8043" marB="0" anchor="ctr">
                    <a:lnL>
                      <a:noFill/>
                    </a:lnL>
                    <a:lnR w="6350" cap="flat" cmpd="sng" algn="ctr">
                      <a:noFill/>
                      <a:prstDash val="solid"/>
                      <a:round/>
                      <a:headEnd type="none" w="med" len="med"/>
                      <a:tailEnd type="none" w="med" len="med"/>
                    </a:lnR>
                    <a:lnT>
                      <a:noFill/>
                    </a:lnT>
                    <a:lnB>
                      <a:noFill/>
                    </a:lnB>
                    <a:solidFill>
                      <a:schemeClr val="accent6"/>
                    </a:solidFill>
                  </a:tcPr>
                </a:tc>
                <a:extLst>
                  <a:ext uri="{0D108BD9-81ED-4DB2-BD59-A6C34878D82A}">
                    <a16:rowId xmlns:a16="http://schemas.microsoft.com/office/drawing/2014/main" val="3944492511"/>
                  </a:ext>
                </a:extLst>
              </a:tr>
              <a:tr h="153758">
                <a:tc>
                  <a:txBody>
                    <a:bodyPr/>
                    <a:lstStyle/>
                    <a:p>
                      <a:pPr algn="l" fontAlgn="t"/>
                      <a:r>
                        <a:rPr lang="en-US" sz="1100" b="0" i="0" u="none" strike="noStrike">
                          <a:solidFill>
                            <a:srgbClr val="000000"/>
                          </a:solidFill>
                          <a:effectLst/>
                          <a:latin typeface="Barlow" panose="00000500000000000000" pitchFamily="2" charset="0"/>
                        </a:rPr>
                        <a:t>Household bills (e.g. food, energy, etc.)</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38</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34</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28</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43</a:t>
                      </a:r>
                    </a:p>
                  </a:txBody>
                  <a:tcPr marL="8043" marR="8043" marT="8043" marB="0" anchor="ctr">
                    <a:lnL>
                      <a:noFill/>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45</a:t>
                      </a:r>
                    </a:p>
                  </a:txBody>
                  <a:tcPr marL="8043" marR="8043" marT="8043" marB="0" anchor="ctr">
                    <a:lnL>
                      <a:noFill/>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31</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38</a:t>
                      </a:r>
                    </a:p>
                  </a:txBody>
                  <a:tcPr marL="8043" marR="8043" marT="8043" marB="0" anchor="ctr">
                    <a:lnL>
                      <a:noFill/>
                    </a:lnL>
                    <a:lnR w="6350" cap="flat" cmpd="sng" algn="ctr">
                      <a:no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538402834"/>
                  </a:ext>
                </a:extLst>
              </a:tr>
              <a:tr h="168025">
                <a:tc>
                  <a:txBody>
                    <a:bodyPr/>
                    <a:lstStyle/>
                    <a:p>
                      <a:pPr algn="l" fontAlgn="t"/>
                      <a:r>
                        <a:rPr lang="en-US" sz="1100" b="0" i="0" u="none" strike="noStrike">
                          <a:solidFill>
                            <a:srgbClr val="000000"/>
                          </a:solidFill>
                          <a:effectLst/>
                          <a:latin typeface="Barlow" panose="00000500000000000000" pitchFamily="2" charset="0"/>
                        </a:rPr>
                        <a:t>The homeless situation/Lack of Local Authority Housing</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35</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37</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47</a:t>
                      </a:r>
                    </a:p>
                  </a:txBody>
                  <a:tcPr marL="8043" marR="8043" marT="8043" marB="0" anchor="ctr">
                    <a:lnL>
                      <a:noFill/>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26</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32</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37</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39</a:t>
                      </a:r>
                    </a:p>
                  </a:txBody>
                  <a:tcPr marL="8043" marR="8043" marT="8043" marB="0" anchor="ctr">
                    <a:lnL>
                      <a:noFill/>
                    </a:lnL>
                    <a:lnR w="6350" cap="flat" cmpd="sng" algn="ctr">
                      <a:no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630062736"/>
                  </a:ext>
                </a:extLst>
              </a:tr>
              <a:tr h="153758">
                <a:tc>
                  <a:txBody>
                    <a:bodyPr/>
                    <a:lstStyle/>
                    <a:p>
                      <a:pPr algn="l" fontAlgn="t"/>
                      <a:r>
                        <a:rPr lang="en-GB" sz="1100" b="1" i="0" u="none" strike="noStrike" dirty="0">
                          <a:solidFill>
                            <a:srgbClr val="000000"/>
                          </a:solidFill>
                          <a:effectLst/>
                          <a:latin typeface="Barlow" panose="00000500000000000000" pitchFamily="2" charset="0"/>
                        </a:rPr>
                        <a:t>Immigration</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1" i="0" u="none" strike="noStrike" dirty="0">
                          <a:solidFill>
                            <a:srgbClr val="000000"/>
                          </a:solidFill>
                          <a:effectLst/>
                          <a:latin typeface="Barlow" panose="00000500000000000000" pitchFamily="2" charset="0"/>
                        </a:rPr>
                        <a:t>29</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1" i="0" u="none" strike="noStrike" dirty="0">
                          <a:solidFill>
                            <a:srgbClr val="000000"/>
                          </a:solidFill>
                          <a:effectLst/>
                          <a:latin typeface="Barlow" panose="00000500000000000000" pitchFamily="2" charset="0"/>
                        </a:rPr>
                        <a:t>29</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1" i="0" u="none" strike="noStrike" dirty="0">
                          <a:solidFill>
                            <a:srgbClr val="000000"/>
                          </a:solidFill>
                          <a:effectLst/>
                          <a:latin typeface="Barlow" panose="00000500000000000000" pitchFamily="2" charset="0"/>
                        </a:rPr>
                        <a:t>14</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1" i="0" u="none" strike="noStrike" dirty="0">
                          <a:solidFill>
                            <a:srgbClr val="000000"/>
                          </a:solidFill>
                          <a:effectLst/>
                          <a:latin typeface="Barlow" panose="00000500000000000000" pitchFamily="2" charset="0"/>
                        </a:rPr>
                        <a:t>48</a:t>
                      </a:r>
                    </a:p>
                  </a:txBody>
                  <a:tcPr marL="8043" marR="8043" marT="8043" marB="0" anchor="ctr">
                    <a:lnL>
                      <a:noFill/>
                    </a:lnL>
                    <a:lnR>
                      <a:noFill/>
                    </a:lnR>
                    <a:lnT>
                      <a:noFill/>
                    </a:lnT>
                    <a:lnB>
                      <a:noFill/>
                    </a:lnB>
                    <a:solidFill>
                      <a:schemeClr val="accent6"/>
                    </a:solidFill>
                  </a:tcPr>
                </a:tc>
                <a:tc>
                  <a:txBody>
                    <a:bodyPr/>
                    <a:lstStyle/>
                    <a:p>
                      <a:pPr algn="ctr" fontAlgn="t"/>
                      <a:r>
                        <a:rPr lang="en-GB" sz="1100" b="1" i="0" u="none" strike="noStrike" dirty="0">
                          <a:solidFill>
                            <a:srgbClr val="000000"/>
                          </a:solidFill>
                          <a:effectLst/>
                          <a:latin typeface="Barlow" panose="00000500000000000000" pitchFamily="2" charset="0"/>
                        </a:rPr>
                        <a:t>29</a:t>
                      </a:r>
                    </a:p>
                  </a:txBody>
                  <a:tcPr marL="8043" marR="8043" marT="8043" marB="0" anchor="ctr">
                    <a:lnL>
                      <a:noFill/>
                    </a:lnL>
                    <a:lnR>
                      <a:noFill/>
                    </a:lnR>
                    <a:lnT>
                      <a:noFill/>
                    </a:lnT>
                    <a:lnB>
                      <a:noFill/>
                    </a:lnB>
                    <a:solidFill>
                      <a:srgbClr val="FFFFFF"/>
                    </a:solidFill>
                  </a:tcPr>
                </a:tc>
                <a:tc>
                  <a:txBody>
                    <a:bodyPr/>
                    <a:lstStyle/>
                    <a:p>
                      <a:pPr algn="ctr" fontAlgn="t"/>
                      <a:r>
                        <a:rPr lang="en-GB" sz="1100" b="1" i="0" u="none" strike="noStrike" dirty="0">
                          <a:solidFill>
                            <a:srgbClr val="000000"/>
                          </a:solidFill>
                          <a:effectLst/>
                          <a:latin typeface="Barlow" panose="00000500000000000000" pitchFamily="2" charset="0"/>
                        </a:rPr>
                        <a:t>17</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1" i="0" u="none" strike="noStrike" dirty="0">
                          <a:solidFill>
                            <a:srgbClr val="000000"/>
                          </a:solidFill>
                          <a:effectLst/>
                          <a:latin typeface="Barlow" panose="00000500000000000000" pitchFamily="2" charset="0"/>
                        </a:rPr>
                        <a:t>32</a:t>
                      </a:r>
                    </a:p>
                  </a:txBody>
                  <a:tcPr marL="8043" marR="8043" marT="8043" marB="0" anchor="ctr">
                    <a:lnL>
                      <a:noFill/>
                    </a:lnL>
                    <a:lnR w="6350" cap="flat" cmpd="sng" algn="ctr">
                      <a:no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482014185"/>
                  </a:ext>
                </a:extLst>
              </a:tr>
              <a:tr h="153758">
                <a:tc>
                  <a:txBody>
                    <a:bodyPr/>
                    <a:lstStyle/>
                    <a:p>
                      <a:pPr algn="l" fontAlgn="t"/>
                      <a:r>
                        <a:rPr lang="en-GB" sz="1100" b="0" i="0" u="none" strike="noStrike">
                          <a:solidFill>
                            <a:srgbClr val="000000"/>
                          </a:solidFill>
                          <a:effectLst/>
                          <a:latin typeface="Barlow" panose="00000500000000000000" pitchFamily="2" charset="0"/>
                        </a:rPr>
                        <a:t>Crime, Law and Order</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23</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24</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24</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25</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19</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20</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28</a:t>
                      </a:r>
                    </a:p>
                  </a:txBody>
                  <a:tcPr marL="8043" marR="8043" marT="8043" marB="0" anchor="ctr">
                    <a:lnL>
                      <a:noFill/>
                    </a:lnL>
                    <a:lnR w="6350" cap="flat" cmpd="sng" algn="ctr">
                      <a:no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874350734"/>
                  </a:ext>
                </a:extLst>
              </a:tr>
              <a:tr h="201624">
                <a:tc>
                  <a:txBody>
                    <a:bodyPr/>
                    <a:lstStyle/>
                    <a:p>
                      <a:pPr algn="l" fontAlgn="t"/>
                      <a:r>
                        <a:rPr lang="en-GB" sz="1100" b="0" i="0" u="none" strike="noStrike" dirty="0">
                          <a:solidFill>
                            <a:srgbClr val="000000"/>
                          </a:solidFill>
                          <a:effectLst/>
                          <a:latin typeface="Barlow" panose="00000500000000000000" pitchFamily="2" charset="0"/>
                        </a:rPr>
                        <a:t>Sustainability / Environmental issues / Climate change</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15</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19</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25</a:t>
                      </a:r>
                    </a:p>
                  </a:txBody>
                  <a:tcPr marL="8043" marR="8043" marT="8043" marB="0" anchor="ctr">
                    <a:lnL>
                      <a:noFill/>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4</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12</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20</a:t>
                      </a:r>
                    </a:p>
                  </a:txBody>
                  <a:tcPr marL="8043" marR="8043" marT="8043" marB="0" anchor="ctr">
                    <a:lnL>
                      <a:noFill/>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13</a:t>
                      </a:r>
                    </a:p>
                  </a:txBody>
                  <a:tcPr marL="8043" marR="8043" marT="8043" marB="0" anchor="ctr">
                    <a:lnL>
                      <a:noFill/>
                    </a:lnL>
                    <a:lnR w="6350" cap="flat" cmpd="sng" algn="ctr">
                      <a:no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917816469"/>
                  </a:ext>
                </a:extLst>
              </a:tr>
              <a:tr h="153758">
                <a:tc>
                  <a:txBody>
                    <a:bodyPr/>
                    <a:lstStyle/>
                    <a:p>
                      <a:pPr algn="l" fontAlgn="t"/>
                      <a:r>
                        <a:rPr lang="en-GB" sz="1100" b="0" i="0" u="none" strike="noStrike">
                          <a:solidFill>
                            <a:srgbClr val="000000"/>
                          </a:solidFill>
                          <a:effectLst/>
                          <a:latin typeface="Barlow" panose="00000500000000000000" pitchFamily="2" charset="0"/>
                        </a:rPr>
                        <a:t>Mental health</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13</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15</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14</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10</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16</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14</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9</a:t>
                      </a:r>
                    </a:p>
                  </a:txBody>
                  <a:tcPr marL="8043" marR="8043" marT="8043" marB="0" anchor="ctr">
                    <a:lnL>
                      <a:noFill/>
                    </a:lnL>
                    <a:lnR w="6350" cap="flat" cmpd="sng" algn="ctr">
                      <a:noFill/>
                      <a:prstDash val="solid"/>
                      <a:round/>
                      <a:headEnd type="none" w="med" len="med"/>
                      <a:tailEnd type="none" w="med" len="med"/>
                    </a:lnR>
                    <a:lnT>
                      <a:noFill/>
                    </a:lnT>
                    <a:lnB>
                      <a:noFill/>
                    </a:lnB>
                    <a:solidFill>
                      <a:schemeClr val="accent5">
                        <a:lumMod val="20000"/>
                        <a:lumOff val="80000"/>
                      </a:schemeClr>
                    </a:solidFill>
                  </a:tcPr>
                </a:tc>
                <a:extLst>
                  <a:ext uri="{0D108BD9-81ED-4DB2-BD59-A6C34878D82A}">
                    <a16:rowId xmlns:a16="http://schemas.microsoft.com/office/drawing/2014/main" val="2284398641"/>
                  </a:ext>
                </a:extLst>
              </a:tr>
              <a:tr h="153758">
                <a:tc>
                  <a:txBody>
                    <a:bodyPr/>
                    <a:lstStyle/>
                    <a:p>
                      <a:pPr algn="l" fontAlgn="t"/>
                      <a:r>
                        <a:rPr lang="en-GB" sz="1100" b="0" i="0" u="none" strike="noStrike">
                          <a:solidFill>
                            <a:srgbClr val="000000"/>
                          </a:solidFill>
                          <a:effectLst/>
                          <a:latin typeface="Barlow" panose="00000500000000000000" pitchFamily="2" charset="0"/>
                        </a:rPr>
                        <a:t>Management of the economy</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11</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9</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8</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12</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12</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12</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11</a:t>
                      </a:r>
                    </a:p>
                  </a:txBody>
                  <a:tcPr marL="8043" marR="8043" marT="8043" marB="0" anchor="ctr">
                    <a:lnL>
                      <a:noFill/>
                    </a:lnL>
                    <a:lnR w="6350" cap="flat" cmpd="sng" algn="ctr">
                      <a:no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1167356289"/>
                  </a:ext>
                </a:extLst>
              </a:tr>
              <a:tr h="153758">
                <a:tc>
                  <a:txBody>
                    <a:bodyPr/>
                    <a:lstStyle/>
                    <a:p>
                      <a:pPr algn="l" fontAlgn="t"/>
                      <a:r>
                        <a:rPr lang="en-GB" sz="1100" b="0" i="0" u="none" strike="noStrike">
                          <a:solidFill>
                            <a:srgbClr val="000000"/>
                          </a:solidFill>
                          <a:effectLst/>
                          <a:latin typeface="Barlow" panose="00000500000000000000" pitchFamily="2" charset="0"/>
                        </a:rPr>
                        <a:t>Ageing population/Pensions</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6</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6</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6</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6</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7</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8</a:t>
                      </a:r>
                    </a:p>
                  </a:txBody>
                  <a:tcPr marL="8043" marR="8043" marT="8043" marB="0" anchor="ctr">
                    <a:lnL>
                      <a:noFill/>
                    </a:lnL>
                    <a:lnR w="6350" cap="flat" cmpd="sng" algn="ctr">
                      <a:no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571499705"/>
                  </a:ext>
                </a:extLst>
              </a:tr>
              <a:tr h="153758">
                <a:tc>
                  <a:txBody>
                    <a:bodyPr/>
                    <a:lstStyle/>
                    <a:p>
                      <a:pPr algn="l" fontAlgn="t"/>
                      <a:r>
                        <a:rPr lang="en-GB" sz="1100" b="0" i="0" u="none" strike="noStrike">
                          <a:solidFill>
                            <a:srgbClr val="000000"/>
                          </a:solidFill>
                          <a:effectLst/>
                          <a:latin typeface="Barlow" panose="00000500000000000000" pitchFamily="2" charset="0"/>
                        </a:rPr>
                        <a:t>Unemployment/Jobs</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5</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6</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6</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5</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7</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w="6350" cap="flat" cmpd="sng" algn="ctr">
                      <a:noFill/>
                      <a:prstDash val="solid"/>
                      <a:round/>
                      <a:headEnd type="none" w="med" len="med"/>
                      <a:tailEnd type="none" w="med" len="med"/>
                    </a:lnR>
                    <a:lnT>
                      <a:noFill/>
                    </a:lnT>
                    <a:lnB>
                      <a:noFill/>
                    </a:lnB>
                    <a:solidFill>
                      <a:schemeClr val="accent5">
                        <a:lumMod val="20000"/>
                        <a:lumOff val="80000"/>
                      </a:schemeClr>
                    </a:solidFill>
                  </a:tcPr>
                </a:tc>
                <a:extLst>
                  <a:ext uri="{0D108BD9-81ED-4DB2-BD59-A6C34878D82A}">
                    <a16:rowId xmlns:a16="http://schemas.microsoft.com/office/drawing/2014/main" val="1815480448"/>
                  </a:ext>
                </a:extLst>
              </a:tr>
              <a:tr h="153758">
                <a:tc>
                  <a:txBody>
                    <a:bodyPr/>
                    <a:lstStyle/>
                    <a:p>
                      <a:pPr algn="l" fontAlgn="t"/>
                      <a:r>
                        <a:rPr lang="en-GB" sz="1100" b="0" i="0" u="none" strike="noStrike">
                          <a:solidFill>
                            <a:srgbClr val="000000"/>
                          </a:solidFill>
                          <a:effectLst/>
                          <a:latin typeface="Barlow" panose="00000500000000000000" pitchFamily="2" charset="0"/>
                        </a:rPr>
                        <a:t>Public transport</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5</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7</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6</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9</a:t>
                      </a:r>
                    </a:p>
                  </a:txBody>
                  <a:tcPr marL="8043" marR="8043" marT="8043" marB="0" anchor="ctr">
                    <a:lnL>
                      <a:noFill/>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w="6350" cap="flat" cmpd="sng" algn="ctr">
                      <a:noFill/>
                      <a:prstDash val="solid"/>
                      <a:round/>
                      <a:headEnd type="none" w="med" len="med"/>
                      <a:tailEnd type="none" w="med" len="med"/>
                    </a:lnR>
                    <a:lnT>
                      <a:noFill/>
                    </a:lnT>
                    <a:lnB>
                      <a:noFill/>
                    </a:lnB>
                    <a:solidFill>
                      <a:schemeClr val="accent5">
                        <a:lumMod val="20000"/>
                        <a:lumOff val="80000"/>
                      </a:schemeClr>
                    </a:solidFill>
                  </a:tcPr>
                </a:tc>
                <a:extLst>
                  <a:ext uri="{0D108BD9-81ED-4DB2-BD59-A6C34878D82A}">
                    <a16:rowId xmlns:a16="http://schemas.microsoft.com/office/drawing/2014/main" val="965101473"/>
                  </a:ext>
                </a:extLst>
              </a:tr>
              <a:tr h="153758">
                <a:tc>
                  <a:txBody>
                    <a:bodyPr/>
                    <a:lstStyle/>
                    <a:p>
                      <a:pPr algn="l" fontAlgn="t"/>
                      <a:r>
                        <a:rPr lang="en-GB" sz="1100" b="0" i="0" u="none" strike="noStrike">
                          <a:solidFill>
                            <a:srgbClr val="000000"/>
                          </a:solidFill>
                          <a:effectLst/>
                          <a:latin typeface="Barlow" panose="00000500000000000000" pitchFamily="2" charset="0"/>
                        </a:rPr>
                        <a:t>Childcare</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5</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5</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7</a:t>
                      </a:r>
                    </a:p>
                  </a:txBody>
                  <a:tcPr marL="8043" marR="8043" marT="8043" marB="0" anchor="ctr">
                    <a:lnL>
                      <a:noFill/>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5</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w="6350" cap="flat" cmpd="sng" algn="ctr">
                      <a:noFill/>
                      <a:prstDash val="solid"/>
                      <a:round/>
                      <a:headEnd type="none" w="med" len="med"/>
                      <a:tailEnd type="none" w="med" len="med"/>
                    </a:lnR>
                    <a:lnT>
                      <a:noFill/>
                    </a:lnT>
                    <a:lnB>
                      <a:noFill/>
                    </a:lnB>
                    <a:solidFill>
                      <a:schemeClr val="accent5">
                        <a:lumMod val="20000"/>
                        <a:lumOff val="80000"/>
                      </a:schemeClr>
                    </a:solidFill>
                  </a:tcPr>
                </a:tc>
                <a:extLst>
                  <a:ext uri="{0D108BD9-81ED-4DB2-BD59-A6C34878D82A}">
                    <a16:rowId xmlns:a16="http://schemas.microsoft.com/office/drawing/2014/main" val="2986049736"/>
                  </a:ext>
                </a:extLst>
              </a:tr>
              <a:tr h="153758">
                <a:tc>
                  <a:txBody>
                    <a:bodyPr/>
                    <a:lstStyle/>
                    <a:p>
                      <a:pPr algn="l" fontAlgn="t"/>
                      <a:r>
                        <a:rPr lang="en-GB" sz="1100" b="0" i="0" u="none" strike="noStrike">
                          <a:solidFill>
                            <a:srgbClr val="000000"/>
                          </a:solidFill>
                          <a:effectLst/>
                          <a:latin typeface="Barlow" panose="00000500000000000000" pitchFamily="2" charset="0"/>
                        </a:rPr>
                        <a:t>Rural decline</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5</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7</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7</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6</a:t>
                      </a:r>
                    </a:p>
                  </a:txBody>
                  <a:tcPr marL="8043" marR="8043" marT="8043" marB="0" anchor="ctr">
                    <a:lnL>
                      <a:noFill/>
                    </a:lnL>
                    <a:lnR w="6350" cap="flat" cmpd="sng" algn="ctr">
                      <a:no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97057344"/>
                  </a:ext>
                </a:extLst>
              </a:tr>
              <a:tr h="153758">
                <a:tc>
                  <a:txBody>
                    <a:bodyPr/>
                    <a:lstStyle/>
                    <a:p>
                      <a:pPr algn="l" fontAlgn="t"/>
                      <a:r>
                        <a:rPr lang="en-GB" sz="1100" b="0" i="0" u="none" strike="noStrike">
                          <a:solidFill>
                            <a:srgbClr val="000000"/>
                          </a:solidFill>
                          <a:effectLst/>
                          <a:latin typeface="Barlow" panose="00000500000000000000" pitchFamily="2" charset="0"/>
                        </a:rPr>
                        <a:t>Racial inequality</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5</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7</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10</a:t>
                      </a:r>
                    </a:p>
                  </a:txBody>
                  <a:tcPr marL="8043" marR="8043" marT="8043" marB="0" anchor="ctr">
                    <a:lnL>
                      <a:noFill/>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a:noFill/>
                    </a:lnL>
                    <a:lnR w="6350" cap="flat" cmpd="sng" algn="ctr">
                      <a:noFill/>
                      <a:prstDash val="solid"/>
                      <a:round/>
                      <a:headEnd type="none" w="med" len="med"/>
                      <a:tailEnd type="none" w="med" len="med"/>
                    </a:lnR>
                    <a:lnT>
                      <a:noFill/>
                    </a:lnT>
                    <a:lnB>
                      <a:noFill/>
                    </a:lnB>
                    <a:solidFill>
                      <a:schemeClr val="accent5">
                        <a:lumMod val="20000"/>
                        <a:lumOff val="80000"/>
                      </a:schemeClr>
                    </a:solidFill>
                  </a:tcPr>
                </a:tc>
                <a:extLst>
                  <a:ext uri="{0D108BD9-81ED-4DB2-BD59-A6C34878D82A}">
                    <a16:rowId xmlns:a16="http://schemas.microsoft.com/office/drawing/2014/main" val="1435492817"/>
                  </a:ext>
                </a:extLst>
              </a:tr>
              <a:tr h="153758">
                <a:tc>
                  <a:txBody>
                    <a:bodyPr/>
                    <a:lstStyle/>
                    <a:p>
                      <a:pPr algn="l" fontAlgn="t"/>
                      <a:r>
                        <a:rPr lang="en-GB" sz="1100" b="0" i="0" u="none" strike="noStrike">
                          <a:solidFill>
                            <a:srgbClr val="000000"/>
                          </a:solidFill>
                          <a:effectLst/>
                          <a:latin typeface="Barlow" panose="00000500000000000000" pitchFamily="2" charset="0"/>
                        </a:rPr>
                        <a:t>Traffic congestion</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8</a:t>
                      </a:r>
                    </a:p>
                  </a:txBody>
                  <a:tcPr marL="8043" marR="8043" marT="8043" marB="0" anchor="ctr">
                    <a:lnL>
                      <a:noFill/>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5</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w="6350" cap="flat" cmpd="sng" algn="ctr">
                      <a:noFill/>
                      <a:prstDash val="solid"/>
                      <a:round/>
                      <a:headEnd type="none" w="med" len="med"/>
                      <a:tailEnd type="none" w="med" len="med"/>
                    </a:lnR>
                    <a:lnT>
                      <a:noFill/>
                    </a:lnT>
                    <a:lnB>
                      <a:noFill/>
                    </a:lnB>
                    <a:solidFill>
                      <a:schemeClr val="accent5">
                        <a:lumMod val="20000"/>
                        <a:lumOff val="80000"/>
                      </a:schemeClr>
                    </a:solidFill>
                  </a:tcPr>
                </a:tc>
                <a:extLst>
                  <a:ext uri="{0D108BD9-81ED-4DB2-BD59-A6C34878D82A}">
                    <a16:rowId xmlns:a16="http://schemas.microsoft.com/office/drawing/2014/main" val="1548753960"/>
                  </a:ext>
                </a:extLst>
              </a:tr>
              <a:tr h="153758">
                <a:tc>
                  <a:txBody>
                    <a:bodyPr/>
                    <a:lstStyle/>
                    <a:p>
                      <a:pPr algn="l" fontAlgn="t"/>
                      <a:r>
                        <a:rPr lang="en-GB" sz="1100" b="0" i="0" u="none" strike="noStrike">
                          <a:solidFill>
                            <a:srgbClr val="000000"/>
                          </a:solidFill>
                          <a:effectLst/>
                          <a:latin typeface="Barlow" panose="00000500000000000000" pitchFamily="2" charset="0"/>
                        </a:rPr>
                        <a:t>Education</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5</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5</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a:noFill/>
                    </a:lnL>
                    <a:lnR w="6350" cap="flat" cmpd="sng" algn="ctr">
                      <a:noFill/>
                      <a:prstDash val="solid"/>
                      <a:round/>
                      <a:headEnd type="none" w="med" len="med"/>
                      <a:tailEnd type="none" w="med" len="med"/>
                    </a:lnR>
                    <a:lnT>
                      <a:noFill/>
                    </a:lnT>
                    <a:lnB>
                      <a:noFill/>
                    </a:lnB>
                    <a:solidFill>
                      <a:schemeClr val="accent5">
                        <a:lumMod val="20000"/>
                        <a:lumOff val="80000"/>
                      </a:schemeClr>
                    </a:solidFill>
                  </a:tcPr>
                </a:tc>
                <a:extLst>
                  <a:ext uri="{0D108BD9-81ED-4DB2-BD59-A6C34878D82A}">
                    <a16:rowId xmlns:a16="http://schemas.microsoft.com/office/drawing/2014/main" val="2357471947"/>
                  </a:ext>
                </a:extLst>
              </a:tr>
              <a:tr h="153758">
                <a:tc>
                  <a:txBody>
                    <a:bodyPr/>
                    <a:lstStyle/>
                    <a:p>
                      <a:pPr algn="l" fontAlgn="t"/>
                      <a:r>
                        <a:rPr lang="en-US" sz="1100" b="0" i="0" u="none" strike="noStrike">
                          <a:solidFill>
                            <a:srgbClr val="000000"/>
                          </a:solidFill>
                          <a:effectLst/>
                          <a:latin typeface="Barlow" panose="00000500000000000000" pitchFamily="2" charset="0"/>
                        </a:rPr>
                        <a:t>The ability to work from home</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a:t>
                      </a:r>
                    </a:p>
                  </a:txBody>
                  <a:tcPr marL="8043" marR="8043" marT="8043" marB="0" anchor="ctr">
                    <a:lnL>
                      <a:noFill/>
                    </a:lnL>
                    <a:lnR>
                      <a:noFill/>
                    </a:lnR>
                    <a:lnT>
                      <a:noFill/>
                    </a:lnT>
                    <a:lnB>
                      <a:noFill/>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3</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a:t>
                      </a:r>
                    </a:p>
                  </a:txBody>
                  <a:tcPr marL="8043" marR="8043" marT="8043" marB="0" anchor="ctr">
                    <a:lnL>
                      <a:noFill/>
                    </a:lnL>
                    <a:lnR>
                      <a:noFill/>
                    </a:lnR>
                    <a:lnT>
                      <a:noFill/>
                    </a:lnT>
                    <a:lnB>
                      <a:noFill/>
                    </a:lnB>
                    <a:solidFill>
                      <a:schemeClr val="accent6"/>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a:noFill/>
                    </a:lnL>
                    <a:lnR w="6350" cap="flat" cmpd="sng" algn="ctr">
                      <a:no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892185841"/>
                  </a:ext>
                </a:extLst>
              </a:tr>
              <a:tr h="153758">
                <a:tc>
                  <a:txBody>
                    <a:bodyPr/>
                    <a:lstStyle/>
                    <a:p>
                      <a:pPr algn="l" fontAlgn="t"/>
                      <a:r>
                        <a:rPr lang="en-GB" sz="1100" b="0" i="0" u="none" strike="noStrike">
                          <a:solidFill>
                            <a:srgbClr val="000000"/>
                          </a:solidFill>
                          <a:effectLst/>
                          <a:latin typeface="Barlow" panose="00000500000000000000" pitchFamily="2" charset="0"/>
                        </a:rPr>
                        <a:t>Covid</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0</a:t>
                      </a:r>
                    </a:p>
                  </a:txBody>
                  <a:tcPr marL="8043" marR="8043" marT="8043" marB="0" anchor="ctr">
                    <a:lnL>
                      <a:noFill/>
                    </a:lnL>
                    <a:lnR w="6350" cap="flat" cmpd="sng" algn="ctr">
                      <a:no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886883327"/>
                  </a:ext>
                </a:extLst>
              </a:tr>
              <a:tr h="153758">
                <a:tc>
                  <a:txBody>
                    <a:bodyPr/>
                    <a:lstStyle/>
                    <a:p>
                      <a:pPr algn="l" fontAlgn="t"/>
                      <a:r>
                        <a:rPr lang="en-GB" sz="1100" b="0" i="0" u="none" strike="noStrike">
                          <a:solidFill>
                            <a:srgbClr val="000000"/>
                          </a:solidFill>
                          <a:effectLst/>
                          <a:latin typeface="Barlow" panose="00000500000000000000" pitchFamily="2" charset="0"/>
                        </a:rPr>
                        <a:t>Brexit</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a:t>
                      </a:r>
                    </a:p>
                  </a:txBody>
                  <a:tcPr marL="8043" marR="8043" marT="8043" marB="0" anchor="ctr">
                    <a:lnL>
                      <a:noFill/>
                    </a:lnL>
                    <a:lnR w="6350" cap="flat" cmpd="sng" algn="ctr">
                      <a:noFill/>
                      <a:prstDash val="solid"/>
                      <a:round/>
                      <a:headEnd type="none" w="med" len="med"/>
                      <a:tailEnd type="none" w="med" len="med"/>
                    </a:lnR>
                    <a:lnT>
                      <a:noFill/>
                    </a:lnT>
                    <a:lnB>
                      <a:noFill/>
                    </a:lnB>
                    <a:solidFill>
                      <a:schemeClr val="accent5">
                        <a:lumMod val="20000"/>
                        <a:lumOff val="80000"/>
                      </a:schemeClr>
                    </a:solidFill>
                  </a:tcPr>
                </a:tc>
                <a:extLst>
                  <a:ext uri="{0D108BD9-81ED-4DB2-BD59-A6C34878D82A}">
                    <a16:rowId xmlns:a16="http://schemas.microsoft.com/office/drawing/2014/main" val="3720420226"/>
                  </a:ext>
                </a:extLst>
              </a:tr>
              <a:tr h="153758">
                <a:tc>
                  <a:txBody>
                    <a:bodyPr/>
                    <a:lstStyle/>
                    <a:p>
                      <a:pPr algn="l" fontAlgn="t"/>
                      <a:r>
                        <a:rPr lang="en-GB" sz="1100" b="0" i="0" u="none" strike="noStrike">
                          <a:solidFill>
                            <a:srgbClr val="000000"/>
                          </a:solidFill>
                          <a:effectLst/>
                          <a:latin typeface="Barlow" panose="00000500000000000000" pitchFamily="2" charset="0"/>
                        </a:rPr>
                        <a:t>Access to decent broadband</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3</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a:noFill/>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a:noFill/>
                    </a:lnL>
                    <a:lnR w="6350" cap="flat" cmpd="sng" algn="ctr">
                      <a:no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3049886367"/>
                  </a:ext>
                </a:extLst>
              </a:tr>
              <a:tr h="153758">
                <a:tc>
                  <a:txBody>
                    <a:bodyPr/>
                    <a:lstStyle/>
                    <a:p>
                      <a:pPr algn="l" fontAlgn="t"/>
                      <a:r>
                        <a:rPr lang="en-US" sz="1100" b="0" i="0" u="none" strike="noStrike">
                          <a:solidFill>
                            <a:srgbClr val="000000"/>
                          </a:solidFill>
                          <a:effectLst/>
                          <a:latin typeface="Barlow" panose="00000500000000000000" pitchFamily="2" charset="0"/>
                        </a:rPr>
                        <a:t>Overseas aid for developing countries</a:t>
                      </a:r>
                    </a:p>
                  </a:txBody>
                  <a:tcPr marL="8043" marR="8043" marT="8043" marB="0">
                    <a:lnL w="6350" cap="flat" cmpd="sng" algn="ctr">
                      <a:no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no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w="6350" cap="flat" cmpd="sng" algn="ctr">
                      <a:solidFill>
                        <a:srgbClr val="000000"/>
                      </a:solidFill>
                      <a:prstDash val="solid"/>
                      <a:round/>
                      <a:headEnd type="none" w="med" len="med"/>
                      <a:tailEnd type="none" w="med" len="med"/>
                    </a:lnL>
                    <a:lnR>
                      <a:noFill/>
                    </a:lnR>
                    <a:lnT>
                      <a:noFill/>
                    </a:lnT>
                    <a:lnB w="6350" cap="flat" cmpd="sng" algn="ctr">
                      <a:no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2</a:t>
                      </a:r>
                    </a:p>
                  </a:txBody>
                  <a:tcPr marL="8043" marR="8043" marT="8043" marB="0" anchor="ctr">
                    <a:lnL>
                      <a:noFill/>
                    </a:lnL>
                    <a:lnR>
                      <a:noFill/>
                    </a:lnR>
                    <a:lnT>
                      <a:noFill/>
                    </a:lnT>
                    <a:lnB w="6350" cap="flat" cmpd="sng" algn="ctr">
                      <a:no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0</a:t>
                      </a:r>
                    </a:p>
                  </a:txBody>
                  <a:tcPr marL="8043" marR="8043" marT="8043" marB="0" anchor="ctr">
                    <a:lnL>
                      <a:noFill/>
                    </a:lnL>
                    <a:lnR>
                      <a:noFill/>
                    </a:lnR>
                    <a:lnT>
                      <a:noFill/>
                    </a:lnT>
                    <a:lnB w="6350" cap="flat" cmpd="sng" algn="ctr">
                      <a:noFill/>
                      <a:prstDash val="solid"/>
                      <a:round/>
                      <a:headEnd type="none" w="med" len="med"/>
                      <a:tailEnd type="none" w="med" len="med"/>
                    </a:lnB>
                    <a:solidFill>
                      <a:schemeClr val="accent5">
                        <a:lumMod val="20000"/>
                        <a:lumOff val="80000"/>
                      </a:schemeClr>
                    </a:solidFill>
                  </a:tcPr>
                </a:tc>
                <a:tc>
                  <a:txBody>
                    <a:bodyPr/>
                    <a:lstStyle/>
                    <a:p>
                      <a:pPr algn="ctr" fontAlgn="t"/>
                      <a:r>
                        <a:rPr lang="en-GB" sz="1100" b="0" i="0" u="none" strike="noStrike">
                          <a:solidFill>
                            <a:srgbClr val="000000"/>
                          </a:solidFill>
                          <a:effectLst/>
                          <a:latin typeface="Barlow" panose="00000500000000000000" pitchFamily="2" charset="0"/>
                        </a:rPr>
                        <a:t>1</a:t>
                      </a:r>
                    </a:p>
                  </a:txBody>
                  <a:tcPr marL="8043" marR="8043" marT="8043" marB="0" anchor="ctr">
                    <a:lnL>
                      <a:noFill/>
                    </a:lnL>
                    <a:lnR>
                      <a:noFill/>
                    </a:lnR>
                    <a:lnT>
                      <a:noFill/>
                    </a:lnT>
                    <a:lnB w="6350" cap="flat" cmpd="sng" algn="ctr">
                      <a:noFill/>
                      <a:prstDash val="solid"/>
                      <a:round/>
                      <a:headEnd type="none" w="med" len="med"/>
                      <a:tailEnd type="none" w="med" len="med"/>
                    </a:lnB>
                    <a:solidFill>
                      <a:srgbClr val="FFFFFF"/>
                    </a:solidFill>
                  </a:tcPr>
                </a:tc>
                <a:tc>
                  <a:txBody>
                    <a:bodyPr/>
                    <a:lstStyle/>
                    <a:p>
                      <a:pPr algn="ctr" fontAlgn="t"/>
                      <a:r>
                        <a:rPr lang="en-GB" sz="1100" b="0" i="0" u="none" strike="noStrike">
                          <a:solidFill>
                            <a:srgbClr val="000000"/>
                          </a:solidFill>
                          <a:effectLst/>
                          <a:latin typeface="Barlow" panose="00000500000000000000" pitchFamily="2" charset="0"/>
                        </a:rPr>
                        <a:t>4</a:t>
                      </a:r>
                    </a:p>
                  </a:txBody>
                  <a:tcPr marL="8043" marR="8043" marT="8043" marB="0" anchor="ctr">
                    <a:lnL>
                      <a:noFill/>
                    </a:lnL>
                    <a:lnR>
                      <a:noFill/>
                    </a:lnR>
                    <a:lnT>
                      <a:noFill/>
                    </a:lnT>
                    <a:lnB w="6350" cap="flat" cmpd="sng" algn="ctr">
                      <a:noFill/>
                      <a:prstDash val="solid"/>
                      <a:round/>
                      <a:headEnd type="none" w="med" len="med"/>
                      <a:tailEnd type="none" w="med" len="med"/>
                    </a:lnB>
                    <a:solidFill>
                      <a:schemeClr val="accent6"/>
                    </a:solidFill>
                  </a:tcPr>
                </a:tc>
                <a:tc>
                  <a:txBody>
                    <a:bodyPr/>
                    <a:lstStyle/>
                    <a:p>
                      <a:pPr algn="ctr" fontAlgn="t"/>
                      <a:r>
                        <a:rPr lang="en-GB" sz="1100" b="0" i="0" u="none" strike="noStrike" dirty="0">
                          <a:solidFill>
                            <a:srgbClr val="000000"/>
                          </a:solidFill>
                          <a:effectLst/>
                          <a:latin typeface="Barlow" panose="00000500000000000000" pitchFamily="2" charset="0"/>
                        </a:rPr>
                        <a:t>0</a:t>
                      </a:r>
                    </a:p>
                  </a:txBody>
                  <a:tcPr marL="8043" marR="8043" marT="8043" marB="0" anchor="ctr">
                    <a:lnL>
                      <a:noFill/>
                    </a:lnL>
                    <a:lnR w="6350" cap="flat" cmpd="sng" algn="ctr">
                      <a:noFill/>
                      <a:prstDash val="solid"/>
                      <a:round/>
                      <a:headEnd type="none" w="med" len="med"/>
                      <a:tailEnd type="none" w="med" len="med"/>
                    </a:lnR>
                    <a:lnT>
                      <a:noFill/>
                    </a:lnT>
                    <a:lnB w="6350" cap="flat" cmpd="sng" algn="ctr">
                      <a:no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59514590"/>
                  </a:ext>
                </a:extLst>
              </a:tr>
            </a:tbl>
          </a:graphicData>
        </a:graphic>
      </p:graphicFrame>
      <p:grpSp>
        <p:nvGrpSpPr>
          <p:cNvPr id="18" name="Group 17">
            <a:extLst>
              <a:ext uri="{FF2B5EF4-FFF2-40B4-BE49-F238E27FC236}">
                <a16:creationId xmlns:a16="http://schemas.microsoft.com/office/drawing/2014/main" id="{ED5770BB-AE5B-D8C8-8AC0-06BA51834F89}"/>
              </a:ext>
            </a:extLst>
          </p:cNvPr>
          <p:cNvGrpSpPr/>
          <p:nvPr/>
        </p:nvGrpSpPr>
        <p:grpSpPr>
          <a:xfrm>
            <a:off x="9340348" y="422287"/>
            <a:ext cx="2359232" cy="456557"/>
            <a:chOff x="9641528" y="618763"/>
            <a:chExt cx="2436173" cy="595502"/>
          </a:xfrm>
        </p:grpSpPr>
        <p:sp>
          <p:nvSpPr>
            <p:cNvPr id="19" name="Rectangle 18">
              <a:extLst>
                <a:ext uri="{FF2B5EF4-FFF2-40B4-BE49-F238E27FC236}">
                  <a16:creationId xmlns:a16="http://schemas.microsoft.com/office/drawing/2014/main" id="{71840255-E498-AE01-7828-12976723E2A3}"/>
                </a:ext>
              </a:extLst>
            </p:cNvPr>
            <p:cNvSpPr/>
            <p:nvPr/>
          </p:nvSpPr>
          <p:spPr>
            <a:xfrm>
              <a:off x="9641529" y="960224"/>
              <a:ext cx="403181" cy="208348"/>
            </a:xfrm>
            <a:prstGeom prst="rect">
              <a:avLst/>
            </a:prstGeom>
            <a:solidFill>
              <a:schemeClr val="accent5">
                <a:lumMod val="20000"/>
                <a:lumOff val="8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p>
          </p:txBody>
        </p:sp>
        <p:sp>
          <p:nvSpPr>
            <p:cNvPr id="20" name="TextBox 19">
              <a:extLst>
                <a:ext uri="{FF2B5EF4-FFF2-40B4-BE49-F238E27FC236}">
                  <a16:creationId xmlns:a16="http://schemas.microsoft.com/office/drawing/2014/main" id="{86073947-38C1-012E-1C0B-CD9968F78CD1}"/>
                </a:ext>
              </a:extLst>
            </p:cNvPr>
            <p:cNvSpPr txBox="1"/>
            <p:nvPr/>
          </p:nvSpPr>
          <p:spPr>
            <a:xfrm>
              <a:off x="10044711" y="618763"/>
              <a:ext cx="2032990" cy="321154"/>
            </a:xfrm>
            <a:prstGeom prst="rect">
              <a:avLst/>
            </a:prstGeom>
            <a:noFill/>
          </p:spPr>
          <p:txBody>
            <a:bodyPr wrap="square" rtlCol="0">
              <a:spAutoFit/>
            </a:bodyPr>
            <a:lstStyle/>
            <a:p>
              <a:r>
                <a:rPr lang="en-IE" sz="1000">
                  <a:solidFill>
                    <a:schemeClr val="tx1">
                      <a:lumMod val="65000"/>
                      <a:lumOff val="35000"/>
                    </a:schemeClr>
                  </a:solidFill>
                </a:rPr>
                <a:t>Statistically higher than total</a:t>
              </a:r>
            </a:p>
          </p:txBody>
        </p:sp>
        <p:sp>
          <p:nvSpPr>
            <p:cNvPr id="21" name="Rectangle 20">
              <a:extLst>
                <a:ext uri="{FF2B5EF4-FFF2-40B4-BE49-F238E27FC236}">
                  <a16:creationId xmlns:a16="http://schemas.microsoft.com/office/drawing/2014/main" id="{D8604D62-57DE-02AF-3131-3A0E8D3318C3}"/>
                </a:ext>
              </a:extLst>
            </p:cNvPr>
            <p:cNvSpPr/>
            <p:nvPr/>
          </p:nvSpPr>
          <p:spPr>
            <a:xfrm>
              <a:off x="9641528" y="682884"/>
              <a:ext cx="403182" cy="217062"/>
            </a:xfrm>
            <a:prstGeom prst="rect">
              <a:avLst/>
            </a:prstGeom>
            <a:solidFill>
              <a:schemeClr val="accent6"/>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sz="1600"/>
            </a:p>
          </p:txBody>
        </p:sp>
        <p:sp>
          <p:nvSpPr>
            <p:cNvPr id="22" name="TextBox 21">
              <a:extLst>
                <a:ext uri="{FF2B5EF4-FFF2-40B4-BE49-F238E27FC236}">
                  <a16:creationId xmlns:a16="http://schemas.microsoft.com/office/drawing/2014/main" id="{2C48572E-83FC-03D2-E9E9-72B41CDA840D}"/>
                </a:ext>
              </a:extLst>
            </p:cNvPr>
            <p:cNvSpPr txBox="1"/>
            <p:nvPr/>
          </p:nvSpPr>
          <p:spPr>
            <a:xfrm>
              <a:off x="10026209" y="893111"/>
              <a:ext cx="2032991" cy="321154"/>
            </a:xfrm>
            <a:prstGeom prst="rect">
              <a:avLst/>
            </a:prstGeom>
            <a:noFill/>
          </p:spPr>
          <p:txBody>
            <a:bodyPr wrap="square" rtlCol="0">
              <a:spAutoFit/>
            </a:bodyPr>
            <a:lstStyle/>
            <a:p>
              <a:r>
                <a:rPr lang="en-IE" sz="1000">
                  <a:solidFill>
                    <a:schemeClr val="tx1">
                      <a:lumMod val="65000"/>
                      <a:lumOff val="35000"/>
                    </a:schemeClr>
                  </a:solidFill>
                </a:rPr>
                <a:t>Statistically lower than total</a:t>
              </a:r>
            </a:p>
          </p:txBody>
        </p:sp>
      </p:grpSp>
      <p:sp>
        <p:nvSpPr>
          <p:cNvPr id="4" name="Rectangle: Rounded Corners 3">
            <a:extLst>
              <a:ext uri="{FF2B5EF4-FFF2-40B4-BE49-F238E27FC236}">
                <a16:creationId xmlns:a16="http://schemas.microsoft.com/office/drawing/2014/main" id="{AC7A502A-C66F-E05A-1C5E-FE03AC8D85B6}"/>
              </a:ext>
            </a:extLst>
          </p:cNvPr>
          <p:cNvSpPr/>
          <p:nvPr/>
        </p:nvSpPr>
        <p:spPr>
          <a:xfrm>
            <a:off x="282102" y="2716040"/>
            <a:ext cx="9688749" cy="165183"/>
          </a:xfrm>
          <a:prstGeom prst="roundRect">
            <a:avLst/>
          </a:prstGeom>
          <a:noFill/>
          <a:ln w="19050">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IE" sz="2400" dirty="0">
              <a:solidFill>
                <a:schemeClr val="tx1"/>
              </a:solidFill>
            </a:endParaRPr>
          </a:p>
        </p:txBody>
      </p:sp>
    </p:spTree>
    <p:extLst>
      <p:ext uri="{BB962C8B-B14F-4D97-AF65-F5344CB8AC3E}">
        <p14:creationId xmlns:p14="http://schemas.microsoft.com/office/powerpoint/2010/main" val="3151487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4">
            <a:extLst>
              <a:ext uri="{FF2B5EF4-FFF2-40B4-BE49-F238E27FC236}">
                <a16:creationId xmlns:a16="http://schemas.microsoft.com/office/drawing/2014/main" id="{DD97526B-393C-402A-02AC-D6FF52943F5F}"/>
              </a:ext>
            </a:extLst>
          </p:cNvPr>
          <p:cNvSpPr>
            <a:spLocks noGrp="1"/>
          </p:cNvSpPr>
          <p:nvPr>
            <p:ph type="title"/>
          </p:nvPr>
        </p:nvSpPr>
        <p:spPr>
          <a:xfrm>
            <a:off x="432000" y="1350000"/>
            <a:ext cx="5664000" cy="1610016"/>
          </a:xfrm>
        </p:spPr>
        <p:txBody>
          <a:bodyPr/>
          <a:lstStyle/>
          <a:p>
            <a:r>
              <a:rPr lang="en-GB"/>
              <a:t>Key takeouts</a:t>
            </a:r>
          </a:p>
        </p:txBody>
      </p:sp>
      <p:sp>
        <p:nvSpPr>
          <p:cNvPr id="3" name="Text Placeholder 2">
            <a:extLst>
              <a:ext uri="{FF2B5EF4-FFF2-40B4-BE49-F238E27FC236}">
                <a16:creationId xmlns:a16="http://schemas.microsoft.com/office/drawing/2014/main" id="{FEB2DAB9-6DE6-316E-143C-908FC7980C30}"/>
              </a:ext>
            </a:extLst>
          </p:cNvPr>
          <p:cNvSpPr>
            <a:spLocks noGrp="1"/>
          </p:cNvSpPr>
          <p:nvPr>
            <p:ph type="body" sz="quarter" idx="10"/>
          </p:nvPr>
        </p:nvSpPr>
        <p:spPr>
          <a:xfrm>
            <a:off x="9148762" y="1032463"/>
            <a:ext cx="2600325" cy="1820863"/>
          </a:xfrm>
        </p:spPr>
        <p:txBody>
          <a:bodyPr/>
          <a:lstStyle/>
          <a:p>
            <a:r>
              <a:rPr lang="en-GB" noProof="0"/>
              <a:t>05</a:t>
            </a:r>
          </a:p>
          <a:p>
            <a:endParaRPr lang="en-GB"/>
          </a:p>
        </p:txBody>
      </p:sp>
      <p:sp>
        <p:nvSpPr>
          <p:cNvPr id="14" name="Freeform: Shape 13">
            <a:extLst>
              <a:ext uri="{FF2B5EF4-FFF2-40B4-BE49-F238E27FC236}">
                <a16:creationId xmlns:a16="http://schemas.microsoft.com/office/drawing/2014/main" id="{DE9A9BA0-2D58-2F62-2B8E-E3F0B6A5705E}"/>
              </a:ext>
              <a:ext uri="{C183D7F6-B498-43B3-948B-1728B52AA6E4}">
                <adec:decorative xmlns:adec="http://schemas.microsoft.com/office/drawing/2017/decorative" val="1"/>
              </a:ext>
            </a:extLst>
          </p:cNvPr>
          <p:cNvSpPr/>
          <p:nvPr/>
        </p:nvSpPr>
        <p:spPr>
          <a:xfrm rot="8100000">
            <a:off x="8422385" y="5570679"/>
            <a:ext cx="3313714" cy="849494"/>
          </a:xfrm>
          <a:custGeom>
            <a:avLst/>
            <a:gdLst>
              <a:gd name="connsiteX0" fmla="*/ 2464220 w 3313714"/>
              <a:gd name="connsiteY0" fmla="*/ 0 h 849494"/>
              <a:gd name="connsiteX1" fmla="*/ 3313714 w 3313714"/>
              <a:gd name="connsiteY1" fmla="*/ 849494 h 849494"/>
              <a:gd name="connsiteX2" fmla="*/ 849494 w 3313714"/>
              <a:gd name="connsiteY2" fmla="*/ 849494 h 849494"/>
              <a:gd name="connsiteX3" fmla="*/ 0 w 3313714"/>
              <a:gd name="connsiteY3" fmla="*/ 0 h 849494"/>
            </a:gdLst>
            <a:ahLst/>
            <a:cxnLst>
              <a:cxn ang="0">
                <a:pos x="connsiteX0" y="connsiteY0"/>
              </a:cxn>
              <a:cxn ang="0">
                <a:pos x="connsiteX1" y="connsiteY1"/>
              </a:cxn>
              <a:cxn ang="0">
                <a:pos x="connsiteX2" y="connsiteY2"/>
              </a:cxn>
              <a:cxn ang="0">
                <a:pos x="connsiteX3" y="connsiteY3"/>
              </a:cxn>
            </a:cxnLst>
            <a:rect l="l" t="t" r="r" b="b"/>
            <a:pathLst>
              <a:path w="3313714" h="849494">
                <a:moveTo>
                  <a:pt x="2464220" y="0"/>
                </a:moveTo>
                <a:lnTo>
                  <a:pt x="3313714" y="849494"/>
                </a:lnTo>
                <a:lnTo>
                  <a:pt x="849494" y="849494"/>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1200" cap="none" spc="0" normalizeH="0" baseline="0" noProof="0">
              <a:ln>
                <a:noFill/>
              </a:ln>
              <a:solidFill>
                <a:prstClr val="black"/>
              </a:solidFill>
              <a:effectLst/>
              <a:uLnTx/>
              <a:uFillTx/>
              <a:latin typeface="Barlow"/>
              <a:ea typeface="+mn-ea"/>
              <a:cs typeface="+mn-cs"/>
            </a:endParaRPr>
          </a:p>
        </p:txBody>
      </p:sp>
    </p:spTree>
    <p:extLst>
      <p:ext uri="{BB962C8B-B14F-4D97-AF65-F5344CB8AC3E}">
        <p14:creationId xmlns:p14="http://schemas.microsoft.com/office/powerpoint/2010/main" val="495339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Single Corner Snipped 17">
            <a:extLst>
              <a:ext uri="{FF2B5EF4-FFF2-40B4-BE49-F238E27FC236}">
                <a16:creationId xmlns:a16="http://schemas.microsoft.com/office/drawing/2014/main" id="{5877F906-BEA0-36E8-350C-3F66F935F695}"/>
              </a:ext>
              <a:ext uri="{C183D7F6-B498-43B3-948B-1728B52AA6E4}">
                <adec:decorative xmlns:adec="http://schemas.microsoft.com/office/drawing/2017/decorative" val="1"/>
              </a:ext>
            </a:extLst>
          </p:cNvPr>
          <p:cNvSpPr/>
          <p:nvPr/>
        </p:nvSpPr>
        <p:spPr>
          <a:xfrm flipV="1">
            <a:off x="450000" y="3067958"/>
            <a:ext cx="3528000" cy="2583996"/>
          </a:xfrm>
          <a:prstGeom prst="snip1Rect">
            <a:avLst>
              <a:gd name="adj" fmla="val 18141"/>
            </a:avLst>
          </a:prstGeom>
          <a:solidFill>
            <a:schemeClr val="accent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9" name="Rectangle: Single Corner Snipped 18">
            <a:extLst>
              <a:ext uri="{FF2B5EF4-FFF2-40B4-BE49-F238E27FC236}">
                <a16:creationId xmlns:a16="http://schemas.microsoft.com/office/drawing/2014/main" id="{5B891F9D-BE73-0D39-B578-51A074730478}"/>
              </a:ext>
              <a:ext uri="{C183D7F6-B498-43B3-948B-1728B52AA6E4}">
                <adec:decorative xmlns:adec="http://schemas.microsoft.com/office/drawing/2017/decorative" val="1"/>
              </a:ext>
            </a:extLst>
          </p:cNvPr>
          <p:cNvSpPr/>
          <p:nvPr/>
        </p:nvSpPr>
        <p:spPr>
          <a:xfrm flipV="1">
            <a:off x="4337308" y="3067958"/>
            <a:ext cx="3528000" cy="2583996"/>
          </a:xfrm>
          <a:prstGeom prst="snip1Rect">
            <a:avLst>
              <a:gd name="adj" fmla="val 17257"/>
            </a:avLst>
          </a:pr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20" name="Rectangle: Single Corner Snipped 19">
            <a:extLst>
              <a:ext uri="{FF2B5EF4-FFF2-40B4-BE49-F238E27FC236}">
                <a16:creationId xmlns:a16="http://schemas.microsoft.com/office/drawing/2014/main" id="{652D9A06-B7F8-510C-C557-A7D293BBA562}"/>
              </a:ext>
              <a:ext uri="{C183D7F6-B498-43B3-948B-1728B52AA6E4}">
                <adec:decorative xmlns:adec="http://schemas.microsoft.com/office/drawing/2017/decorative" val="1"/>
              </a:ext>
            </a:extLst>
          </p:cNvPr>
          <p:cNvSpPr/>
          <p:nvPr/>
        </p:nvSpPr>
        <p:spPr>
          <a:xfrm flipV="1">
            <a:off x="8224616" y="3067958"/>
            <a:ext cx="3528000" cy="2583996"/>
          </a:xfrm>
          <a:prstGeom prst="snip1Rect">
            <a:avLst>
              <a:gd name="adj" fmla="val 18436"/>
            </a:avLst>
          </a:prstGeom>
          <a:solidFill>
            <a:srgbClr val="E3D8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GB" sz="1200">
              <a:solidFill>
                <a:schemeClr val="tx1"/>
              </a:solidFill>
            </a:endParaRPr>
          </a:p>
        </p:txBody>
      </p:sp>
      <p:sp>
        <p:nvSpPr>
          <p:cNvPr id="11" name="Title 10">
            <a:extLst>
              <a:ext uri="{FF2B5EF4-FFF2-40B4-BE49-F238E27FC236}">
                <a16:creationId xmlns:a16="http://schemas.microsoft.com/office/drawing/2014/main" id="{C4971132-C794-2317-9988-31D64C331F66}"/>
              </a:ext>
            </a:extLst>
          </p:cNvPr>
          <p:cNvSpPr>
            <a:spLocks noGrp="1"/>
          </p:cNvSpPr>
          <p:nvPr>
            <p:ph type="title"/>
          </p:nvPr>
        </p:nvSpPr>
        <p:spPr>
          <a:xfrm>
            <a:off x="450000" y="913590"/>
            <a:ext cx="9341700" cy="775597"/>
          </a:xfrm>
        </p:spPr>
        <p:txBody>
          <a:bodyPr/>
          <a:lstStyle/>
          <a:p>
            <a:r>
              <a:rPr lang="en-GB" dirty="0"/>
              <a:t>3 Key Takeaways</a:t>
            </a:r>
          </a:p>
        </p:txBody>
      </p:sp>
      <p:sp>
        <p:nvSpPr>
          <p:cNvPr id="15" name="Text Placeholder 14">
            <a:extLst>
              <a:ext uri="{FF2B5EF4-FFF2-40B4-BE49-F238E27FC236}">
                <a16:creationId xmlns:a16="http://schemas.microsoft.com/office/drawing/2014/main" id="{04A79DE9-5EF4-70C7-C684-8344828F341B}"/>
              </a:ext>
            </a:extLst>
          </p:cNvPr>
          <p:cNvSpPr>
            <a:spLocks noGrp="1"/>
          </p:cNvSpPr>
          <p:nvPr>
            <p:ph type="body" sz="quarter" idx="34"/>
          </p:nvPr>
        </p:nvSpPr>
        <p:spPr/>
        <p:txBody>
          <a:bodyPr>
            <a:normAutofit fontScale="70000" lnSpcReduction="20000"/>
          </a:bodyPr>
          <a:lstStyle/>
          <a:p>
            <a:r>
              <a:rPr lang="en-GB" dirty="0">
                <a:solidFill>
                  <a:schemeClr val="accent6"/>
                </a:solidFill>
              </a:rPr>
              <a:t>1</a:t>
            </a:r>
          </a:p>
        </p:txBody>
      </p:sp>
      <p:sp>
        <p:nvSpPr>
          <p:cNvPr id="12" name="Text Placeholder 11">
            <a:extLst>
              <a:ext uri="{FF2B5EF4-FFF2-40B4-BE49-F238E27FC236}">
                <a16:creationId xmlns:a16="http://schemas.microsoft.com/office/drawing/2014/main" id="{26E85A61-DD62-FDA7-E5D7-3CFB5FF50485}"/>
              </a:ext>
            </a:extLst>
          </p:cNvPr>
          <p:cNvSpPr>
            <a:spLocks noGrp="1"/>
          </p:cNvSpPr>
          <p:nvPr>
            <p:ph type="body" sz="quarter" idx="30"/>
          </p:nvPr>
        </p:nvSpPr>
        <p:spPr>
          <a:xfrm>
            <a:off x="450000" y="3080342"/>
            <a:ext cx="3427194" cy="2583996"/>
          </a:xfrm>
        </p:spPr>
        <p:txBody>
          <a:bodyPr/>
          <a:lstStyle/>
          <a:p>
            <a:r>
              <a:rPr lang="en-US" sz="1400" dirty="0">
                <a:solidFill>
                  <a:schemeClr val="tx1"/>
                </a:solidFill>
              </a:rPr>
              <a:t>Concerns about poverty in developing countries and the perceived importance of ODA have stagnated. This is paired with a continued lack of understanding regarding ODA.</a:t>
            </a:r>
          </a:p>
          <a:p>
            <a:r>
              <a:rPr lang="en-US" sz="1400" dirty="0">
                <a:solidFill>
                  <a:schemeClr val="tx1"/>
                </a:solidFill>
              </a:rPr>
              <a:t>Though stagnation is evident, concerns and importance surrounding ODA are at a high level, illustrating </a:t>
            </a:r>
            <a:r>
              <a:rPr lang="en-US" sz="1400">
                <a:solidFill>
                  <a:schemeClr val="tx1"/>
                </a:solidFill>
              </a:rPr>
              <a:t>Ireland’s enduring history </a:t>
            </a:r>
            <a:r>
              <a:rPr lang="en-US" sz="1400" dirty="0">
                <a:solidFill>
                  <a:schemeClr val="tx1"/>
                </a:solidFill>
              </a:rPr>
              <a:t>of giving and activism. </a:t>
            </a:r>
          </a:p>
        </p:txBody>
      </p:sp>
      <p:sp>
        <p:nvSpPr>
          <p:cNvPr id="16" name="Text Placeholder 15">
            <a:extLst>
              <a:ext uri="{FF2B5EF4-FFF2-40B4-BE49-F238E27FC236}">
                <a16:creationId xmlns:a16="http://schemas.microsoft.com/office/drawing/2014/main" id="{6E860E73-6CCE-319A-8913-94450CF8DDDD}"/>
              </a:ext>
            </a:extLst>
          </p:cNvPr>
          <p:cNvSpPr>
            <a:spLocks noGrp="1"/>
          </p:cNvSpPr>
          <p:nvPr>
            <p:ph type="body" sz="quarter" idx="35"/>
          </p:nvPr>
        </p:nvSpPr>
        <p:spPr/>
        <p:txBody>
          <a:bodyPr>
            <a:normAutofit fontScale="70000" lnSpcReduction="20000"/>
          </a:bodyPr>
          <a:lstStyle/>
          <a:p>
            <a:r>
              <a:rPr lang="en-GB">
                <a:solidFill>
                  <a:schemeClr val="accent2"/>
                </a:solidFill>
              </a:rPr>
              <a:t>2</a:t>
            </a:r>
          </a:p>
        </p:txBody>
      </p:sp>
      <p:sp>
        <p:nvSpPr>
          <p:cNvPr id="13" name="Text Placeholder 12">
            <a:extLst>
              <a:ext uri="{FF2B5EF4-FFF2-40B4-BE49-F238E27FC236}">
                <a16:creationId xmlns:a16="http://schemas.microsoft.com/office/drawing/2014/main" id="{5E1B239B-01C6-F769-CD7E-CA9E2D30823B}"/>
              </a:ext>
            </a:extLst>
          </p:cNvPr>
          <p:cNvSpPr>
            <a:spLocks noGrp="1"/>
          </p:cNvSpPr>
          <p:nvPr>
            <p:ph type="body" sz="quarter" idx="31"/>
          </p:nvPr>
        </p:nvSpPr>
        <p:spPr>
          <a:xfrm>
            <a:off x="4356154" y="3067958"/>
            <a:ext cx="3411719" cy="2583996"/>
          </a:xfrm>
        </p:spPr>
        <p:txBody>
          <a:bodyPr/>
          <a:lstStyle/>
          <a:p>
            <a:r>
              <a:rPr lang="en-US" sz="1400" dirty="0">
                <a:solidFill>
                  <a:schemeClr val="tx1"/>
                </a:solidFill>
              </a:rPr>
              <a:t>Given the levelling out in opinions on ODA, effective communications will be vital. </a:t>
            </a:r>
          </a:p>
          <a:p>
            <a:r>
              <a:rPr lang="en-US" sz="1400" dirty="0">
                <a:solidFill>
                  <a:schemeClr val="tx1"/>
                </a:solidFill>
              </a:rPr>
              <a:t>A multi-pronged approach is essential, particularly when focusing on our key segments - community champions show more reliance on traditional media (radio &amp; newspaper), global citizens rely more so on podcasts, and half of both segments cite social media.</a:t>
            </a:r>
          </a:p>
        </p:txBody>
      </p:sp>
      <p:sp>
        <p:nvSpPr>
          <p:cNvPr id="17" name="Text Placeholder 16">
            <a:extLst>
              <a:ext uri="{FF2B5EF4-FFF2-40B4-BE49-F238E27FC236}">
                <a16:creationId xmlns:a16="http://schemas.microsoft.com/office/drawing/2014/main" id="{8A5BE95E-596A-B850-D380-C5648F78861B}"/>
              </a:ext>
            </a:extLst>
          </p:cNvPr>
          <p:cNvSpPr>
            <a:spLocks noGrp="1"/>
          </p:cNvSpPr>
          <p:nvPr>
            <p:ph type="body" sz="quarter" idx="36"/>
          </p:nvPr>
        </p:nvSpPr>
        <p:spPr>
          <a:xfrm>
            <a:off x="8188324" y="1701571"/>
            <a:ext cx="1219200" cy="1045259"/>
          </a:xfrm>
        </p:spPr>
        <p:txBody>
          <a:bodyPr>
            <a:normAutofit fontScale="70000" lnSpcReduction="20000"/>
          </a:bodyPr>
          <a:lstStyle/>
          <a:p>
            <a:r>
              <a:rPr lang="en-GB">
                <a:solidFill>
                  <a:srgbClr val="E3D8F0"/>
                </a:solidFill>
              </a:rPr>
              <a:t>3</a:t>
            </a:r>
          </a:p>
        </p:txBody>
      </p:sp>
      <p:sp>
        <p:nvSpPr>
          <p:cNvPr id="14" name="Text Placeholder 13">
            <a:extLst>
              <a:ext uri="{FF2B5EF4-FFF2-40B4-BE49-F238E27FC236}">
                <a16:creationId xmlns:a16="http://schemas.microsoft.com/office/drawing/2014/main" id="{4FDA4D5A-7922-2988-B7A1-B26A954AEBB6}"/>
              </a:ext>
            </a:extLst>
          </p:cNvPr>
          <p:cNvSpPr>
            <a:spLocks noGrp="1"/>
          </p:cNvSpPr>
          <p:nvPr>
            <p:ph type="body" sz="quarter" idx="32"/>
          </p:nvPr>
        </p:nvSpPr>
        <p:spPr>
          <a:xfrm>
            <a:off x="8224615" y="3077029"/>
            <a:ext cx="3427195" cy="2583996"/>
          </a:xfrm>
        </p:spPr>
        <p:txBody>
          <a:bodyPr/>
          <a:lstStyle/>
          <a:p>
            <a:r>
              <a:rPr lang="en-US" sz="1400" dirty="0">
                <a:solidFill>
                  <a:schemeClr val="tx1"/>
                </a:solidFill>
              </a:rPr>
              <a:t>Housing, health, and household bills remain as the top three issues facing Ireland, with immigration continuing its rapid growth in mentions, doubling since November 2023. </a:t>
            </a:r>
          </a:p>
          <a:p>
            <a:r>
              <a:rPr lang="en-US" sz="1400" dirty="0">
                <a:solidFill>
                  <a:schemeClr val="tx1"/>
                </a:solidFill>
              </a:rPr>
              <a:t>This hints at an increasingly insular society, within which ODA has to operate. </a:t>
            </a:r>
          </a:p>
        </p:txBody>
      </p:sp>
      <p:cxnSp>
        <p:nvCxnSpPr>
          <p:cNvPr id="21" name="Straight Connector 20">
            <a:extLst>
              <a:ext uri="{FF2B5EF4-FFF2-40B4-BE49-F238E27FC236}">
                <a16:creationId xmlns:a16="http://schemas.microsoft.com/office/drawing/2014/main" id="{FD221DA5-5225-D170-56AB-FD1A5F0DF44A}"/>
              </a:ext>
              <a:ext uri="{C183D7F6-B498-43B3-948B-1728B52AA6E4}">
                <adec:decorative xmlns:adec="http://schemas.microsoft.com/office/drawing/2017/decorative" val="1"/>
              </a:ext>
            </a:extLst>
          </p:cNvPr>
          <p:cNvCxnSpPr>
            <a:cxnSpLocks/>
          </p:cNvCxnSpPr>
          <p:nvPr/>
        </p:nvCxnSpPr>
        <p:spPr>
          <a:xfrm>
            <a:off x="4167077" y="2017486"/>
            <a:ext cx="0" cy="3643539"/>
          </a:xfrm>
          <a:prstGeom prst="line">
            <a:avLst/>
          </a:prstGeom>
          <a:ln w="12700">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65D70B8-4C05-94EC-7017-957A1F5157A8}"/>
              </a:ext>
              <a:ext uri="{C183D7F6-B498-43B3-948B-1728B52AA6E4}">
                <adec:decorative xmlns:adec="http://schemas.microsoft.com/office/drawing/2017/decorative" val="1"/>
              </a:ext>
            </a:extLst>
          </p:cNvPr>
          <p:cNvCxnSpPr>
            <a:cxnSpLocks/>
          </p:cNvCxnSpPr>
          <p:nvPr/>
        </p:nvCxnSpPr>
        <p:spPr>
          <a:xfrm>
            <a:off x="8033651" y="2017486"/>
            <a:ext cx="0" cy="3643539"/>
          </a:xfrm>
          <a:prstGeom prst="line">
            <a:avLst/>
          </a:prstGeom>
          <a:ln w="12700">
            <a:solidFill>
              <a:schemeClr val="bg1"/>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4685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xEl>
                                              <p:pRg st="0" end="0"/>
                                            </p:txEl>
                                          </p:spTgt>
                                        </p:tgtEl>
                                        <p:attrNameLst>
                                          <p:attrName>style.visibility</p:attrName>
                                        </p:attrNameLst>
                                      </p:cBhvr>
                                      <p:to>
                                        <p:strVal val="visible"/>
                                      </p:to>
                                    </p:set>
                                    <p:animEffect transition="in" filter="fade">
                                      <p:cBhvr>
                                        <p:cTn id="10" dur="500"/>
                                        <p:tgtEl>
                                          <p:spTgt spid="15">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2">
                                            <p:txEl>
                                              <p:pRg st="0" end="0"/>
                                            </p:txEl>
                                          </p:spTgt>
                                        </p:tgtEl>
                                        <p:attrNameLst>
                                          <p:attrName>style.visibility</p:attrName>
                                        </p:attrNameLst>
                                      </p:cBhvr>
                                      <p:to>
                                        <p:strVal val="visible"/>
                                      </p:to>
                                    </p:set>
                                    <p:animEffect transition="in" filter="fade">
                                      <p:cBhvr>
                                        <p:cTn id="13" dur="500"/>
                                        <p:tgtEl>
                                          <p:spTgt spid="12">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xEl>
                                              <p:pRg st="1" end="1"/>
                                            </p:txEl>
                                          </p:spTgt>
                                        </p:tgtEl>
                                        <p:attrNameLst>
                                          <p:attrName>style.visibility</p:attrName>
                                        </p:attrNameLst>
                                      </p:cBhvr>
                                      <p:to>
                                        <p:strVal val="visible"/>
                                      </p:to>
                                    </p:set>
                                    <p:animEffect transition="in" filter="fade">
                                      <p:cBhvr>
                                        <p:cTn id="16" dur="500"/>
                                        <p:tgtEl>
                                          <p:spTgt spid="12">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animEffect transition="in" filter="fade">
                                      <p:cBhvr>
                                        <p:cTn id="19" dur="500"/>
                                        <p:tgtEl>
                                          <p:spTgt spid="18"/>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6">
                                            <p:txEl>
                                              <p:pRg st="0" end="0"/>
                                            </p:txEl>
                                          </p:spTgt>
                                        </p:tgtEl>
                                        <p:attrNameLst>
                                          <p:attrName>style.visibility</p:attrName>
                                        </p:attrNameLst>
                                      </p:cBhvr>
                                      <p:to>
                                        <p:strVal val="visible"/>
                                      </p:to>
                                    </p:set>
                                    <p:animEffect transition="in" filter="fade">
                                      <p:cBhvr>
                                        <p:cTn id="24" dur="500"/>
                                        <p:tgtEl>
                                          <p:spTgt spid="16">
                                            <p:txEl>
                                              <p:pRg st="0" end="0"/>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xEl>
                                              <p:pRg st="0" end="0"/>
                                            </p:txEl>
                                          </p:spTgt>
                                        </p:tgtEl>
                                        <p:attrNameLst>
                                          <p:attrName>style.visibility</p:attrName>
                                        </p:attrNameLst>
                                      </p:cBhvr>
                                      <p:to>
                                        <p:strVal val="visible"/>
                                      </p:to>
                                    </p:set>
                                    <p:animEffect transition="in" filter="fade">
                                      <p:cBhvr>
                                        <p:cTn id="27" dur="500"/>
                                        <p:tgtEl>
                                          <p:spTgt spid="13">
                                            <p:txEl>
                                              <p:pRg st="0" end="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3">
                                            <p:txEl>
                                              <p:pRg st="1" end="1"/>
                                            </p:txEl>
                                          </p:spTgt>
                                        </p:tgtEl>
                                        <p:attrNameLst>
                                          <p:attrName>style.visibility</p:attrName>
                                        </p:attrNameLst>
                                      </p:cBhvr>
                                      <p:to>
                                        <p:strVal val="visible"/>
                                      </p:to>
                                    </p:set>
                                    <p:animEffect transition="in" filter="fade">
                                      <p:cBhvr>
                                        <p:cTn id="30" dur="500"/>
                                        <p:tgtEl>
                                          <p:spTgt spid="13">
                                            <p:txEl>
                                              <p:pRg st="1" end="1"/>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animEffect transition="in" filter="fade">
                                      <p:cBhvr>
                                        <p:cTn id="33" dur="500"/>
                                        <p:tgtEl>
                                          <p:spTgt spid="19"/>
                                        </p:tgtEl>
                                      </p:cBhvr>
                                    </p:animEffect>
                                  </p:childTnLst>
                                </p:cTn>
                              </p:par>
                              <p:par>
                                <p:cTn id="34" presetID="10" presetClass="entr" presetSubtype="0" fill="hold"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500"/>
                                        <p:tgtEl>
                                          <p:spTgt spid="21"/>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22"/>
                                        </p:tgtEl>
                                        <p:attrNameLst>
                                          <p:attrName>style.visibility</p:attrName>
                                        </p:attrNameLst>
                                      </p:cBhvr>
                                      <p:to>
                                        <p:strVal val="visible"/>
                                      </p:to>
                                    </p:set>
                                    <p:animEffect transition="in" filter="fade">
                                      <p:cBhvr>
                                        <p:cTn id="41" dur="500"/>
                                        <p:tgtEl>
                                          <p:spTgt spid="22"/>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7">
                                            <p:txEl>
                                              <p:pRg st="0" end="0"/>
                                            </p:txEl>
                                          </p:spTgt>
                                        </p:tgtEl>
                                        <p:attrNameLst>
                                          <p:attrName>style.visibility</p:attrName>
                                        </p:attrNameLst>
                                      </p:cBhvr>
                                      <p:to>
                                        <p:strVal val="visible"/>
                                      </p:to>
                                    </p:set>
                                    <p:animEffect transition="in" filter="fade">
                                      <p:cBhvr>
                                        <p:cTn id="44" dur="500"/>
                                        <p:tgtEl>
                                          <p:spTgt spid="17">
                                            <p:txEl>
                                              <p:pRg st="0" end="0"/>
                                            </p:txEl>
                                          </p:spTgt>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14">
                                            <p:txEl>
                                              <p:pRg st="0" end="0"/>
                                            </p:txEl>
                                          </p:spTgt>
                                        </p:tgtEl>
                                        <p:attrNameLst>
                                          <p:attrName>style.visibility</p:attrName>
                                        </p:attrNameLst>
                                      </p:cBhvr>
                                      <p:to>
                                        <p:strVal val="visible"/>
                                      </p:to>
                                    </p:set>
                                    <p:animEffect transition="in" filter="fade">
                                      <p:cBhvr>
                                        <p:cTn id="47" dur="500"/>
                                        <p:tgtEl>
                                          <p:spTgt spid="14">
                                            <p:txEl>
                                              <p:pRg st="0" end="0"/>
                                            </p:txEl>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14">
                                            <p:txEl>
                                              <p:pRg st="1" end="1"/>
                                            </p:txEl>
                                          </p:spTgt>
                                        </p:tgtEl>
                                        <p:attrNameLst>
                                          <p:attrName>style.visibility</p:attrName>
                                        </p:attrNameLst>
                                      </p:cBhvr>
                                      <p:to>
                                        <p:strVal val="visible"/>
                                      </p:to>
                                    </p:set>
                                    <p:animEffect transition="in" filter="fade">
                                      <p:cBhvr>
                                        <p:cTn id="50" dur="500"/>
                                        <p:tgtEl>
                                          <p:spTgt spid="14">
                                            <p:txEl>
                                              <p:pRg st="1" end="1"/>
                                            </p:txEl>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fade">
                                      <p:cBhvr>
                                        <p:cTn id="5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P spid="11" grpId="0"/>
      <p:bldP spid="15" grpId="0" build="p"/>
      <p:bldP spid="12" grpId="0" build="p"/>
      <p:bldP spid="16" grpId="0" build="p"/>
      <p:bldP spid="13" grpId="0" build="p"/>
      <p:bldP spid="17" grpId="0" build="p"/>
      <p:bldP spid="14"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6B127D2E-B641-4EF9-A789-1D8D96124B03}"/>
              </a:ext>
            </a:extLst>
          </p:cNvPr>
          <p:cNvSpPr/>
          <p:nvPr/>
        </p:nvSpPr>
        <p:spPr>
          <a:xfrm>
            <a:off x="6338790" y="1840847"/>
            <a:ext cx="2710649" cy="792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1" name="Rectangle 40">
            <a:extLst>
              <a:ext uri="{FF2B5EF4-FFF2-40B4-BE49-F238E27FC236}">
                <a16:creationId xmlns:a16="http://schemas.microsoft.com/office/drawing/2014/main" id="{E07EE589-2EA4-4054-8CA5-D0996542B7C4}"/>
              </a:ext>
            </a:extLst>
          </p:cNvPr>
          <p:cNvSpPr/>
          <p:nvPr/>
        </p:nvSpPr>
        <p:spPr>
          <a:xfrm>
            <a:off x="9215496" y="1830056"/>
            <a:ext cx="2710649" cy="792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2" name="Rectangle 41">
            <a:extLst>
              <a:ext uri="{FF2B5EF4-FFF2-40B4-BE49-F238E27FC236}">
                <a16:creationId xmlns:a16="http://schemas.microsoft.com/office/drawing/2014/main" id="{7B751CD6-6CCA-461C-8B14-C0BEDB7A2291}"/>
              </a:ext>
            </a:extLst>
          </p:cNvPr>
          <p:cNvSpPr/>
          <p:nvPr/>
        </p:nvSpPr>
        <p:spPr>
          <a:xfrm>
            <a:off x="6366123" y="2778802"/>
            <a:ext cx="2731675" cy="9408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3" name="Rectangle 42">
            <a:extLst>
              <a:ext uri="{FF2B5EF4-FFF2-40B4-BE49-F238E27FC236}">
                <a16:creationId xmlns:a16="http://schemas.microsoft.com/office/drawing/2014/main" id="{4373A3D5-F257-4A4E-9CB6-B7FE84F3DDC1}"/>
              </a:ext>
            </a:extLst>
          </p:cNvPr>
          <p:cNvSpPr/>
          <p:nvPr/>
        </p:nvSpPr>
        <p:spPr>
          <a:xfrm>
            <a:off x="9201835" y="2778802"/>
            <a:ext cx="2731675" cy="9408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4" name="Rectangle 43">
            <a:extLst>
              <a:ext uri="{FF2B5EF4-FFF2-40B4-BE49-F238E27FC236}">
                <a16:creationId xmlns:a16="http://schemas.microsoft.com/office/drawing/2014/main" id="{3301A0F6-C762-46C2-8FE8-E5D4295B4A12}"/>
              </a:ext>
            </a:extLst>
          </p:cNvPr>
          <p:cNvSpPr/>
          <p:nvPr/>
        </p:nvSpPr>
        <p:spPr>
          <a:xfrm>
            <a:off x="6372953" y="3905214"/>
            <a:ext cx="2731676" cy="9944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5" name="Rectangle 44">
            <a:extLst>
              <a:ext uri="{FF2B5EF4-FFF2-40B4-BE49-F238E27FC236}">
                <a16:creationId xmlns:a16="http://schemas.microsoft.com/office/drawing/2014/main" id="{E75C6B01-1DD7-4DB4-8F65-72A61E3A86A7}"/>
              </a:ext>
            </a:extLst>
          </p:cNvPr>
          <p:cNvSpPr/>
          <p:nvPr/>
        </p:nvSpPr>
        <p:spPr>
          <a:xfrm>
            <a:off x="9215496" y="3905214"/>
            <a:ext cx="2731676" cy="9944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Rectangle 32">
            <a:extLst>
              <a:ext uri="{FF2B5EF4-FFF2-40B4-BE49-F238E27FC236}">
                <a16:creationId xmlns:a16="http://schemas.microsoft.com/office/drawing/2014/main" id="{F01A3789-B338-427A-BFE1-B9DC618BEEF6}"/>
              </a:ext>
            </a:extLst>
          </p:cNvPr>
          <p:cNvSpPr/>
          <p:nvPr/>
        </p:nvSpPr>
        <p:spPr>
          <a:xfrm>
            <a:off x="3530411" y="2778802"/>
            <a:ext cx="2731675" cy="94085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4" name="Rectangle 33">
            <a:extLst>
              <a:ext uri="{FF2B5EF4-FFF2-40B4-BE49-F238E27FC236}">
                <a16:creationId xmlns:a16="http://schemas.microsoft.com/office/drawing/2014/main" id="{9CA3FCEE-1A5F-4E3C-8E6E-7D4367040D0F}"/>
              </a:ext>
            </a:extLst>
          </p:cNvPr>
          <p:cNvSpPr/>
          <p:nvPr/>
        </p:nvSpPr>
        <p:spPr>
          <a:xfrm>
            <a:off x="3530410" y="3905214"/>
            <a:ext cx="2731676" cy="99442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5" name="Rectangle 34">
            <a:extLst>
              <a:ext uri="{FF2B5EF4-FFF2-40B4-BE49-F238E27FC236}">
                <a16:creationId xmlns:a16="http://schemas.microsoft.com/office/drawing/2014/main" id="{0EC8C1A0-61CC-471A-8BF0-51A55362613F}"/>
              </a:ext>
            </a:extLst>
          </p:cNvPr>
          <p:cNvSpPr/>
          <p:nvPr/>
        </p:nvSpPr>
        <p:spPr>
          <a:xfrm>
            <a:off x="3530409" y="5031623"/>
            <a:ext cx="2752091" cy="1384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 name="Rectangle 2">
            <a:extLst>
              <a:ext uri="{FF2B5EF4-FFF2-40B4-BE49-F238E27FC236}">
                <a16:creationId xmlns:a16="http://schemas.microsoft.com/office/drawing/2014/main" id="{7B4CC17F-1FED-4D15-A2A2-E4C08F41FC94}"/>
              </a:ext>
            </a:extLst>
          </p:cNvPr>
          <p:cNvSpPr/>
          <p:nvPr/>
        </p:nvSpPr>
        <p:spPr>
          <a:xfrm>
            <a:off x="3551437" y="1853343"/>
            <a:ext cx="2710649" cy="792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a:extLst>
              <a:ext uri="{FF2B5EF4-FFF2-40B4-BE49-F238E27FC236}">
                <a16:creationId xmlns:a16="http://schemas.microsoft.com/office/drawing/2014/main" id="{46D279FB-FA72-4A8B-8DF4-78A2B9FD80AF}"/>
              </a:ext>
            </a:extLst>
          </p:cNvPr>
          <p:cNvSpPr/>
          <p:nvPr/>
        </p:nvSpPr>
        <p:spPr>
          <a:xfrm>
            <a:off x="374283" y="3928980"/>
            <a:ext cx="2906290" cy="93321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marL="0" marR="0" lvl="0" indent="0" algn="l" defTabSz="914400" rtl="0" eaLnBrk="0" fontAlgn="base" latinLnBrk="0" hangingPunct="0">
              <a:lnSpc>
                <a:spcPct val="90000"/>
              </a:lnSpc>
              <a:spcBef>
                <a:spcPct val="0"/>
              </a:spcBef>
              <a:spcAft>
                <a:spcPct val="0"/>
              </a:spcAft>
              <a:buClrTx/>
              <a:buSzTx/>
              <a:buFontTx/>
              <a:buNone/>
              <a:tabLst/>
              <a:defRPr/>
            </a:pPr>
            <a:r>
              <a:rPr lang="en-IE" b="1">
                <a:solidFill>
                  <a:prstClr val="white"/>
                </a:solidFill>
                <a:latin typeface="Barlow" panose="00000500000000000000" pitchFamily="2" charset="0"/>
              </a:rPr>
              <a:t>Socio Cultural Priorities</a:t>
            </a:r>
            <a:endParaRPr kumimoji="0" lang="en-IE" sz="1800" b="1" i="0" u="none" strike="noStrike" kern="1200" cap="none" spc="0" normalizeH="0" baseline="0" noProof="0">
              <a:ln>
                <a:noFill/>
              </a:ln>
              <a:solidFill>
                <a:prstClr val="white"/>
              </a:solidFill>
              <a:effectLst/>
              <a:uLnTx/>
              <a:uFillTx/>
              <a:latin typeface="Barlow" panose="00000500000000000000" pitchFamily="2" charset="0"/>
              <a:ea typeface="+mn-ea"/>
              <a:cs typeface="+mn-cs"/>
            </a:endParaRPr>
          </a:p>
        </p:txBody>
      </p:sp>
      <p:sp>
        <p:nvSpPr>
          <p:cNvPr id="4" name="Title 3">
            <a:extLst>
              <a:ext uri="{FF2B5EF4-FFF2-40B4-BE49-F238E27FC236}">
                <a16:creationId xmlns:a16="http://schemas.microsoft.com/office/drawing/2014/main" id="{FCC772D0-3534-D76F-3648-4C3B462240D5}"/>
              </a:ext>
            </a:extLst>
          </p:cNvPr>
          <p:cNvSpPr>
            <a:spLocks noGrp="1"/>
          </p:cNvSpPr>
          <p:nvPr>
            <p:ph type="title"/>
          </p:nvPr>
        </p:nvSpPr>
        <p:spPr/>
        <p:txBody>
          <a:bodyPr>
            <a:normAutofit fontScale="90000"/>
          </a:bodyPr>
          <a:lstStyle/>
          <a:p>
            <a:r>
              <a:rPr lang="en-US" sz="2800"/>
              <a:t>Key Segments Targeting Strategy</a:t>
            </a:r>
            <a:endParaRPr lang="en-IE"/>
          </a:p>
        </p:txBody>
      </p:sp>
      <p:sp>
        <p:nvSpPr>
          <p:cNvPr id="12" name="Rectangle 11">
            <a:extLst>
              <a:ext uri="{FF2B5EF4-FFF2-40B4-BE49-F238E27FC236}">
                <a16:creationId xmlns:a16="http://schemas.microsoft.com/office/drawing/2014/main" id="{0FF49AAE-0CC3-4FEB-91A5-D071231CA8E3}"/>
              </a:ext>
            </a:extLst>
          </p:cNvPr>
          <p:cNvSpPr/>
          <p:nvPr/>
        </p:nvSpPr>
        <p:spPr>
          <a:xfrm>
            <a:off x="374283" y="1792708"/>
            <a:ext cx="2914202" cy="814451"/>
          </a:xfrm>
          <a:prstGeom prst="rect">
            <a:avLst/>
          </a:prstGeom>
          <a:solidFill>
            <a:srgbClr val="54C0E8"/>
          </a:solidFill>
          <a:ln>
            <a:noFill/>
          </a:ln>
        </p:spPr>
        <p:style>
          <a:lnRef idx="2">
            <a:schemeClr val="accent1">
              <a:shade val="50000"/>
            </a:schemeClr>
          </a:lnRef>
          <a:fillRef idx="1">
            <a:schemeClr val="accent1"/>
          </a:fillRef>
          <a:effectRef idx="0">
            <a:schemeClr val="accent1"/>
          </a:effectRef>
          <a:fontRef idx="minor">
            <a:schemeClr val="lt1"/>
          </a:fontRef>
        </p:style>
        <p:txBody>
          <a:bodyPr rIns="936000"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IE" b="1">
                <a:solidFill>
                  <a:prstClr val="white"/>
                </a:solidFill>
                <a:latin typeface="Barlow" panose="00000500000000000000" pitchFamily="2" charset="0"/>
              </a:rPr>
              <a:t>Bullseye Audience</a:t>
            </a:r>
            <a:endParaRPr kumimoji="0" lang="en-IE" sz="1800" b="1" i="0" u="none" strike="noStrike" kern="1200" cap="none" spc="0" normalizeH="0" baseline="0" noProof="0">
              <a:ln>
                <a:noFill/>
              </a:ln>
              <a:solidFill>
                <a:prstClr val="white"/>
              </a:solidFill>
              <a:effectLst/>
              <a:uLnTx/>
              <a:uFillTx/>
              <a:latin typeface="Barlow" panose="00000500000000000000" pitchFamily="2" charset="0"/>
              <a:ea typeface="+mn-ea"/>
              <a:cs typeface="+mn-cs"/>
            </a:endParaRPr>
          </a:p>
        </p:txBody>
      </p:sp>
      <p:sp>
        <p:nvSpPr>
          <p:cNvPr id="15" name="Rectangle 14">
            <a:extLst>
              <a:ext uri="{FF2B5EF4-FFF2-40B4-BE49-F238E27FC236}">
                <a16:creationId xmlns:a16="http://schemas.microsoft.com/office/drawing/2014/main" id="{4C6DF0CD-6046-4FB9-A25D-A4ED788694AD}"/>
              </a:ext>
            </a:extLst>
          </p:cNvPr>
          <p:cNvSpPr/>
          <p:nvPr/>
        </p:nvSpPr>
        <p:spPr>
          <a:xfrm>
            <a:off x="374283" y="2788761"/>
            <a:ext cx="2906290" cy="933217"/>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Ins="360000" rtlCol="0" anchor="ct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IE" sz="1800" b="1" i="0" u="none" strike="noStrike" kern="1200" cap="none" spc="0" normalizeH="0" baseline="0" noProof="0">
                <a:ln>
                  <a:noFill/>
                </a:ln>
                <a:solidFill>
                  <a:prstClr val="white"/>
                </a:solidFill>
                <a:effectLst/>
                <a:uLnTx/>
                <a:uFillTx/>
                <a:latin typeface="Barlow" panose="00000500000000000000" pitchFamily="2" charset="0"/>
                <a:ea typeface="+mn-ea"/>
                <a:cs typeface="+mn-cs"/>
              </a:rPr>
              <a:t>Media Channels</a:t>
            </a:r>
          </a:p>
        </p:txBody>
      </p:sp>
      <p:sp>
        <p:nvSpPr>
          <p:cNvPr id="11" name="Rectangle 10">
            <a:extLst>
              <a:ext uri="{FF2B5EF4-FFF2-40B4-BE49-F238E27FC236}">
                <a16:creationId xmlns:a16="http://schemas.microsoft.com/office/drawing/2014/main" id="{50BABE00-5122-4443-A799-1503C7E7C896}"/>
              </a:ext>
            </a:extLst>
          </p:cNvPr>
          <p:cNvSpPr/>
          <p:nvPr/>
        </p:nvSpPr>
        <p:spPr>
          <a:xfrm>
            <a:off x="374283" y="5107300"/>
            <a:ext cx="2906290" cy="1210374"/>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marL="0" marR="0" lvl="0" indent="0" algn="l" defTabSz="914400" rtl="0" eaLnBrk="0" fontAlgn="base" latinLnBrk="0" hangingPunct="0">
              <a:lnSpc>
                <a:spcPct val="90000"/>
              </a:lnSpc>
              <a:spcBef>
                <a:spcPct val="0"/>
              </a:spcBef>
              <a:spcAft>
                <a:spcPct val="0"/>
              </a:spcAft>
              <a:buClrTx/>
              <a:buSzTx/>
              <a:buFontTx/>
              <a:buNone/>
              <a:tabLst/>
              <a:defRPr/>
            </a:pPr>
            <a:r>
              <a:rPr kumimoji="0" lang="en-IE" sz="1800" b="1" i="0" u="none" strike="noStrike" kern="1200" cap="none" spc="0" normalizeH="0" baseline="0" noProof="0">
                <a:ln>
                  <a:noFill/>
                </a:ln>
                <a:solidFill>
                  <a:prstClr val="white"/>
                </a:solidFill>
                <a:effectLst/>
                <a:uLnTx/>
                <a:uFillTx/>
                <a:latin typeface="Barlow" panose="00000500000000000000" pitchFamily="2" charset="0"/>
                <a:ea typeface="+mn-ea"/>
                <a:cs typeface="+mn-cs"/>
              </a:rPr>
              <a:t>Overseas Aid – Communications Messaging</a:t>
            </a:r>
          </a:p>
        </p:txBody>
      </p:sp>
      <p:sp>
        <p:nvSpPr>
          <p:cNvPr id="14" name="Parallelogram 13">
            <a:extLst>
              <a:ext uri="{FF2B5EF4-FFF2-40B4-BE49-F238E27FC236}">
                <a16:creationId xmlns:a16="http://schemas.microsoft.com/office/drawing/2014/main" id="{2C42FCB4-16F9-46CA-9005-C6295F65E944}"/>
              </a:ext>
            </a:extLst>
          </p:cNvPr>
          <p:cNvSpPr/>
          <p:nvPr/>
        </p:nvSpPr>
        <p:spPr>
          <a:xfrm>
            <a:off x="3551437" y="1118470"/>
            <a:ext cx="2842543" cy="584781"/>
          </a:xfrm>
          <a:prstGeom prst="parallelogram">
            <a:avLst/>
          </a:prstGeom>
          <a:solidFill>
            <a:srgbClr val="D61D6E"/>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144000" rtlCol="0" anchor="ctr" anchorCtr="0"/>
          <a:lstStyle/>
          <a:p>
            <a:pPr marL="0" marR="0" lvl="0" indent="0" algn="ctr" defTabSz="914400" rtl="0" eaLnBrk="0" fontAlgn="base" latinLnBrk="0" hangingPunct="0">
              <a:lnSpc>
                <a:spcPct val="90000"/>
              </a:lnSpc>
              <a:spcBef>
                <a:spcPct val="0"/>
              </a:spcBef>
              <a:spcAft>
                <a:spcPct val="0"/>
              </a:spcAft>
              <a:buClrTx/>
              <a:buSzTx/>
              <a:buFontTx/>
              <a:buNone/>
              <a:tabLst/>
              <a:defRPr/>
            </a:pPr>
            <a:r>
              <a:rPr lang="en-IE" sz="1600" b="1">
                <a:solidFill>
                  <a:prstClr val="white"/>
                </a:solidFill>
                <a:latin typeface="Barlow" panose="00000500000000000000" pitchFamily="2" charset="0"/>
              </a:rPr>
              <a:t>Global Citizens</a:t>
            </a:r>
            <a:endParaRPr kumimoji="0" lang="en-IE" sz="1600" b="1" i="0" u="none" strike="noStrike" kern="1200" cap="none" spc="0" normalizeH="0" baseline="0" noProof="0">
              <a:ln>
                <a:noFill/>
              </a:ln>
              <a:solidFill>
                <a:prstClr val="white"/>
              </a:solidFill>
              <a:effectLst/>
              <a:uLnTx/>
              <a:uFillTx/>
              <a:latin typeface="Barlow" panose="00000500000000000000" pitchFamily="2" charset="0"/>
              <a:ea typeface="+mn-ea"/>
              <a:cs typeface="+mn-cs"/>
            </a:endParaRPr>
          </a:p>
        </p:txBody>
      </p:sp>
      <p:sp>
        <p:nvSpPr>
          <p:cNvPr id="17" name="Parallelogram 16">
            <a:extLst>
              <a:ext uri="{FF2B5EF4-FFF2-40B4-BE49-F238E27FC236}">
                <a16:creationId xmlns:a16="http://schemas.microsoft.com/office/drawing/2014/main" id="{997D661A-6373-463C-B675-CD0FE887EAF0}"/>
              </a:ext>
            </a:extLst>
          </p:cNvPr>
          <p:cNvSpPr/>
          <p:nvPr/>
        </p:nvSpPr>
        <p:spPr>
          <a:xfrm>
            <a:off x="9227635" y="1170093"/>
            <a:ext cx="2888165" cy="556897"/>
          </a:xfrm>
          <a:prstGeom prst="parallelogram">
            <a:avLst/>
          </a:prstGeom>
          <a:solidFill>
            <a:srgbClr val="65D5D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144000" rtlCol="0" anchor="ctr" anchorCtr="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IE" sz="1600" b="1" i="0" u="none" strike="noStrike" kern="1200" cap="none" spc="0" normalizeH="0" baseline="0" noProof="0">
                <a:ln>
                  <a:noFill/>
                </a:ln>
                <a:solidFill>
                  <a:prstClr val="white"/>
                </a:solidFill>
                <a:effectLst/>
                <a:uLnTx/>
                <a:uFillTx/>
                <a:latin typeface="Barlow" panose="00000500000000000000" pitchFamily="2" charset="0"/>
                <a:ea typeface="+mn-ea"/>
                <a:cs typeface="+mn-cs"/>
              </a:rPr>
              <a:t>Multilateralists</a:t>
            </a:r>
          </a:p>
        </p:txBody>
      </p:sp>
      <p:sp>
        <p:nvSpPr>
          <p:cNvPr id="18" name="Oval 17">
            <a:extLst>
              <a:ext uri="{FF2B5EF4-FFF2-40B4-BE49-F238E27FC236}">
                <a16:creationId xmlns:a16="http://schemas.microsoft.com/office/drawing/2014/main" id="{A23B80FB-37A8-418B-8D71-48BC1888B73B}"/>
              </a:ext>
            </a:extLst>
          </p:cNvPr>
          <p:cNvSpPr/>
          <p:nvPr/>
        </p:nvSpPr>
        <p:spPr>
          <a:xfrm>
            <a:off x="3667364" y="916936"/>
            <a:ext cx="556897" cy="370620"/>
          </a:xfrm>
          <a:prstGeom prst="ellipse">
            <a:avLst/>
          </a:prstGeom>
          <a:solidFill>
            <a:srgbClr val="D61D6E"/>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1.</a:t>
            </a:r>
          </a:p>
        </p:txBody>
      </p:sp>
      <p:sp>
        <p:nvSpPr>
          <p:cNvPr id="22" name="Oval 21">
            <a:extLst>
              <a:ext uri="{FF2B5EF4-FFF2-40B4-BE49-F238E27FC236}">
                <a16:creationId xmlns:a16="http://schemas.microsoft.com/office/drawing/2014/main" id="{C54F699D-7615-4AFC-B17C-D6436EC80BCB}"/>
              </a:ext>
            </a:extLst>
          </p:cNvPr>
          <p:cNvSpPr/>
          <p:nvPr/>
        </p:nvSpPr>
        <p:spPr>
          <a:xfrm>
            <a:off x="9269130" y="869850"/>
            <a:ext cx="556897" cy="378442"/>
          </a:xfrm>
          <a:prstGeom prst="ellipse">
            <a:avLst/>
          </a:prstGeom>
          <a:solidFill>
            <a:srgbClr val="65D5D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3.</a:t>
            </a:r>
          </a:p>
        </p:txBody>
      </p:sp>
      <p:sp>
        <p:nvSpPr>
          <p:cNvPr id="2" name="TextBox 1">
            <a:extLst>
              <a:ext uri="{FF2B5EF4-FFF2-40B4-BE49-F238E27FC236}">
                <a16:creationId xmlns:a16="http://schemas.microsoft.com/office/drawing/2014/main" id="{68715FC2-B347-48A6-8830-02C693837D75}"/>
              </a:ext>
            </a:extLst>
          </p:cNvPr>
          <p:cNvSpPr txBox="1"/>
          <p:nvPr/>
        </p:nvSpPr>
        <p:spPr>
          <a:xfrm>
            <a:off x="3551437" y="1880606"/>
            <a:ext cx="2596233" cy="692497"/>
          </a:xfrm>
          <a:prstGeom prst="rect">
            <a:avLst/>
          </a:prstGeom>
          <a:noFill/>
        </p:spPr>
        <p:txBody>
          <a:bodyPr wrap="square" rtlCol="0">
            <a:spAutoFit/>
          </a:bodyPr>
          <a:lstStyle/>
          <a:p>
            <a:r>
              <a:rPr lang="en-US" sz="1300"/>
              <a:t>Under 35; Single/Pre-Family. ABC1, Urban, Post-graduate Educated; Leftist Skew.</a:t>
            </a:r>
            <a:endParaRPr lang="en-IE" sz="1300"/>
          </a:p>
        </p:txBody>
      </p:sp>
      <p:sp>
        <p:nvSpPr>
          <p:cNvPr id="21" name="TextBox 20">
            <a:extLst>
              <a:ext uri="{FF2B5EF4-FFF2-40B4-BE49-F238E27FC236}">
                <a16:creationId xmlns:a16="http://schemas.microsoft.com/office/drawing/2014/main" id="{50CAD26D-83A8-47F6-9BE2-1EE6BD397127}"/>
              </a:ext>
            </a:extLst>
          </p:cNvPr>
          <p:cNvSpPr txBox="1"/>
          <p:nvPr/>
        </p:nvSpPr>
        <p:spPr>
          <a:xfrm>
            <a:off x="6393980" y="1853343"/>
            <a:ext cx="2734699" cy="492443"/>
          </a:xfrm>
          <a:prstGeom prst="rect">
            <a:avLst/>
          </a:prstGeom>
          <a:noFill/>
        </p:spPr>
        <p:txBody>
          <a:bodyPr wrap="square" rtlCol="0">
            <a:spAutoFit/>
          </a:bodyPr>
          <a:lstStyle/>
          <a:p>
            <a:r>
              <a:rPr lang="en-US" sz="1300"/>
              <a:t>ABC1; College / Post-graduate Educated; Left Leaning.</a:t>
            </a:r>
          </a:p>
        </p:txBody>
      </p:sp>
      <p:sp>
        <p:nvSpPr>
          <p:cNvPr id="23" name="TextBox 22">
            <a:extLst>
              <a:ext uri="{FF2B5EF4-FFF2-40B4-BE49-F238E27FC236}">
                <a16:creationId xmlns:a16="http://schemas.microsoft.com/office/drawing/2014/main" id="{CAD08601-C861-4D17-BF2E-31EA5CB4F1B3}"/>
              </a:ext>
            </a:extLst>
          </p:cNvPr>
          <p:cNvSpPr txBox="1"/>
          <p:nvPr/>
        </p:nvSpPr>
        <p:spPr>
          <a:xfrm>
            <a:off x="9205383" y="1853343"/>
            <a:ext cx="2596233" cy="292388"/>
          </a:xfrm>
          <a:prstGeom prst="rect">
            <a:avLst/>
          </a:prstGeom>
          <a:noFill/>
        </p:spPr>
        <p:txBody>
          <a:bodyPr wrap="square" rtlCol="0">
            <a:spAutoFit/>
          </a:bodyPr>
          <a:lstStyle/>
          <a:p>
            <a:r>
              <a:rPr lang="en-US" sz="1300"/>
              <a:t>Urban, Single Skew</a:t>
            </a:r>
          </a:p>
        </p:txBody>
      </p:sp>
      <p:sp>
        <p:nvSpPr>
          <p:cNvPr id="24" name="TextBox 23">
            <a:extLst>
              <a:ext uri="{FF2B5EF4-FFF2-40B4-BE49-F238E27FC236}">
                <a16:creationId xmlns:a16="http://schemas.microsoft.com/office/drawing/2014/main" id="{A56FAB02-FC18-43DF-995A-1EFA2EE94A38}"/>
              </a:ext>
            </a:extLst>
          </p:cNvPr>
          <p:cNvSpPr txBox="1"/>
          <p:nvPr/>
        </p:nvSpPr>
        <p:spPr>
          <a:xfrm>
            <a:off x="3551437" y="2788442"/>
            <a:ext cx="2596233" cy="692497"/>
          </a:xfrm>
          <a:prstGeom prst="rect">
            <a:avLst/>
          </a:prstGeom>
          <a:noFill/>
        </p:spPr>
        <p:txBody>
          <a:bodyPr wrap="square" rtlCol="0">
            <a:spAutoFit/>
          </a:bodyPr>
          <a:lstStyle/>
          <a:p>
            <a:r>
              <a:rPr lang="en-US" sz="1300"/>
              <a:t>A spread of multi-media channels, over-indexing in social media and podcasts.</a:t>
            </a:r>
            <a:endParaRPr lang="en-IE" sz="1300"/>
          </a:p>
        </p:txBody>
      </p:sp>
      <p:sp>
        <p:nvSpPr>
          <p:cNvPr id="25" name="TextBox 24">
            <a:extLst>
              <a:ext uri="{FF2B5EF4-FFF2-40B4-BE49-F238E27FC236}">
                <a16:creationId xmlns:a16="http://schemas.microsoft.com/office/drawing/2014/main" id="{BF334462-B143-40DA-9EAC-AD2F66C47B94}"/>
              </a:ext>
            </a:extLst>
          </p:cNvPr>
          <p:cNvSpPr txBox="1"/>
          <p:nvPr/>
        </p:nvSpPr>
        <p:spPr>
          <a:xfrm>
            <a:off x="6393980" y="2777661"/>
            <a:ext cx="2596233" cy="692497"/>
          </a:xfrm>
          <a:prstGeom prst="rect">
            <a:avLst/>
          </a:prstGeom>
          <a:noFill/>
        </p:spPr>
        <p:txBody>
          <a:bodyPr wrap="square" rtlCol="0">
            <a:spAutoFit/>
          </a:bodyPr>
          <a:lstStyle/>
          <a:p>
            <a:r>
              <a:rPr lang="en-US" sz="1300"/>
              <a:t>Strong use of all media platforms, particularly newspaper, radio, and podcasts.</a:t>
            </a:r>
            <a:endParaRPr lang="en-IE" sz="1300"/>
          </a:p>
        </p:txBody>
      </p:sp>
      <p:sp>
        <p:nvSpPr>
          <p:cNvPr id="26" name="TextBox 25">
            <a:extLst>
              <a:ext uri="{FF2B5EF4-FFF2-40B4-BE49-F238E27FC236}">
                <a16:creationId xmlns:a16="http://schemas.microsoft.com/office/drawing/2014/main" id="{631BF5D8-2757-46CE-B9B7-ADA4CACEA43E}"/>
              </a:ext>
            </a:extLst>
          </p:cNvPr>
          <p:cNvSpPr txBox="1"/>
          <p:nvPr/>
        </p:nvSpPr>
        <p:spPr>
          <a:xfrm>
            <a:off x="9205383" y="2777661"/>
            <a:ext cx="2596233" cy="692497"/>
          </a:xfrm>
          <a:prstGeom prst="rect">
            <a:avLst/>
          </a:prstGeom>
          <a:noFill/>
        </p:spPr>
        <p:txBody>
          <a:bodyPr wrap="square" rtlCol="0">
            <a:spAutoFit/>
          </a:bodyPr>
          <a:lstStyle/>
          <a:p>
            <a:r>
              <a:rPr lang="en-US" sz="1300"/>
              <a:t>Full mix of media touchpoints, albeit with slightly less reliance on newspaper and radio.</a:t>
            </a:r>
            <a:endParaRPr lang="en-IE" sz="1300"/>
          </a:p>
        </p:txBody>
      </p:sp>
      <p:sp>
        <p:nvSpPr>
          <p:cNvPr id="27" name="TextBox 26">
            <a:extLst>
              <a:ext uri="{FF2B5EF4-FFF2-40B4-BE49-F238E27FC236}">
                <a16:creationId xmlns:a16="http://schemas.microsoft.com/office/drawing/2014/main" id="{5EC9D3DB-F31B-4614-8ECB-2ED1A2AA6D80}"/>
              </a:ext>
            </a:extLst>
          </p:cNvPr>
          <p:cNvSpPr txBox="1"/>
          <p:nvPr/>
        </p:nvSpPr>
        <p:spPr>
          <a:xfrm>
            <a:off x="3530409" y="3884022"/>
            <a:ext cx="2596233" cy="692497"/>
          </a:xfrm>
          <a:prstGeom prst="rect">
            <a:avLst/>
          </a:prstGeom>
          <a:noFill/>
        </p:spPr>
        <p:txBody>
          <a:bodyPr wrap="square" rtlCol="0">
            <a:spAutoFit/>
          </a:bodyPr>
          <a:lstStyle/>
          <a:p>
            <a:r>
              <a:rPr lang="en-US" sz="1300"/>
              <a:t>Global citizens; focused on climate change, and populism; more positive financial outlook.</a:t>
            </a:r>
            <a:endParaRPr lang="en-IE" sz="1300"/>
          </a:p>
        </p:txBody>
      </p:sp>
      <p:sp>
        <p:nvSpPr>
          <p:cNvPr id="28" name="TextBox 27">
            <a:extLst>
              <a:ext uri="{FF2B5EF4-FFF2-40B4-BE49-F238E27FC236}">
                <a16:creationId xmlns:a16="http://schemas.microsoft.com/office/drawing/2014/main" id="{0C825F78-3216-4718-B362-2E54D60D4F38}"/>
              </a:ext>
            </a:extLst>
          </p:cNvPr>
          <p:cNvSpPr txBox="1"/>
          <p:nvPr/>
        </p:nvSpPr>
        <p:spPr>
          <a:xfrm>
            <a:off x="6359314" y="3832596"/>
            <a:ext cx="2703818" cy="1092607"/>
          </a:xfrm>
          <a:prstGeom prst="rect">
            <a:avLst/>
          </a:prstGeom>
          <a:noFill/>
        </p:spPr>
        <p:txBody>
          <a:bodyPr wrap="square" rtlCol="0">
            <a:spAutoFit/>
          </a:bodyPr>
          <a:lstStyle/>
          <a:p>
            <a:r>
              <a:rPr lang="en-US" sz="1300"/>
              <a:t>Local community/national citizens; focused on housing, climate change, economic inequality, &amp; populism. More calls for tax less, spend less approach.</a:t>
            </a:r>
            <a:endParaRPr lang="en-IE" sz="1300"/>
          </a:p>
        </p:txBody>
      </p:sp>
      <p:sp>
        <p:nvSpPr>
          <p:cNvPr id="29" name="TextBox 28">
            <a:extLst>
              <a:ext uri="{FF2B5EF4-FFF2-40B4-BE49-F238E27FC236}">
                <a16:creationId xmlns:a16="http://schemas.microsoft.com/office/drawing/2014/main" id="{7EE5B709-B21B-460A-A7F9-477045637CEC}"/>
              </a:ext>
            </a:extLst>
          </p:cNvPr>
          <p:cNvSpPr txBox="1"/>
          <p:nvPr/>
        </p:nvSpPr>
        <p:spPr>
          <a:xfrm>
            <a:off x="9205383" y="3849208"/>
            <a:ext cx="2810233" cy="1092607"/>
          </a:xfrm>
          <a:prstGeom prst="rect">
            <a:avLst/>
          </a:prstGeom>
          <a:noFill/>
        </p:spPr>
        <p:txBody>
          <a:bodyPr wrap="square" rtlCol="0">
            <a:spAutoFit/>
          </a:bodyPr>
          <a:lstStyle/>
          <a:p>
            <a:r>
              <a:rPr lang="en-US" sz="1300"/>
              <a:t>European citizens; Climate change and growing populism are key focus areas. More positive economic and financial outlook. Strong positivity toward growing diversity.</a:t>
            </a:r>
            <a:endParaRPr lang="en-IE" sz="1300"/>
          </a:p>
        </p:txBody>
      </p:sp>
      <p:sp>
        <p:nvSpPr>
          <p:cNvPr id="30" name="TextBox 29">
            <a:extLst>
              <a:ext uri="{FF2B5EF4-FFF2-40B4-BE49-F238E27FC236}">
                <a16:creationId xmlns:a16="http://schemas.microsoft.com/office/drawing/2014/main" id="{3615E8C2-9F53-4EAD-A782-AED0F9DE5D6F}"/>
              </a:ext>
            </a:extLst>
          </p:cNvPr>
          <p:cNvSpPr txBox="1"/>
          <p:nvPr/>
        </p:nvSpPr>
        <p:spPr>
          <a:xfrm>
            <a:off x="3539288" y="5042057"/>
            <a:ext cx="2810233" cy="1292662"/>
          </a:xfrm>
          <a:prstGeom prst="rect">
            <a:avLst/>
          </a:prstGeom>
          <a:noFill/>
        </p:spPr>
        <p:txBody>
          <a:bodyPr wrap="square" rtlCol="0">
            <a:spAutoFit/>
          </a:bodyPr>
          <a:lstStyle/>
          <a:p>
            <a:r>
              <a:rPr lang="en-US" sz="1300"/>
              <a:t>Aid as human right and as an act of justice and solidarity. Addressing exploitation by powerful countries, as well as legacy of colonialism. Administered by multilaterals and aid </a:t>
            </a:r>
            <a:r>
              <a:rPr lang="en-US" sz="1300" err="1"/>
              <a:t>organisations</a:t>
            </a:r>
            <a:r>
              <a:rPr lang="en-US" sz="1300"/>
              <a:t>.</a:t>
            </a:r>
            <a:endParaRPr lang="en-IE" sz="1300"/>
          </a:p>
        </p:txBody>
      </p:sp>
      <p:sp>
        <p:nvSpPr>
          <p:cNvPr id="31" name="TextBox 30">
            <a:extLst>
              <a:ext uri="{FF2B5EF4-FFF2-40B4-BE49-F238E27FC236}">
                <a16:creationId xmlns:a16="http://schemas.microsoft.com/office/drawing/2014/main" id="{4039FD83-7BE4-424C-B621-60CCBE796BBA}"/>
              </a:ext>
            </a:extLst>
          </p:cNvPr>
          <p:cNvSpPr txBox="1"/>
          <p:nvPr/>
        </p:nvSpPr>
        <p:spPr>
          <a:xfrm>
            <a:off x="6416542" y="5031624"/>
            <a:ext cx="2752092" cy="1492716"/>
          </a:xfrm>
          <a:prstGeom prst="rect">
            <a:avLst/>
          </a:prstGeom>
          <a:solidFill>
            <a:schemeClr val="bg1">
              <a:lumMod val="95000"/>
            </a:schemeClr>
          </a:solidFill>
        </p:spPr>
        <p:txBody>
          <a:bodyPr wrap="square" rtlCol="0">
            <a:spAutoFit/>
          </a:bodyPr>
          <a:lstStyle/>
          <a:p>
            <a:r>
              <a:rPr lang="en-US" sz="1300"/>
              <a:t>Aid as part of shared humanity, morality, and solidarity. Comms from multilateral and overseas orgs will perform well. Highlighting exploitation, global economic system </a:t>
            </a:r>
            <a:r>
              <a:rPr lang="en-US" sz="1300" err="1"/>
              <a:t>favouring</a:t>
            </a:r>
            <a:r>
              <a:rPr lang="en-US" sz="1300"/>
              <a:t> rich countries, and legacy of colonialism</a:t>
            </a:r>
            <a:r>
              <a:rPr lang="en-IE" sz="1300"/>
              <a:t>. </a:t>
            </a:r>
          </a:p>
        </p:txBody>
      </p:sp>
      <p:sp>
        <p:nvSpPr>
          <p:cNvPr id="49" name="TextBox 48">
            <a:extLst>
              <a:ext uri="{FF2B5EF4-FFF2-40B4-BE49-F238E27FC236}">
                <a16:creationId xmlns:a16="http://schemas.microsoft.com/office/drawing/2014/main" id="{2ED0DB03-967E-4379-B74F-96B022350E21}"/>
              </a:ext>
            </a:extLst>
          </p:cNvPr>
          <p:cNvSpPr txBox="1"/>
          <p:nvPr/>
        </p:nvSpPr>
        <p:spPr>
          <a:xfrm>
            <a:off x="9252256" y="5031624"/>
            <a:ext cx="2681254" cy="1292662"/>
          </a:xfrm>
          <a:prstGeom prst="rect">
            <a:avLst/>
          </a:prstGeom>
          <a:solidFill>
            <a:schemeClr val="bg1">
              <a:lumMod val="95000"/>
            </a:schemeClr>
          </a:solidFill>
        </p:spPr>
        <p:txBody>
          <a:bodyPr wrap="square" rtlCol="0">
            <a:spAutoFit/>
          </a:bodyPr>
          <a:lstStyle/>
          <a:p>
            <a:r>
              <a:rPr lang="en-US" sz="1300"/>
              <a:t>Aid </a:t>
            </a:r>
            <a:r>
              <a:rPr lang="en-IE" sz="1300"/>
              <a:t>for reasons of morality. Administered by Multilaterals, Irish Government, and aid organisations.</a:t>
            </a:r>
          </a:p>
          <a:p>
            <a:endParaRPr lang="en-IE" sz="1300"/>
          </a:p>
          <a:p>
            <a:endParaRPr lang="en-IE" sz="1300"/>
          </a:p>
        </p:txBody>
      </p:sp>
      <p:sp>
        <p:nvSpPr>
          <p:cNvPr id="16" name="Parallelogram 15">
            <a:extLst>
              <a:ext uri="{FF2B5EF4-FFF2-40B4-BE49-F238E27FC236}">
                <a16:creationId xmlns:a16="http://schemas.microsoft.com/office/drawing/2014/main" id="{30EACCE4-1161-4D54-BF46-165EB47403AF}"/>
              </a:ext>
            </a:extLst>
          </p:cNvPr>
          <p:cNvSpPr/>
          <p:nvPr/>
        </p:nvSpPr>
        <p:spPr>
          <a:xfrm>
            <a:off x="6372953" y="1132931"/>
            <a:ext cx="2828882" cy="556897"/>
          </a:xfrm>
          <a:prstGeom prst="parallelogram">
            <a:avLst/>
          </a:prstGeom>
          <a:solidFill>
            <a:srgbClr val="1CA0D1"/>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144000" rIns="72000" bIns="144000" rtlCol="0" anchor="ctr" anchorCtr="0"/>
          <a:lstStyle/>
          <a:p>
            <a:pPr marL="0" marR="0" lvl="0" indent="0" algn="ctr" defTabSz="914400" rtl="0" eaLnBrk="0" fontAlgn="base" latinLnBrk="0" hangingPunct="0">
              <a:lnSpc>
                <a:spcPct val="90000"/>
              </a:lnSpc>
              <a:spcBef>
                <a:spcPct val="0"/>
              </a:spcBef>
              <a:spcAft>
                <a:spcPct val="0"/>
              </a:spcAft>
              <a:buClrTx/>
              <a:buSzTx/>
              <a:buFontTx/>
              <a:buNone/>
              <a:tabLst/>
              <a:defRPr/>
            </a:pPr>
            <a:r>
              <a:rPr kumimoji="0" lang="en-IE" sz="1600" b="1" i="0" u="none" strike="noStrike" kern="1200" cap="none" spc="0" normalizeH="0" baseline="0" noProof="0">
                <a:ln>
                  <a:noFill/>
                </a:ln>
                <a:solidFill>
                  <a:prstClr val="white"/>
                </a:solidFill>
                <a:effectLst/>
                <a:uLnTx/>
                <a:uFillTx/>
                <a:latin typeface="Barlow" panose="00000500000000000000" pitchFamily="2" charset="0"/>
              </a:rPr>
              <a:t>Community Champions</a:t>
            </a:r>
          </a:p>
        </p:txBody>
      </p:sp>
      <p:sp>
        <p:nvSpPr>
          <p:cNvPr id="19" name="Oval 18">
            <a:extLst>
              <a:ext uri="{FF2B5EF4-FFF2-40B4-BE49-F238E27FC236}">
                <a16:creationId xmlns:a16="http://schemas.microsoft.com/office/drawing/2014/main" id="{37B684ED-5C8F-4E1D-947B-4AB4E52F497E}"/>
              </a:ext>
            </a:extLst>
          </p:cNvPr>
          <p:cNvSpPr/>
          <p:nvPr/>
        </p:nvSpPr>
        <p:spPr>
          <a:xfrm>
            <a:off x="6435476" y="877671"/>
            <a:ext cx="543882" cy="370620"/>
          </a:xfrm>
          <a:prstGeom prst="ellipse">
            <a:avLst/>
          </a:prstGeom>
          <a:solidFill>
            <a:srgbClr val="1CA0D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2.</a:t>
            </a:r>
          </a:p>
        </p:txBody>
      </p:sp>
    </p:spTree>
    <p:extLst>
      <p:ext uri="{BB962C8B-B14F-4D97-AF65-F5344CB8AC3E}">
        <p14:creationId xmlns:p14="http://schemas.microsoft.com/office/powerpoint/2010/main" val="2057739349"/>
      </p:ext>
    </p:extLst>
  </p:cSld>
  <p:clrMapOvr>
    <a:masterClrMapping/>
  </p:clrMapOvr>
  <p:transition spd="slow">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title"/>
          </p:nvPr>
        </p:nvSpPr>
        <p:spPr>
          <a:xfrm>
            <a:off x="324276" y="-26360"/>
            <a:ext cx="10515600" cy="1016641"/>
          </a:xfrm>
          <a:prstGeom prst="rect">
            <a:avLst/>
          </a:prstGeom>
          <a:noFill/>
          <a:ln>
            <a:noFill/>
          </a:ln>
        </p:spPr>
        <p:txBody>
          <a:bodyPr spcFirstLastPara="1" wrap="square" lIns="91425" tIns="45700" rIns="91425" bIns="45700" anchor="ctr" anchorCtr="0">
            <a:normAutofit/>
          </a:bodyPr>
          <a:lstStyle/>
          <a:p>
            <a:pPr>
              <a:spcBef>
                <a:spcPct val="0"/>
              </a:spcBef>
              <a:buSzPts val="3600"/>
            </a:pPr>
            <a:r>
              <a:rPr lang="en-US" sz="2500">
                <a:cs typeface="+mn-cs"/>
              </a:rPr>
              <a:t>Segments Targeting Strategy</a:t>
            </a:r>
            <a:endParaRPr lang="pt-BR" sz="2500">
              <a:cs typeface="+mn-cs"/>
            </a:endParaRPr>
          </a:p>
        </p:txBody>
      </p:sp>
      <p:sp>
        <p:nvSpPr>
          <p:cNvPr id="5" name="Rectangle 4">
            <a:extLst>
              <a:ext uri="{FF2B5EF4-FFF2-40B4-BE49-F238E27FC236}">
                <a16:creationId xmlns:a16="http://schemas.microsoft.com/office/drawing/2014/main" id="{F03DD288-9227-42C4-AAE9-0BC9764D7857}"/>
              </a:ext>
            </a:extLst>
          </p:cNvPr>
          <p:cNvSpPr/>
          <p:nvPr/>
        </p:nvSpPr>
        <p:spPr>
          <a:xfrm>
            <a:off x="6393382" y="1840847"/>
            <a:ext cx="2710649" cy="82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6" name="Rectangle 5">
            <a:extLst>
              <a:ext uri="{FF2B5EF4-FFF2-40B4-BE49-F238E27FC236}">
                <a16:creationId xmlns:a16="http://schemas.microsoft.com/office/drawing/2014/main" id="{32286336-606A-4224-8EAF-C7B3B129DBE0}"/>
              </a:ext>
            </a:extLst>
          </p:cNvPr>
          <p:cNvSpPr/>
          <p:nvPr/>
        </p:nvSpPr>
        <p:spPr>
          <a:xfrm>
            <a:off x="9229131" y="1830056"/>
            <a:ext cx="2710649" cy="82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7" name="Rectangle 6">
            <a:extLst>
              <a:ext uri="{FF2B5EF4-FFF2-40B4-BE49-F238E27FC236}">
                <a16:creationId xmlns:a16="http://schemas.microsoft.com/office/drawing/2014/main" id="{4A9E760E-F9F4-4144-BA17-A58890362F3C}"/>
              </a:ext>
            </a:extLst>
          </p:cNvPr>
          <p:cNvSpPr/>
          <p:nvPr/>
        </p:nvSpPr>
        <p:spPr>
          <a:xfrm>
            <a:off x="6393382" y="2737858"/>
            <a:ext cx="2731675" cy="100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8" name="Rectangle 7">
            <a:extLst>
              <a:ext uri="{FF2B5EF4-FFF2-40B4-BE49-F238E27FC236}">
                <a16:creationId xmlns:a16="http://schemas.microsoft.com/office/drawing/2014/main" id="{281AEAC2-6C51-414A-9507-AA49416DCD2D}"/>
              </a:ext>
            </a:extLst>
          </p:cNvPr>
          <p:cNvSpPr/>
          <p:nvPr/>
        </p:nvSpPr>
        <p:spPr>
          <a:xfrm>
            <a:off x="9229131" y="2737858"/>
            <a:ext cx="2731675" cy="100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9" name="Rectangle 8">
            <a:extLst>
              <a:ext uri="{FF2B5EF4-FFF2-40B4-BE49-F238E27FC236}">
                <a16:creationId xmlns:a16="http://schemas.microsoft.com/office/drawing/2014/main" id="{4947F461-3CA1-4852-B954-7A3D317CAA32}"/>
              </a:ext>
            </a:extLst>
          </p:cNvPr>
          <p:cNvSpPr/>
          <p:nvPr/>
        </p:nvSpPr>
        <p:spPr>
          <a:xfrm>
            <a:off x="6393382" y="3812449"/>
            <a:ext cx="2731676" cy="13123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0" name="Rectangle 9">
            <a:extLst>
              <a:ext uri="{FF2B5EF4-FFF2-40B4-BE49-F238E27FC236}">
                <a16:creationId xmlns:a16="http://schemas.microsoft.com/office/drawing/2014/main" id="{47973FA8-0157-4CD9-90EF-B2124E3B3B68}"/>
              </a:ext>
            </a:extLst>
          </p:cNvPr>
          <p:cNvSpPr/>
          <p:nvPr/>
        </p:nvSpPr>
        <p:spPr>
          <a:xfrm>
            <a:off x="9229131" y="3812449"/>
            <a:ext cx="2731676" cy="13123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1" name="Rectangle 10">
            <a:extLst>
              <a:ext uri="{FF2B5EF4-FFF2-40B4-BE49-F238E27FC236}">
                <a16:creationId xmlns:a16="http://schemas.microsoft.com/office/drawing/2014/main" id="{62D7434F-49B9-43C9-842B-A63185AF0CBD}"/>
              </a:ext>
            </a:extLst>
          </p:cNvPr>
          <p:cNvSpPr/>
          <p:nvPr/>
        </p:nvSpPr>
        <p:spPr>
          <a:xfrm>
            <a:off x="3530409" y="2737858"/>
            <a:ext cx="2731675" cy="100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Rectangle 11">
            <a:extLst>
              <a:ext uri="{FF2B5EF4-FFF2-40B4-BE49-F238E27FC236}">
                <a16:creationId xmlns:a16="http://schemas.microsoft.com/office/drawing/2014/main" id="{6FBAEC09-678F-43CF-89C4-AC1B1B1552FA}"/>
              </a:ext>
            </a:extLst>
          </p:cNvPr>
          <p:cNvSpPr/>
          <p:nvPr/>
        </p:nvSpPr>
        <p:spPr>
          <a:xfrm>
            <a:off x="3530410" y="3812449"/>
            <a:ext cx="2731676" cy="131237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3" name="Rectangle 12">
            <a:extLst>
              <a:ext uri="{FF2B5EF4-FFF2-40B4-BE49-F238E27FC236}">
                <a16:creationId xmlns:a16="http://schemas.microsoft.com/office/drawing/2014/main" id="{8DC289B5-90F6-46D1-AA16-4AFEC28F6A8F}"/>
              </a:ext>
            </a:extLst>
          </p:cNvPr>
          <p:cNvSpPr/>
          <p:nvPr/>
        </p:nvSpPr>
        <p:spPr>
          <a:xfrm>
            <a:off x="3530409" y="5177395"/>
            <a:ext cx="2752091" cy="138499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Rectangle 13">
            <a:extLst>
              <a:ext uri="{FF2B5EF4-FFF2-40B4-BE49-F238E27FC236}">
                <a16:creationId xmlns:a16="http://schemas.microsoft.com/office/drawing/2014/main" id="{28DD0701-6AEE-4225-978B-CA5BE04E66C0}"/>
              </a:ext>
            </a:extLst>
          </p:cNvPr>
          <p:cNvSpPr/>
          <p:nvPr/>
        </p:nvSpPr>
        <p:spPr>
          <a:xfrm>
            <a:off x="3530409" y="1853343"/>
            <a:ext cx="2710649" cy="82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5" name="Rectangle 14">
            <a:extLst>
              <a:ext uri="{FF2B5EF4-FFF2-40B4-BE49-F238E27FC236}">
                <a16:creationId xmlns:a16="http://schemas.microsoft.com/office/drawing/2014/main" id="{32A8D1E5-CD38-4AF2-A75A-DACB737A9D02}"/>
              </a:ext>
            </a:extLst>
          </p:cNvPr>
          <p:cNvSpPr/>
          <p:nvPr/>
        </p:nvSpPr>
        <p:spPr>
          <a:xfrm>
            <a:off x="366371" y="3821776"/>
            <a:ext cx="2906290" cy="131237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eaLnBrk="0" fontAlgn="base" hangingPunct="0">
              <a:lnSpc>
                <a:spcPct val="90000"/>
              </a:lnSpc>
              <a:spcBef>
                <a:spcPct val="0"/>
              </a:spcBef>
              <a:spcAft>
                <a:spcPct val="0"/>
              </a:spcAft>
            </a:pPr>
            <a:r>
              <a:rPr lang="en-IE" b="1">
                <a:solidFill>
                  <a:prstClr val="white"/>
                </a:solidFill>
                <a:latin typeface="Arial" panose="020B0604020202020204" pitchFamily="34" charset="0"/>
              </a:rPr>
              <a:t>Socio Cultural Priorities</a:t>
            </a:r>
          </a:p>
        </p:txBody>
      </p:sp>
      <p:sp>
        <p:nvSpPr>
          <p:cNvPr id="16" name="Espaço Reservado para Texto 2">
            <a:extLst>
              <a:ext uri="{FF2B5EF4-FFF2-40B4-BE49-F238E27FC236}">
                <a16:creationId xmlns:a16="http://schemas.microsoft.com/office/drawing/2014/main" id="{9BDE881C-6A82-48C4-80D2-43D9540AF327}"/>
              </a:ext>
            </a:extLst>
          </p:cNvPr>
          <p:cNvSpPr txBox="1">
            <a:spLocks/>
          </p:cNvSpPr>
          <p:nvPr/>
        </p:nvSpPr>
        <p:spPr>
          <a:xfrm>
            <a:off x="324276" y="178670"/>
            <a:ext cx="9417951" cy="533400"/>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endParaRPr lang="en-US" sz="2400"/>
          </a:p>
        </p:txBody>
      </p:sp>
      <p:sp>
        <p:nvSpPr>
          <p:cNvPr id="17" name="Rectangle 16">
            <a:extLst>
              <a:ext uri="{FF2B5EF4-FFF2-40B4-BE49-F238E27FC236}">
                <a16:creationId xmlns:a16="http://schemas.microsoft.com/office/drawing/2014/main" id="{458D832F-59D3-4D44-BFAC-BA1CD3C20A17}"/>
              </a:ext>
            </a:extLst>
          </p:cNvPr>
          <p:cNvSpPr/>
          <p:nvPr/>
        </p:nvSpPr>
        <p:spPr>
          <a:xfrm>
            <a:off x="366371" y="1850590"/>
            <a:ext cx="2914202" cy="828000"/>
          </a:xfrm>
          <a:prstGeom prst="rect">
            <a:avLst/>
          </a:prstGeom>
          <a:solidFill>
            <a:srgbClr val="54C0E8"/>
          </a:solidFill>
          <a:ln>
            <a:noFill/>
          </a:ln>
        </p:spPr>
        <p:style>
          <a:lnRef idx="2">
            <a:schemeClr val="accent1">
              <a:shade val="50000"/>
            </a:schemeClr>
          </a:lnRef>
          <a:fillRef idx="1">
            <a:schemeClr val="accent1"/>
          </a:fillRef>
          <a:effectRef idx="0">
            <a:schemeClr val="accent1"/>
          </a:effectRef>
          <a:fontRef idx="minor">
            <a:schemeClr val="lt1"/>
          </a:fontRef>
        </p:style>
        <p:txBody>
          <a:bodyPr rIns="936000" rtlCol="0" anchor="ctr"/>
          <a:lstStyle/>
          <a:p>
            <a:pPr eaLnBrk="0" fontAlgn="base" hangingPunct="0">
              <a:spcBef>
                <a:spcPct val="0"/>
              </a:spcBef>
              <a:spcAft>
                <a:spcPct val="0"/>
              </a:spcAft>
            </a:pPr>
            <a:r>
              <a:rPr lang="en-IE" b="1">
                <a:solidFill>
                  <a:prstClr val="white"/>
                </a:solidFill>
                <a:latin typeface="Arial" panose="020B0604020202020204" pitchFamily="34" charset="0"/>
              </a:rPr>
              <a:t>Bullseye Audience</a:t>
            </a:r>
          </a:p>
        </p:txBody>
      </p:sp>
      <p:sp>
        <p:nvSpPr>
          <p:cNvPr id="18" name="Rectangle 17">
            <a:extLst>
              <a:ext uri="{FF2B5EF4-FFF2-40B4-BE49-F238E27FC236}">
                <a16:creationId xmlns:a16="http://schemas.microsoft.com/office/drawing/2014/main" id="{FC4143E6-F999-4BFC-85A5-AD7C5346F82A}"/>
              </a:ext>
            </a:extLst>
          </p:cNvPr>
          <p:cNvSpPr/>
          <p:nvPr/>
        </p:nvSpPr>
        <p:spPr>
          <a:xfrm>
            <a:off x="366371" y="2737858"/>
            <a:ext cx="2906290" cy="100800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Ins="360000" rtlCol="0" anchor="ctr"/>
          <a:lstStyle/>
          <a:p>
            <a:pPr eaLnBrk="0" fontAlgn="base" hangingPunct="0">
              <a:lnSpc>
                <a:spcPct val="90000"/>
              </a:lnSpc>
              <a:spcBef>
                <a:spcPct val="0"/>
              </a:spcBef>
              <a:spcAft>
                <a:spcPct val="0"/>
              </a:spcAft>
            </a:pPr>
            <a:r>
              <a:rPr lang="en-IE" b="1">
                <a:solidFill>
                  <a:prstClr val="white"/>
                </a:solidFill>
                <a:latin typeface="Arial" panose="020B0604020202020204" pitchFamily="34" charset="0"/>
              </a:rPr>
              <a:t>Media Channels</a:t>
            </a:r>
          </a:p>
        </p:txBody>
      </p:sp>
      <p:sp>
        <p:nvSpPr>
          <p:cNvPr id="19" name="Rectangle 18">
            <a:extLst>
              <a:ext uri="{FF2B5EF4-FFF2-40B4-BE49-F238E27FC236}">
                <a16:creationId xmlns:a16="http://schemas.microsoft.com/office/drawing/2014/main" id="{F8D110AE-2465-43E0-9118-D2D35EA91089}"/>
              </a:ext>
            </a:extLst>
          </p:cNvPr>
          <p:cNvSpPr/>
          <p:nvPr/>
        </p:nvSpPr>
        <p:spPr>
          <a:xfrm>
            <a:off x="366371" y="5184313"/>
            <a:ext cx="2906290" cy="1378077"/>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pPr eaLnBrk="0" fontAlgn="base" hangingPunct="0">
              <a:lnSpc>
                <a:spcPct val="90000"/>
              </a:lnSpc>
              <a:spcBef>
                <a:spcPct val="0"/>
              </a:spcBef>
              <a:spcAft>
                <a:spcPct val="0"/>
              </a:spcAft>
            </a:pPr>
            <a:r>
              <a:rPr lang="en-IE" b="1">
                <a:solidFill>
                  <a:prstClr val="white"/>
                </a:solidFill>
                <a:latin typeface="Arial" panose="020B0604020202020204" pitchFamily="34" charset="0"/>
              </a:rPr>
              <a:t>Overseas Aid – Communications Messaging</a:t>
            </a:r>
          </a:p>
        </p:txBody>
      </p:sp>
      <p:sp>
        <p:nvSpPr>
          <p:cNvPr id="20" name="Parallelogram 19">
            <a:extLst>
              <a:ext uri="{FF2B5EF4-FFF2-40B4-BE49-F238E27FC236}">
                <a16:creationId xmlns:a16="http://schemas.microsoft.com/office/drawing/2014/main" id="{0A01D963-63BF-4DCA-9B6B-5DC14C3846C4}"/>
              </a:ext>
            </a:extLst>
          </p:cNvPr>
          <p:cNvSpPr/>
          <p:nvPr/>
        </p:nvSpPr>
        <p:spPr>
          <a:xfrm>
            <a:off x="3530409" y="1130340"/>
            <a:ext cx="2842543" cy="584781"/>
          </a:xfrm>
          <a:prstGeom prst="parallelogram">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eaLnBrk="0" fontAlgn="base" hangingPunct="0">
              <a:lnSpc>
                <a:spcPct val="90000"/>
              </a:lnSpc>
              <a:spcBef>
                <a:spcPct val="0"/>
              </a:spcBef>
              <a:spcAft>
                <a:spcPct val="0"/>
              </a:spcAft>
              <a:defRPr/>
            </a:pPr>
            <a:r>
              <a:rPr lang="en-IE" sz="1600" b="1">
                <a:solidFill>
                  <a:prstClr val="white"/>
                </a:solidFill>
                <a:latin typeface="Arial" panose="020B0604020202020204" pitchFamily="34" charset="0"/>
              </a:rPr>
              <a:t>Pragmatists</a:t>
            </a:r>
          </a:p>
        </p:txBody>
      </p:sp>
      <p:sp>
        <p:nvSpPr>
          <p:cNvPr id="21" name="Parallelogram 20">
            <a:extLst>
              <a:ext uri="{FF2B5EF4-FFF2-40B4-BE49-F238E27FC236}">
                <a16:creationId xmlns:a16="http://schemas.microsoft.com/office/drawing/2014/main" id="{FB39DFAB-95BA-4017-97B2-1CEFC10B0B38}"/>
              </a:ext>
            </a:extLst>
          </p:cNvPr>
          <p:cNvSpPr/>
          <p:nvPr/>
        </p:nvSpPr>
        <p:spPr>
          <a:xfrm>
            <a:off x="6393382" y="1137570"/>
            <a:ext cx="2828882" cy="570320"/>
          </a:xfrm>
          <a:prstGeom prst="parallelogram">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marR="0" lvl="0" indent="0" algn="ctr" eaLnBrk="0" fontAlgn="base" hangingPunct="0">
              <a:lnSpc>
                <a:spcPct val="90000"/>
              </a:lnSpc>
              <a:spcBef>
                <a:spcPct val="0"/>
              </a:spcBef>
              <a:spcAft>
                <a:spcPct val="0"/>
              </a:spcAft>
              <a:buClrTx/>
              <a:buSzTx/>
              <a:buFontTx/>
              <a:buNone/>
              <a:tabLst/>
              <a:defRPr/>
            </a:pPr>
            <a:r>
              <a:rPr lang="en-IE" sz="1600" b="1">
                <a:solidFill>
                  <a:prstClr val="white"/>
                </a:solidFill>
                <a:latin typeface="Arial" panose="020B0604020202020204" pitchFamily="34" charset="0"/>
              </a:rPr>
              <a:t>Empathisers</a:t>
            </a:r>
          </a:p>
        </p:txBody>
      </p:sp>
      <p:sp>
        <p:nvSpPr>
          <p:cNvPr id="22" name="Parallelogram 21">
            <a:extLst>
              <a:ext uri="{FF2B5EF4-FFF2-40B4-BE49-F238E27FC236}">
                <a16:creationId xmlns:a16="http://schemas.microsoft.com/office/drawing/2014/main" id="{6A0B9344-A872-461E-A005-50672C53944F}"/>
              </a:ext>
            </a:extLst>
          </p:cNvPr>
          <p:cNvSpPr/>
          <p:nvPr/>
        </p:nvSpPr>
        <p:spPr>
          <a:xfrm>
            <a:off x="9229131" y="1128503"/>
            <a:ext cx="2888165" cy="556897"/>
          </a:xfrm>
          <a:prstGeom prst="parallelogram">
            <a:avLst/>
          </a:prstGeom>
          <a:solidFill>
            <a:srgbClr val="9A57CD"/>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chorCtr="0"/>
          <a:lstStyle/>
          <a:p>
            <a:pPr algn="ctr" eaLnBrk="0" fontAlgn="base" hangingPunct="0">
              <a:lnSpc>
                <a:spcPct val="90000"/>
              </a:lnSpc>
              <a:spcBef>
                <a:spcPct val="0"/>
              </a:spcBef>
              <a:spcAft>
                <a:spcPct val="0"/>
              </a:spcAft>
              <a:defRPr/>
            </a:pPr>
            <a:r>
              <a:rPr lang="en-IE" sz="1600" b="1">
                <a:solidFill>
                  <a:prstClr val="white"/>
                </a:solidFill>
                <a:latin typeface="Arial" panose="020B0604020202020204" pitchFamily="34" charset="0"/>
              </a:rPr>
              <a:t>Disengaged</a:t>
            </a:r>
          </a:p>
        </p:txBody>
      </p:sp>
      <p:sp>
        <p:nvSpPr>
          <p:cNvPr id="23" name="TextBox 22">
            <a:extLst>
              <a:ext uri="{FF2B5EF4-FFF2-40B4-BE49-F238E27FC236}">
                <a16:creationId xmlns:a16="http://schemas.microsoft.com/office/drawing/2014/main" id="{1FC6119D-C654-472C-B983-B7959DBFDA78}"/>
              </a:ext>
            </a:extLst>
          </p:cNvPr>
          <p:cNvSpPr txBox="1"/>
          <p:nvPr/>
        </p:nvSpPr>
        <p:spPr>
          <a:xfrm>
            <a:off x="3530409" y="1880606"/>
            <a:ext cx="2596233" cy="292388"/>
          </a:xfrm>
          <a:prstGeom prst="rect">
            <a:avLst/>
          </a:prstGeom>
          <a:noFill/>
        </p:spPr>
        <p:txBody>
          <a:bodyPr wrap="square" rtlCol="0">
            <a:spAutoFit/>
          </a:bodyPr>
          <a:lstStyle/>
          <a:p>
            <a:r>
              <a:rPr lang="en-US" sz="1300"/>
              <a:t>50+; Rural, Empty Nesters</a:t>
            </a:r>
            <a:endParaRPr lang="en-IE" sz="1300"/>
          </a:p>
        </p:txBody>
      </p:sp>
      <p:sp>
        <p:nvSpPr>
          <p:cNvPr id="24" name="TextBox 23">
            <a:extLst>
              <a:ext uri="{FF2B5EF4-FFF2-40B4-BE49-F238E27FC236}">
                <a16:creationId xmlns:a16="http://schemas.microsoft.com/office/drawing/2014/main" id="{0AE96185-3DF2-4517-80DE-DF6C943103EA}"/>
              </a:ext>
            </a:extLst>
          </p:cNvPr>
          <p:cNvSpPr txBox="1"/>
          <p:nvPr/>
        </p:nvSpPr>
        <p:spPr>
          <a:xfrm>
            <a:off x="6393980" y="1853343"/>
            <a:ext cx="2734699" cy="292388"/>
          </a:xfrm>
          <a:prstGeom prst="rect">
            <a:avLst/>
          </a:prstGeom>
          <a:noFill/>
        </p:spPr>
        <p:txBody>
          <a:bodyPr wrap="square" rtlCol="0">
            <a:spAutoFit/>
          </a:bodyPr>
          <a:lstStyle/>
          <a:p>
            <a:r>
              <a:rPr lang="en-US" sz="1300"/>
              <a:t>Female, Rural, C2DE, Centrist. </a:t>
            </a:r>
          </a:p>
        </p:txBody>
      </p:sp>
      <p:sp>
        <p:nvSpPr>
          <p:cNvPr id="25" name="TextBox 24">
            <a:extLst>
              <a:ext uri="{FF2B5EF4-FFF2-40B4-BE49-F238E27FC236}">
                <a16:creationId xmlns:a16="http://schemas.microsoft.com/office/drawing/2014/main" id="{B639036C-8AC8-4B28-8684-21BD344698E5}"/>
              </a:ext>
            </a:extLst>
          </p:cNvPr>
          <p:cNvSpPr txBox="1"/>
          <p:nvPr/>
        </p:nvSpPr>
        <p:spPr>
          <a:xfrm>
            <a:off x="9229131" y="1853343"/>
            <a:ext cx="2596233" cy="292388"/>
          </a:xfrm>
          <a:prstGeom prst="rect">
            <a:avLst/>
          </a:prstGeom>
          <a:noFill/>
        </p:spPr>
        <p:txBody>
          <a:bodyPr wrap="square" rtlCol="0">
            <a:spAutoFit/>
          </a:bodyPr>
          <a:lstStyle/>
          <a:p>
            <a:r>
              <a:rPr lang="en-US" sz="1300"/>
              <a:t>Male; Right Leaning  </a:t>
            </a:r>
          </a:p>
        </p:txBody>
      </p:sp>
      <p:sp>
        <p:nvSpPr>
          <p:cNvPr id="26" name="TextBox 25">
            <a:extLst>
              <a:ext uri="{FF2B5EF4-FFF2-40B4-BE49-F238E27FC236}">
                <a16:creationId xmlns:a16="http://schemas.microsoft.com/office/drawing/2014/main" id="{9EF9FF0E-80D8-4991-9A9B-6FA674606FBE}"/>
              </a:ext>
            </a:extLst>
          </p:cNvPr>
          <p:cNvSpPr txBox="1"/>
          <p:nvPr/>
        </p:nvSpPr>
        <p:spPr>
          <a:xfrm>
            <a:off x="3530409" y="2706554"/>
            <a:ext cx="2596233" cy="492443"/>
          </a:xfrm>
          <a:prstGeom prst="rect">
            <a:avLst/>
          </a:prstGeom>
          <a:noFill/>
        </p:spPr>
        <p:txBody>
          <a:bodyPr wrap="square" rtlCol="0">
            <a:spAutoFit/>
          </a:bodyPr>
          <a:lstStyle/>
          <a:p>
            <a:r>
              <a:rPr lang="en-US" sz="1300"/>
              <a:t>Heavy consumers of traditional media (TV, Print, Radio). </a:t>
            </a:r>
            <a:endParaRPr lang="en-IE" sz="1300"/>
          </a:p>
        </p:txBody>
      </p:sp>
      <p:sp>
        <p:nvSpPr>
          <p:cNvPr id="27" name="TextBox 26">
            <a:extLst>
              <a:ext uri="{FF2B5EF4-FFF2-40B4-BE49-F238E27FC236}">
                <a16:creationId xmlns:a16="http://schemas.microsoft.com/office/drawing/2014/main" id="{89B0A05A-37AC-400B-9D8F-98E8200AB59A}"/>
              </a:ext>
            </a:extLst>
          </p:cNvPr>
          <p:cNvSpPr txBox="1"/>
          <p:nvPr/>
        </p:nvSpPr>
        <p:spPr>
          <a:xfrm>
            <a:off x="6393382" y="2695773"/>
            <a:ext cx="2759043" cy="892552"/>
          </a:xfrm>
          <a:prstGeom prst="rect">
            <a:avLst/>
          </a:prstGeom>
          <a:noFill/>
        </p:spPr>
        <p:txBody>
          <a:bodyPr wrap="square" rtlCol="0">
            <a:spAutoFit/>
          </a:bodyPr>
          <a:lstStyle/>
          <a:p>
            <a:r>
              <a:rPr lang="en-US" sz="1300"/>
              <a:t>Focus on social media, while also considering influence of family and local community groups. Traditional comms </a:t>
            </a:r>
            <a:r>
              <a:rPr lang="en-US" sz="1300" err="1"/>
              <a:t>eg</a:t>
            </a:r>
            <a:r>
              <a:rPr lang="en-US" sz="1300"/>
              <a:t> TV remains important.</a:t>
            </a:r>
            <a:endParaRPr lang="en-IE" sz="1300"/>
          </a:p>
        </p:txBody>
      </p:sp>
      <p:sp>
        <p:nvSpPr>
          <p:cNvPr id="28" name="TextBox 27">
            <a:extLst>
              <a:ext uri="{FF2B5EF4-FFF2-40B4-BE49-F238E27FC236}">
                <a16:creationId xmlns:a16="http://schemas.microsoft.com/office/drawing/2014/main" id="{AB07A1DA-78D4-4A11-9755-65CF2D9E79A2}"/>
              </a:ext>
            </a:extLst>
          </p:cNvPr>
          <p:cNvSpPr txBox="1"/>
          <p:nvPr/>
        </p:nvSpPr>
        <p:spPr>
          <a:xfrm>
            <a:off x="9229131" y="2695773"/>
            <a:ext cx="2731675" cy="707886"/>
          </a:xfrm>
          <a:prstGeom prst="rect">
            <a:avLst/>
          </a:prstGeom>
          <a:noFill/>
        </p:spPr>
        <p:txBody>
          <a:bodyPr wrap="square" rtlCol="0">
            <a:spAutoFit/>
          </a:bodyPr>
          <a:lstStyle/>
          <a:p>
            <a:r>
              <a:rPr lang="en-US" sz="1300"/>
              <a:t>Disengaged from ‘mainstream’ media, with more siloed sources of information – family and friends. </a:t>
            </a:r>
            <a:endParaRPr lang="en-IE" sz="1400"/>
          </a:p>
        </p:txBody>
      </p:sp>
      <p:sp>
        <p:nvSpPr>
          <p:cNvPr id="29" name="TextBox 28">
            <a:extLst>
              <a:ext uri="{FF2B5EF4-FFF2-40B4-BE49-F238E27FC236}">
                <a16:creationId xmlns:a16="http://schemas.microsoft.com/office/drawing/2014/main" id="{82B461B9-C361-474F-BB41-35C28AA61A69}"/>
              </a:ext>
            </a:extLst>
          </p:cNvPr>
          <p:cNvSpPr txBox="1"/>
          <p:nvPr/>
        </p:nvSpPr>
        <p:spPr>
          <a:xfrm>
            <a:off x="3530409" y="3776226"/>
            <a:ext cx="2808381" cy="1092607"/>
          </a:xfrm>
          <a:prstGeom prst="rect">
            <a:avLst/>
          </a:prstGeom>
          <a:noFill/>
        </p:spPr>
        <p:txBody>
          <a:bodyPr wrap="square" rtlCol="0">
            <a:spAutoFit/>
          </a:bodyPr>
          <a:lstStyle/>
          <a:p>
            <a:r>
              <a:rPr lang="en-US" sz="1300"/>
              <a:t>Primarily identify with their country but see the value in growing diversity. Pragmatists are more concerned with health, populism, fake news, and global disease.</a:t>
            </a:r>
            <a:endParaRPr lang="en-IE" sz="1300"/>
          </a:p>
        </p:txBody>
      </p:sp>
      <p:sp>
        <p:nvSpPr>
          <p:cNvPr id="30" name="TextBox 29">
            <a:extLst>
              <a:ext uri="{FF2B5EF4-FFF2-40B4-BE49-F238E27FC236}">
                <a16:creationId xmlns:a16="http://schemas.microsoft.com/office/drawing/2014/main" id="{ED4C42AB-6A28-40E8-BC8D-32ED298A307C}"/>
              </a:ext>
            </a:extLst>
          </p:cNvPr>
          <p:cNvSpPr txBox="1"/>
          <p:nvPr/>
        </p:nvSpPr>
        <p:spPr>
          <a:xfrm>
            <a:off x="6393382" y="3812449"/>
            <a:ext cx="2710649" cy="1292662"/>
          </a:xfrm>
          <a:prstGeom prst="rect">
            <a:avLst/>
          </a:prstGeom>
          <a:noFill/>
        </p:spPr>
        <p:txBody>
          <a:bodyPr wrap="square" rtlCol="0">
            <a:spAutoFit/>
          </a:bodyPr>
          <a:lstStyle/>
          <a:p>
            <a:r>
              <a:rPr lang="en-US" sz="1300"/>
              <a:t>Local/national citizens; Less likely to view the economic situation &amp; growing diversity as a positive thing. Immigration dominates concerns alongside the economy, health services, &amp; household bills.</a:t>
            </a:r>
            <a:endParaRPr lang="en-IE" sz="1300"/>
          </a:p>
        </p:txBody>
      </p:sp>
      <p:sp>
        <p:nvSpPr>
          <p:cNvPr id="31" name="TextBox 30">
            <a:extLst>
              <a:ext uri="{FF2B5EF4-FFF2-40B4-BE49-F238E27FC236}">
                <a16:creationId xmlns:a16="http://schemas.microsoft.com/office/drawing/2014/main" id="{71EF0C2D-E2C2-42B3-B814-C7B57E106108}"/>
              </a:ext>
            </a:extLst>
          </p:cNvPr>
          <p:cNvSpPr txBox="1"/>
          <p:nvPr/>
        </p:nvSpPr>
        <p:spPr>
          <a:xfrm>
            <a:off x="9236091" y="3776139"/>
            <a:ext cx="2828789" cy="1292662"/>
          </a:xfrm>
          <a:prstGeom prst="rect">
            <a:avLst/>
          </a:prstGeom>
          <a:noFill/>
        </p:spPr>
        <p:txBody>
          <a:bodyPr wrap="square" rtlCol="0">
            <a:spAutoFit/>
          </a:bodyPr>
          <a:lstStyle/>
          <a:p>
            <a:r>
              <a:rPr lang="en-US" sz="1300"/>
              <a:t>Predominantly viewing themselves as citizens of Ireland and of local community. Pessimistic view of the economic and social outlook. Concerned about immigration and fake news.</a:t>
            </a:r>
            <a:endParaRPr lang="en-IE" sz="1300"/>
          </a:p>
        </p:txBody>
      </p:sp>
      <p:sp>
        <p:nvSpPr>
          <p:cNvPr id="32" name="TextBox 31">
            <a:extLst>
              <a:ext uri="{FF2B5EF4-FFF2-40B4-BE49-F238E27FC236}">
                <a16:creationId xmlns:a16="http://schemas.microsoft.com/office/drawing/2014/main" id="{B24F1B9F-1600-455C-9F6C-B6B8561E0F96}"/>
              </a:ext>
            </a:extLst>
          </p:cNvPr>
          <p:cNvSpPr txBox="1"/>
          <p:nvPr/>
        </p:nvSpPr>
        <p:spPr>
          <a:xfrm>
            <a:off x="3530409" y="5184313"/>
            <a:ext cx="2770429" cy="1292662"/>
          </a:xfrm>
          <a:prstGeom prst="rect">
            <a:avLst/>
          </a:prstGeom>
          <a:noFill/>
        </p:spPr>
        <p:txBody>
          <a:bodyPr wrap="square" rtlCol="0">
            <a:spAutoFit/>
          </a:bodyPr>
          <a:lstStyle/>
          <a:p>
            <a:r>
              <a:rPr lang="en-US" sz="1300"/>
              <a:t>Aid due to a sense of humanitarianism. View poverty as a result of corruption and local inefficiencies, as well as conflict. Strong trust in multilaterals, government, and aid orgs.</a:t>
            </a:r>
            <a:endParaRPr lang="en-IE" sz="1300"/>
          </a:p>
        </p:txBody>
      </p:sp>
      <p:sp>
        <p:nvSpPr>
          <p:cNvPr id="3" name="Rectangle 2">
            <a:extLst>
              <a:ext uri="{FF2B5EF4-FFF2-40B4-BE49-F238E27FC236}">
                <a16:creationId xmlns:a16="http://schemas.microsoft.com/office/drawing/2014/main" id="{A2365CA5-AA0B-4976-F5D6-83C32199A311}"/>
              </a:ext>
            </a:extLst>
          </p:cNvPr>
          <p:cNvSpPr/>
          <p:nvPr/>
        </p:nvSpPr>
        <p:spPr>
          <a:xfrm>
            <a:off x="8351520" y="6489773"/>
            <a:ext cx="3588260" cy="368227"/>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33" name="TextBox 32">
            <a:extLst>
              <a:ext uri="{FF2B5EF4-FFF2-40B4-BE49-F238E27FC236}">
                <a16:creationId xmlns:a16="http://schemas.microsoft.com/office/drawing/2014/main" id="{DCE7A3AF-8C6B-47FC-AF54-F4A503CFFEB2}"/>
              </a:ext>
            </a:extLst>
          </p:cNvPr>
          <p:cNvSpPr txBox="1"/>
          <p:nvPr/>
        </p:nvSpPr>
        <p:spPr>
          <a:xfrm>
            <a:off x="6393382" y="5177396"/>
            <a:ext cx="2681254" cy="1492716"/>
          </a:xfrm>
          <a:prstGeom prst="rect">
            <a:avLst/>
          </a:prstGeom>
          <a:solidFill>
            <a:schemeClr val="bg1">
              <a:lumMod val="95000"/>
            </a:schemeClr>
          </a:solidFill>
        </p:spPr>
        <p:txBody>
          <a:bodyPr wrap="square" rtlCol="0">
            <a:spAutoFit/>
          </a:bodyPr>
          <a:lstStyle/>
          <a:p>
            <a:r>
              <a:rPr lang="en-US" sz="1300"/>
              <a:t>Lack of belief developing countries are capable of progress, reinforced by their perceived root causes of poverty in these countries: conflict, disease &amp; insufficient local investment – difficult to address. </a:t>
            </a:r>
            <a:endParaRPr lang="en-IE" sz="1400"/>
          </a:p>
        </p:txBody>
      </p:sp>
      <p:sp>
        <p:nvSpPr>
          <p:cNvPr id="2" name="Oval 1">
            <a:extLst>
              <a:ext uri="{FF2B5EF4-FFF2-40B4-BE49-F238E27FC236}">
                <a16:creationId xmlns:a16="http://schemas.microsoft.com/office/drawing/2014/main" id="{4FE2B906-1F18-831A-AEF5-C30EFF91F3B1}"/>
              </a:ext>
            </a:extLst>
          </p:cNvPr>
          <p:cNvSpPr/>
          <p:nvPr/>
        </p:nvSpPr>
        <p:spPr>
          <a:xfrm>
            <a:off x="3667364" y="916935"/>
            <a:ext cx="556897" cy="556897"/>
          </a:xfrm>
          <a:prstGeom prst="ellipse">
            <a:avLst/>
          </a:prstGeom>
          <a:solidFill>
            <a:schemeClr val="accent6"/>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4.</a:t>
            </a:r>
          </a:p>
        </p:txBody>
      </p:sp>
      <p:sp>
        <p:nvSpPr>
          <p:cNvPr id="34" name="TextBox 33">
            <a:extLst>
              <a:ext uri="{FF2B5EF4-FFF2-40B4-BE49-F238E27FC236}">
                <a16:creationId xmlns:a16="http://schemas.microsoft.com/office/drawing/2014/main" id="{DBAC467E-9010-40C0-908D-A859BADC165D}"/>
              </a:ext>
            </a:extLst>
          </p:cNvPr>
          <p:cNvSpPr txBox="1"/>
          <p:nvPr/>
        </p:nvSpPr>
        <p:spPr>
          <a:xfrm>
            <a:off x="9229131" y="5177396"/>
            <a:ext cx="2681254" cy="1492716"/>
          </a:xfrm>
          <a:prstGeom prst="rect">
            <a:avLst/>
          </a:prstGeom>
          <a:solidFill>
            <a:schemeClr val="bg1">
              <a:lumMod val="95000"/>
            </a:schemeClr>
          </a:solidFill>
        </p:spPr>
        <p:txBody>
          <a:bodyPr wrap="square" rtlCol="0">
            <a:spAutoFit/>
          </a:bodyPr>
          <a:lstStyle/>
          <a:p>
            <a:r>
              <a:rPr lang="en-IE" sz="1300"/>
              <a:t>Unsympathetic to idea of poverty in developing countries, and unthrusting of all key institutions. Indeed, clear mistrust of the developing countries themselves, with misconceptions around root causes of poverty to be addressed. </a:t>
            </a:r>
          </a:p>
        </p:txBody>
      </p:sp>
      <p:sp>
        <p:nvSpPr>
          <p:cNvPr id="4" name="Oval 3">
            <a:extLst>
              <a:ext uri="{FF2B5EF4-FFF2-40B4-BE49-F238E27FC236}">
                <a16:creationId xmlns:a16="http://schemas.microsoft.com/office/drawing/2014/main" id="{51D80B8C-F41F-E902-AE91-A47A6E2930F6}"/>
              </a:ext>
            </a:extLst>
          </p:cNvPr>
          <p:cNvSpPr/>
          <p:nvPr/>
        </p:nvSpPr>
        <p:spPr>
          <a:xfrm>
            <a:off x="6509907" y="857523"/>
            <a:ext cx="556897" cy="556897"/>
          </a:xfrm>
          <a:prstGeom prst="ellipse">
            <a:avLst/>
          </a:prstGeom>
          <a:solidFill>
            <a:schemeClr val="accent4"/>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5.</a:t>
            </a:r>
          </a:p>
        </p:txBody>
      </p:sp>
      <p:sp>
        <p:nvSpPr>
          <p:cNvPr id="35" name="Oval 34">
            <a:extLst>
              <a:ext uri="{FF2B5EF4-FFF2-40B4-BE49-F238E27FC236}">
                <a16:creationId xmlns:a16="http://schemas.microsoft.com/office/drawing/2014/main" id="{58A7BA42-E3F9-BC57-3F74-6AAEAD46B11F}"/>
              </a:ext>
            </a:extLst>
          </p:cNvPr>
          <p:cNvSpPr/>
          <p:nvPr/>
        </p:nvSpPr>
        <p:spPr>
          <a:xfrm>
            <a:off x="9359219" y="856488"/>
            <a:ext cx="556897" cy="556897"/>
          </a:xfrm>
          <a:prstGeom prst="ellipse">
            <a:avLst/>
          </a:prstGeom>
          <a:solidFill>
            <a:srgbClr val="84329B"/>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a:t>6.</a:t>
            </a:r>
          </a:p>
        </p:txBody>
      </p:sp>
    </p:spTree>
    <p:extLst>
      <p:ext uri="{BB962C8B-B14F-4D97-AF65-F5344CB8AC3E}">
        <p14:creationId xmlns:p14="http://schemas.microsoft.com/office/powerpoint/2010/main" val="443362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ight Triangle 4">
            <a:extLst>
              <a:ext uri="{FF2B5EF4-FFF2-40B4-BE49-F238E27FC236}">
                <a16:creationId xmlns:a16="http://schemas.microsoft.com/office/drawing/2014/main" id="{BEDEE273-A3F3-A4FB-C55B-59E11AA7481C}"/>
              </a:ext>
              <a:ext uri="{C183D7F6-B498-43B3-948B-1728B52AA6E4}">
                <adec:decorative xmlns:adec="http://schemas.microsoft.com/office/drawing/2017/decorative" val="1"/>
              </a:ext>
            </a:extLst>
          </p:cNvPr>
          <p:cNvSpPr/>
          <p:nvPr/>
        </p:nvSpPr>
        <p:spPr>
          <a:xfrm rot="16200000">
            <a:off x="7909248" y="2575248"/>
            <a:ext cx="4282751" cy="4282751"/>
          </a:xfrm>
          <a:prstGeom prst="rtTriangle">
            <a:avLst/>
          </a:prstGeom>
          <a:solidFill>
            <a:sysClr val="window" lastClr="FFFFFF"/>
          </a:solidFill>
          <a:ln w="12700" cap="flat" cmpd="sng" algn="ctr">
            <a:noFill/>
            <a:prstDash val="solid"/>
            <a:miter lim="800000"/>
          </a:ln>
          <a:effectLst/>
        </p:spPr>
        <p:txBody>
          <a:bodyPr rtlCol="0" anchor="t"/>
          <a:lstStyle/>
          <a:p>
            <a:pPr marL="0" marR="0" lvl="0" indent="0" algn="l" defTabSz="914400" rtl="0" eaLnBrk="1" fontAlgn="auto" latinLnBrk="0" hangingPunct="1">
              <a:lnSpc>
                <a:spcPct val="112000"/>
              </a:lnSpc>
              <a:spcBef>
                <a:spcPts val="400"/>
              </a:spcBef>
              <a:spcAft>
                <a:spcPts val="400"/>
              </a:spcAft>
              <a:buClrTx/>
              <a:buSzTx/>
              <a:buFontTx/>
              <a:buNone/>
              <a:tabLst/>
              <a:defRPr/>
            </a:pPr>
            <a:endParaRPr kumimoji="0" lang="en-GB" sz="1200" b="0" i="0" u="none" strike="noStrike" kern="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6" name="Freeform: Shape 5">
            <a:extLst>
              <a:ext uri="{FF2B5EF4-FFF2-40B4-BE49-F238E27FC236}">
                <a16:creationId xmlns:a16="http://schemas.microsoft.com/office/drawing/2014/main" id="{87823B62-DD42-4BB5-0CA6-4875210A53A9}"/>
              </a:ext>
              <a:ext uri="{C183D7F6-B498-43B3-948B-1728B52AA6E4}">
                <adec:decorative xmlns:adec="http://schemas.microsoft.com/office/drawing/2017/decorative" val="1"/>
              </a:ext>
            </a:extLst>
          </p:cNvPr>
          <p:cNvSpPr/>
          <p:nvPr/>
        </p:nvSpPr>
        <p:spPr>
          <a:xfrm rot="8100000">
            <a:off x="9291773" y="2429101"/>
            <a:ext cx="5470722" cy="849981"/>
          </a:xfrm>
          <a:custGeom>
            <a:avLst/>
            <a:gdLst>
              <a:gd name="connsiteX0" fmla="*/ 849494 w 5470722"/>
              <a:gd name="connsiteY0" fmla="*/ 849981 h 849981"/>
              <a:gd name="connsiteX1" fmla="*/ 0 w 5470722"/>
              <a:gd name="connsiteY1" fmla="*/ 487 h 849981"/>
              <a:gd name="connsiteX2" fmla="*/ 2157495 w 5470722"/>
              <a:gd name="connsiteY2" fmla="*/ 487 h 849981"/>
              <a:gd name="connsiteX3" fmla="*/ 2157008 w 5470722"/>
              <a:gd name="connsiteY3" fmla="*/ 1 h 849981"/>
              <a:gd name="connsiteX4" fmla="*/ 4621228 w 5470722"/>
              <a:gd name="connsiteY4" fmla="*/ 0 h 849981"/>
              <a:gd name="connsiteX5" fmla="*/ 5470722 w 5470722"/>
              <a:gd name="connsiteY5" fmla="*/ 849494 h 849981"/>
              <a:gd name="connsiteX6" fmla="*/ 3313227 w 5470722"/>
              <a:gd name="connsiteY6" fmla="*/ 849494 h 849981"/>
              <a:gd name="connsiteX7" fmla="*/ 3313714 w 5470722"/>
              <a:gd name="connsiteY7" fmla="*/ 849981 h 849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70722" h="849981">
                <a:moveTo>
                  <a:pt x="849494" y="849981"/>
                </a:moveTo>
                <a:lnTo>
                  <a:pt x="0" y="487"/>
                </a:lnTo>
                <a:lnTo>
                  <a:pt x="2157495" y="487"/>
                </a:lnTo>
                <a:lnTo>
                  <a:pt x="2157008" y="1"/>
                </a:lnTo>
                <a:lnTo>
                  <a:pt x="4621228" y="0"/>
                </a:lnTo>
                <a:lnTo>
                  <a:pt x="5470722" y="849494"/>
                </a:lnTo>
                <a:lnTo>
                  <a:pt x="3313227" y="849494"/>
                </a:lnTo>
                <a:lnTo>
                  <a:pt x="3313714" y="849981"/>
                </a:lnTo>
                <a:close/>
              </a:path>
            </a:pathLst>
          </a:custGeom>
          <a:solidFill>
            <a:srgbClr val="E4C7EC"/>
          </a:solidFill>
          <a:ln w="12700" cap="flat" cmpd="sng" algn="ctr">
            <a:noFill/>
            <a:prstDash val="solid"/>
            <a:miter lim="800000"/>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0" cap="none" spc="0" normalizeH="0" baseline="0" noProof="0" err="1">
              <a:ln>
                <a:noFill/>
              </a:ln>
              <a:solidFill>
                <a:prstClr val="black"/>
              </a:solidFill>
              <a:effectLst/>
              <a:uLnTx/>
              <a:uFillTx/>
              <a:latin typeface="Barlow"/>
              <a:ea typeface="+mn-ea"/>
              <a:cs typeface="+mn-cs"/>
            </a:endParaRPr>
          </a:p>
        </p:txBody>
      </p:sp>
      <p:sp>
        <p:nvSpPr>
          <p:cNvPr id="2" name="Title">
            <a:extLst>
              <a:ext uri="{FF2B5EF4-FFF2-40B4-BE49-F238E27FC236}">
                <a16:creationId xmlns:a16="http://schemas.microsoft.com/office/drawing/2014/main" id="{966B115B-D967-7E43-5936-4436E4EB6BC8}"/>
              </a:ext>
            </a:extLst>
          </p:cNvPr>
          <p:cNvSpPr txBox="1"/>
          <p:nvPr/>
        </p:nvSpPr>
        <p:spPr>
          <a:xfrm>
            <a:off x="442913" y="367708"/>
            <a:ext cx="4332288" cy="1828193"/>
          </a:xfrm>
          <a:prstGeom prst="rect">
            <a:avLst/>
          </a:prstGeom>
          <a:noFill/>
        </p:spPr>
        <p:txBody>
          <a:bodyPr wrap="square" lIns="0" tIns="0" rIns="0" bIns="0" rtlCol="0">
            <a:spAutoFit/>
          </a:bodyPr>
          <a:lstStyle/>
          <a:p>
            <a:pPr marL="0" marR="0" lvl="0" indent="0" algn="l" defTabSz="914400" rtl="0" eaLnBrk="1" fontAlgn="auto" latinLnBrk="0" hangingPunct="1">
              <a:lnSpc>
                <a:spcPct val="90000"/>
              </a:lnSpc>
              <a:spcBef>
                <a:spcPts val="400"/>
              </a:spcBef>
              <a:spcAft>
                <a:spcPts val="400"/>
              </a:spcAft>
              <a:buClrTx/>
              <a:buSzTx/>
              <a:buFontTx/>
              <a:buNone/>
              <a:tabLst/>
              <a:defRPr/>
            </a:pPr>
            <a:r>
              <a:rPr kumimoji="0" lang="en-GB" sz="6600" b="1" i="0" u="none" strike="noStrike" kern="1200" cap="none" spc="0" normalizeH="0" baseline="0" noProof="0">
                <a:ln>
                  <a:noFill/>
                </a:ln>
                <a:solidFill>
                  <a:prstClr val="white"/>
                </a:solidFill>
                <a:effectLst/>
                <a:uLnTx/>
                <a:uFillTx/>
                <a:latin typeface="Arial Black"/>
                <a:ea typeface="+mn-ea"/>
                <a:cs typeface="+mn-cs"/>
              </a:rPr>
              <a:t>Thank</a:t>
            </a:r>
            <a:br>
              <a:rPr kumimoji="0" lang="en-GB" sz="6600" b="1" i="0" u="none" strike="noStrike" kern="1200" cap="none" spc="0" normalizeH="0" baseline="0" noProof="0">
                <a:ln>
                  <a:noFill/>
                </a:ln>
                <a:solidFill>
                  <a:prstClr val="white"/>
                </a:solidFill>
                <a:effectLst/>
                <a:uLnTx/>
                <a:uFillTx/>
                <a:latin typeface="Arial Black"/>
                <a:ea typeface="+mn-ea"/>
                <a:cs typeface="+mn-cs"/>
              </a:rPr>
            </a:br>
            <a:r>
              <a:rPr kumimoji="0" lang="en-GB" sz="6600" b="1" i="0" u="none" strike="noStrike" kern="1200" cap="none" spc="0" normalizeH="0" baseline="0" noProof="0">
                <a:ln>
                  <a:noFill/>
                </a:ln>
                <a:solidFill>
                  <a:prstClr val="white"/>
                </a:solidFill>
                <a:effectLst/>
                <a:uLnTx/>
                <a:uFillTx/>
                <a:latin typeface="Arial Black"/>
                <a:ea typeface="+mn-ea"/>
                <a:cs typeface="+mn-cs"/>
              </a:rPr>
              <a:t>you.</a:t>
            </a:r>
          </a:p>
        </p:txBody>
      </p:sp>
      <p:sp>
        <p:nvSpPr>
          <p:cNvPr id="3" name="Text Box 1">
            <a:extLst>
              <a:ext uri="{FF2B5EF4-FFF2-40B4-BE49-F238E27FC236}">
                <a16:creationId xmlns:a16="http://schemas.microsoft.com/office/drawing/2014/main" id="{F727C99C-7640-FD04-8ACE-33338B75075A}"/>
              </a:ext>
            </a:extLst>
          </p:cNvPr>
          <p:cNvSpPr txBox="1">
            <a:spLocks/>
          </p:cNvSpPr>
          <p:nvPr/>
        </p:nvSpPr>
        <p:spPr>
          <a:xfrm>
            <a:off x="749284" y="3098269"/>
            <a:ext cx="2358707" cy="1511300"/>
          </a:xfrm>
          <a:prstGeom prst="rect">
            <a:avLst/>
          </a:prstGeom>
        </p:spPr>
        <p:txBody>
          <a:bodyPr vert="horz" lIns="0" tIns="0" rIns="0" bIns="0" rtlCol="0">
            <a:normAutofit/>
          </a:bodyPr>
          <a:lstStyle>
            <a:lvl1pPr marL="0" indent="0" algn="l" defTabSz="914400" rtl="0" eaLnBrk="1" latinLnBrk="0" hangingPunct="1">
              <a:lnSpc>
                <a:spcPct val="110000"/>
              </a:lnSpc>
              <a:spcBef>
                <a:spcPts val="0"/>
              </a:spcBef>
              <a:spcAft>
                <a:spcPts val="0"/>
              </a:spcAft>
              <a:buSzPct val="50000"/>
              <a:buFont typeface="HelveticaNeueLT Std Lt Cn" panose="020B0406020202030204" pitchFamily="34" charset="0"/>
              <a:buNone/>
              <a:defRPr sz="1200" b="0" kern="1200">
                <a:solidFill>
                  <a:schemeClr val="bg1"/>
                </a:solidFill>
                <a:latin typeface="Arial" panose="020B0604020202020204" pitchFamily="34" charset="0"/>
                <a:ea typeface="+mn-ea"/>
                <a:cs typeface="+mn-cs"/>
              </a:defRPr>
            </a:lvl1pPr>
            <a:lvl2pPr marL="266700" indent="-266700" algn="l" defTabSz="914400" rtl="0" eaLnBrk="1" latinLnBrk="0" hangingPunct="1">
              <a:lnSpc>
                <a:spcPct val="110000"/>
              </a:lnSpc>
              <a:spcBef>
                <a:spcPts val="400"/>
              </a:spcBef>
              <a:spcAft>
                <a:spcPts val="400"/>
              </a:spcAft>
              <a:buSzPct val="80000"/>
              <a:buFont typeface="Segoe UI" panose="020B0502040204020203" pitchFamily="34" charset="0"/>
              <a:buChar char="●"/>
              <a:defRPr sz="1200" kern="1200">
                <a:solidFill>
                  <a:schemeClr val="bg1"/>
                </a:solidFill>
                <a:latin typeface="Arial" panose="020B0604020202020204" pitchFamily="34" charset="0"/>
                <a:ea typeface="+mn-ea"/>
                <a:cs typeface="+mn-cs"/>
              </a:defRPr>
            </a:lvl2pPr>
            <a:lvl3pPr marL="630238" indent="-260350" algn="l" defTabSz="914400" rtl="0" eaLnBrk="1" latinLnBrk="0" hangingPunct="1">
              <a:lnSpc>
                <a:spcPct val="110000"/>
              </a:lnSpc>
              <a:spcBef>
                <a:spcPts val="400"/>
              </a:spcBef>
              <a:spcAft>
                <a:spcPts val="400"/>
              </a:spcAft>
              <a:buFont typeface="Arial" panose="020B0604020202020204" pitchFamily="34" charset="0"/>
              <a:buChar char="‒"/>
              <a:defRPr sz="1200" kern="1200">
                <a:solidFill>
                  <a:schemeClr val="bg1"/>
                </a:solidFill>
                <a:latin typeface="Arial" panose="020B0604020202020204" pitchFamily="34" charset="0"/>
                <a:ea typeface="+mn-ea"/>
                <a:cs typeface="+mn-cs"/>
              </a:defRPr>
            </a:lvl3pPr>
            <a:lvl4pPr marL="987425" indent="-228600" algn="l" defTabSz="914400" rtl="0" eaLnBrk="1" latinLnBrk="0" hangingPunct="1">
              <a:lnSpc>
                <a:spcPct val="90000"/>
              </a:lnSpc>
              <a:spcBef>
                <a:spcPts val="500"/>
              </a:spcBef>
              <a:buFont typeface="Arial" panose="020B0604020202020204" pitchFamily="34" charset="0"/>
              <a:buChar char="•"/>
              <a:defRPr sz="1200" kern="1200">
                <a:solidFill>
                  <a:schemeClr val="bg1"/>
                </a:solidFill>
                <a:latin typeface="+mn-lt"/>
                <a:ea typeface="+mn-ea"/>
                <a:cs typeface="+mn-cs"/>
              </a:defRPr>
            </a:lvl4pPr>
            <a:lvl5pPr marL="1262063" indent="-228600" algn="l" defTabSz="914400" rtl="0" eaLnBrk="1" latinLnBrk="0" hangingPunct="1">
              <a:lnSpc>
                <a:spcPct val="90000"/>
              </a:lnSpc>
              <a:spcBef>
                <a:spcPts val="500"/>
              </a:spcBef>
              <a:buFont typeface="HelveticaNeueLT Std Lt Cn" panose="020B0406020202030204" pitchFamily="34" charset="0"/>
              <a:buChar char="−"/>
              <a:defRPr sz="12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10000"/>
              </a:lnSpc>
              <a:spcBef>
                <a:spcPts val="0"/>
              </a:spcBef>
              <a:spcAft>
                <a:spcPts val="0"/>
              </a:spcAft>
              <a:buClrTx/>
              <a:buSzPct val="50000"/>
              <a:buFont typeface="HelveticaNeueLT Std Lt Cn" panose="020B0406020202030204" pitchFamily="34" charset="0"/>
              <a:buNone/>
              <a:tabLst/>
              <a:defRPr/>
            </a:pPr>
            <a:r>
              <a:rPr kumimoji="0" lang="en-GB" sz="1200" b="1" i="0" u="none" strike="noStrike" kern="1200" cap="none" spc="0" normalizeH="0" baseline="0" noProof="0" dirty="0">
                <a:ln>
                  <a:noFill/>
                </a:ln>
                <a:solidFill>
                  <a:prstClr val="white"/>
                </a:solidFill>
                <a:effectLst/>
                <a:uLnTx/>
                <a:uFillTx/>
                <a:latin typeface="Barlow" panose="00000500000000000000" pitchFamily="2" charset="0"/>
                <a:ea typeface="+mn-ea"/>
                <a:cs typeface="+mn-cs"/>
              </a:rPr>
              <a:t>Name: </a:t>
            </a:r>
          </a:p>
          <a:p>
            <a:pPr marL="0" marR="0" lvl="0" indent="0" algn="l" defTabSz="914400" rtl="0" eaLnBrk="1" fontAlgn="auto" latinLnBrk="0" hangingPunct="1">
              <a:lnSpc>
                <a:spcPct val="110000"/>
              </a:lnSpc>
              <a:spcBef>
                <a:spcPts val="0"/>
              </a:spcBef>
              <a:spcAft>
                <a:spcPts val="0"/>
              </a:spcAft>
              <a:buClrTx/>
              <a:buSzPct val="50000"/>
              <a:buFont typeface="HelveticaNeueLT Std Lt Cn" panose="020B0406020202030204" pitchFamily="34" charset="0"/>
              <a:buNone/>
              <a:tabLst/>
              <a:defRPr/>
            </a:pPr>
            <a:r>
              <a:rPr lang="en-GB" dirty="0">
                <a:solidFill>
                  <a:prstClr val="white"/>
                </a:solidFill>
                <a:latin typeface="Barlow" panose="00000500000000000000" pitchFamily="2" charset="0"/>
              </a:rPr>
              <a:t>KATIE KIRKWOOD</a:t>
            </a:r>
            <a:endParaRPr kumimoji="0" lang="en-GB" sz="1200" b="0" i="0" u="none" strike="noStrike" kern="1200" cap="none" spc="0" normalizeH="0" baseline="0" noProof="0" dirty="0">
              <a:ln>
                <a:noFill/>
              </a:ln>
              <a:solidFill>
                <a:prstClr val="white"/>
              </a:solidFill>
              <a:effectLst/>
              <a:uLnTx/>
              <a:uFillTx/>
              <a:latin typeface="Barlow" panose="00000500000000000000" pitchFamily="2" charset="0"/>
              <a:ea typeface="+mn-ea"/>
              <a:cs typeface="+mn-cs"/>
            </a:endParaRPr>
          </a:p>
          <a:p>
            <a:pPr marL="0" marR="0" lvl="0" indent="0" algn="l" defTabSz="914400" rtl="0" eaLnBrk="1" fontAlgn="auto" latinLnBrk="0" hangingPunct="1">
              <a:lnSpc>
                <a:spcPct val="110000"/>
              </a:lnSpc>
              <a:spcBef>
                <a:spcPts val="0"/>
              </a:spcBef>
              <a:spcAft>
                <a:spcPts val="0"/>
              </a:spcAft>
              <a:buClrTx/>
              <a:buSzPct val="50000"/>
              <a:buFont typeface="HelveticaNeueLT Std Lt Cn" panose="020B0406020202030204" pitchFamily="34" charset="0"/>
              <a:buNone/>
              <a:tabLst/>
              <a:defRPr/>
            </a:pPr>
            <a:endParaRPr kumimoji="0" lang="en-GB" sz="1200" b="0" i="0" u="none" strike="noStrike" kern="1200" cap="none" spc="0" normalizeH="0" baseline="0" noProof="0" dirty="0">
              <a:ln>
                <a:noFill/>
              </a:ln>
              <a:solidFill>
                <a:prstClr val="white"/>
              </a:solidFill>
              <a:effectLst/>
              <a:uLnTx/>
              <a:uFillTx/>
              <a:latin typeface="Barlow" panose="00000500000000000000" pitchFamily="2" charset="0"/>
              <a:ea typeface="+mn-ea"/>
              <a:cs typeface="+mn-cs"/>
            </a:endParaRPr>
          </a:p>
          <a:p>
            <a:pPr marL="0" marR="0" lvl="0" indent="0" algn="l" defTabSz="914400" rtl="0" eaLnBrk="1" fontAlgn="auto" latinLnBrk="0" hangingPunct="1">
              <a:lnSpc>
                <a:spcPct val="110000"/>
              </a:lnSpc>
              <a:spcBef>
                <a:spcPts val="0"/>
              </a:spcBef>
              <a:spcAft>
                <a:spcPts val="0"/>
              </a:spcAft>
              <a:buClrTx/>
              <a:buSzPct val="50000"/>
              <a:buFont typeface="HelveticaNeueLT Std Lt Cn" panose="020B0406020202030204" pitchFamily="34" charset="0"/>
              <a:buNone/>
              <a:tabLst/>
              <a:defRPr/>
            </a:pPr>
            <a:r>
              <a:rPr kumimoji="0" lang="en-GB" sz="1200" b="1" i="0" u="none" strike="noStrike" kern="1200" cap="none" spc="0" normalizeH="0" baseline="0" noProof="0" dirty="0">
                <a:ln>
                  <a:noFill/>
                </a:ln>
                <a:solidFill>
                  <a:prstClr val="white"/>
                </a:solidFill>
                <a:effectLst/>
                <a:uLnTx/>
                <a:uFillTx/>
                <a:latin typeface="Barlow" panose="00000500000000000000" pitchFamily="2" charset="0"/>
                <a:ea typeface="+mn-ea"/>
                <a:cs typeface="+mn-cs"/>
              </a:rPr>
              <a:t>Details:</a:t>
            </a:r>
          </a:p>
          <a:p>
            <a:pPr marL="0" marR="0" lvl="0" indent="0" algn="l" defTabSz="914400" rtl="0" eaLnBrk="1" fontAlgn="auto" latinLnBrk="0" hangingPunct="1">
              <a:lnSpc>
                <a:spcPct val="110000"/>
              </a:lnSpc>
              <a:spcBef>
                <a:spcPts val="0"/>
              </a:spcBef>
              <a:spcAft>
                <a:spcPts val="0"/>
              </a:spcAft>
              <a:buClrTx/>
              <a:buSzPct val="50000"/>
              <a:buFont typeface="HelveticaNeueLT Std Lt Cn" panose="020B0406020202030204" pitchFamily="34" charset="0"/>
              <a:buNone/>
              <a:tabLst/>
              <a:defRPr/>
            </a:pPr>
            <a:r>
              <a:rPr kumimoji="0" lang="en-GB" sz="1200" b="0" i="0" u="none" strike="noStrike" kern="1200" cap="none" spc="0" normalizeH="0" baseline="0" noProof="0" dirty="0">
                <a:ln>
                  <a:noFill/>
                </a:ln>
                <a:solidFill>
                  <a:prstClr val="white"/>
                </a:solidFill>
                <a:effectLst/>
                <a:uLnTx/>
                <a:uFillTx/>
                <a:latin typeface="Barlow" panose="00000500000000000000" pitchFamily="2" charset="0"/>
                <a:ea typeface="+mn-ea"/>
                <a:cs typeface="+mn-cs"/>
                <a:hlinkClick r:id="rId2"/>
              </a:rPr>
              <a:t>Katie.Kirkwood@ipsos.com</a:t>
            </a:r>
            <a:r>
              <a:rPr kumimoji="0" lang="en-GB" sz="1200" b="0" i="0" u="none" strike="noStrike" kern="1200" cap="none" spc="0" normalizeH="0" baseline="0" noProof="0" dirty="0">
                <a:ln>
                  <a:noFill/>
                </a:ln>
                <a:solidFill>
                  <a:prstClr val="white"/>
                </a:solidFill>
                <a:effectLst/>
                <a:uLnTx/>
                <a:uFillTx/>
                <a:latin typeface="Barlow" panose="00000500000000000000" pitchFamily="2" charset="0"/>
                <a:ea typeface="+mn-ea"/>
                <a:cs typeface="+mn-cs"/>
              </a:rPr>
              <a:t>	</a:t>
            </a:r>
          </a:p>
          <a:p>
            <a:pPr marL="0" marR="0" lvl="0" indent="0" algn="l" defTabSz="914400" rtl="0" eaLnBrk="1" fontAlgn="auto" latinLnBrk="0" hangingPunct="1">
              <a:lnSpc>
                <a:spcPct val="110000"/>
              </a:lnSpc>
              <a:spcBef>
                <a:spcPts val="0"/>
              </a:spcBef>
              <a:spcAft>
                <a:spcPts val="0"/>
              </a:spcAft>
              <a:buClrTx/>
              <a:buSzPct val="50000"/>
              <a:buFont typeface="HelveticaNeueLT Std Lt Cn" panose="020B0406020202030204" pitchFamily="34" charset="0"/>
              <a:buNone/>
              <a:tabLst/>
              <a:defRPr/>
            </a:pPr>
            <a:r>
              <a:rPr kumimoji="0" lang="en-GB" sz="1200" b="0" i="0" u="none" strike="noStrike" kern="1200" cap="none" spc="0" normalizeH="0" baseline="0" noProof="0" dirty="0">
                <a:ln>
                  <a:noFill/>
                </a:ln>
                <a:solidFill>
                  <a:prstClr val="white"/>
                </a:solidFill>
                <a:effectLst/>
                <a:uLnTx/>
                <a:uFillTx/>
                <a:latin typeface="Barlow" panose="00000500000000000000" pitchFamily="2" charset="0"/>
                <a:ea typeface="+mn-ea"/>
                <a:cs typeface="+mn-cs"/>
              </a:rPr>
              <a:t>01 205 7500</a:t>
            </a:r>
          </a:p>
        </p:txBody>
      </p:sp>
      <p:sp>
        <p:nvSpPr>
          <p:cNvPr id="4" name="TextBox 3">
            <a:extLst>
              <a:ext uri="{FF2B5EF4-FFF2-40B4-BE49-F238E27FC236}">
                <a16:creationId xmlns:a16="http://schemas.microsoft.com/office/drawing/2014/main" id="{63063541-11C7-119F-5298-03156D6769E9}"/>
              </a:ext>
            </a:extLst>
          </p:cNvPr>
          <p:cNvSpPr txBox="1"/>
          <p:nvPr/>
        </p:nvSpPr>
        <p:spPr>
          <a:xfrm>
            <a:off x="442913" y="5877229"/>
            <a:ext cx="2822332" cy="738664"/>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30000" noProof="0">
                <a:ln>
                  <a:noFill/>
                </a:ln>
                <a:solidFill>
                  <a:prstClr val="white"/>
                </a:solidFill>
                <a:effectLst/>
                <a:uLnTx/>
                <a:uFillTx/>
                <a:latin typeface="Barlow" panose="00000500000000000000" pitchFamily="2" charset="0"/>
                <a:ea typeface="+mn-ea"/>
                <a:cs typeface="+mn-cs"/>
              </a:rPr>
              <a:t>Milltown House, Mount Saint Annes,</a:t>
            </a:r>
            <a:br>
              <a:rPr kumimoji="0" lang="en-US" sz="1400" b="0" i="0" u="none" strike="noStrike" kern="1200" cap="none" spc="0" normalizeH="0" baseline="30000" noProof="0">
                <a:ln>
                  <a:noFill/>
                </a:ln>
                <a:solidFill>
                  <a:prstClr val="white"/>
                </a:solidFill>
                <a:effectLst/>
                <a:uLnTx/>
                <a:uFillTx/>
                <a:latin typeface="Barlow" panose="00000500000000000000" pitchFamily="2" charset="0"/>
                <a:ea typeface="+mn-ea"/>
                <a:cs typeface="+mn-cs"/>
              </a:rPr>
            </a:br>
            <a:r>
              <a:rPr kumimoji="0" lang="en-US" sz="1400" b="0" i="0" u="none" strike="noStrike" kern="1200" cap="none" spc="0" normalizeH="0" baseline="30000" noProof="0">
                <a:ln>
                  <a:noFill/>
                </a:ln>
                <a:solidFill>
                  <a:prstClr val="white"/>
                </a:solidFill>
                <a:effectLst/>
                <a:uLnTx/>
                <a:uFillTx/>
                <a:latin typeface="Barlow" panose="00000500000000000000" pitchFamily="2" charset="0"/>
                <a:ea typeface="+mn-ea"/>
                <a:cs typeface="+mn-cs"/>
              </a:rPr>
              <a:t>Milltown, Dublin 6, D06 Y822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30000" noProof="0">
                <a:ln>
                  <a:noFill/>
                </a:ln>
                <a:solidFill>
                  <a:prstClr val="white"/>
                </a:solidFill>
                <a:effectLst/>
                <a:uLnTx/>
                <a:uFillTx/>
                <a:latin typeface="Barlow" panose="00000500000000000000" pitchFamily="2" charset="0"/>
                <a:ea typeface="+mn-ea"/>
                <a:cs typeface="+mn-cs"/>
              </a:rPr>
              <a:t>+353 1 205 7500  |  info@ipsosbanda.ie</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30000" noProof="0">
                <a:ln>
                  <a:noFill/>
                </a:ln>
                <a:solidFill>
                  <a:prstClr val="white"/>
                </a:solidFill>
                <a:effectLst/>
                <a:uLnTx/>
                <a:uFillTx/>
                <a:latin typeface="Barlow" panose="00000500000000000000" pitchFamily="2" charset="0"/>
                <a:ea typeface="+mn-ea"/>
                <a:cs typeface="+mn-cs"/>
              </a:rPr>
              <a:t>www.ipsosbanda.ie</a:t>
            </a:r>
            <a:endParaRPr kumimoji="0" lang="en-IE" sz="1400" b="0" i="0" u="none" strike="noStrike" kern="1200" cap="none" spc="0" normalizeH="0" baseline="0" noProof="0">
              <a:ln>
                <a:noFill/>
              </a:ln>
              <a:solidFill>
                <a:prstClr val="white"/>
              </a:solidFill>
              <a:effectLst/>
              <a:uLnTx/>
              <a:uFillTx/>
              <a:latin typeface="Barlow" panose="00000500000000000000" pitchFamily="2" charset="0"/>
              <a:ea typeface="+mn-ea"/>
              <a:cs typeface="+mn-cs"/>
            </a:endParaRPr>
          </a:p>
        </p:txBody>
      </p:sp>
      <p:sp>
        <p:nvSpPr>
          <p:cNvPr id="7" name="TextBox 6">
            <a:extLst>
              <a:ext uri="{FF2B5EF4-FFF2-40B4-BE49-F238E27FC236}">
                <a16:creationId xmlns:a16="http://schemas.microsoft.com/office/drawing/2014/main" id="{A99C1419-54CA-4709-9A63-A79C12BF5683}"/>
              </a:ext>
            </a:extLst>
          </p:cNvPr>
          <p:cNvSpPr txBox="1"/>
          <p:nvPr/>
        </p:nvSpPr>
        <p:spPr>
          <a:xfrm>
            <a:off x="1765176" y="5262191"/>
            <a:ext cx="1101584" cy="276999"/>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a:ln>
                  <a:noFill/>
                </a:ln>
                <a:solidFill>
                  <a:prstClr val="white"/>
                </a:solidFill>
                <a:effectLst/>
                <a:uLnTx/>
                <a:uFillTx/>
                <a:latin typeface="Barlow" panose="00000500000000000000" pitchFamily="2" charset="0"/>
                <a:ea typeface="+mn-ea"/>
                <a:cs typeface="+mn-cs"/>
              </a:rPr>
              <a:t>@IpsosBandA</a:t>
            </a:r>
          </a:p>
        </p:txBody>
      </p:sp>
      <p:sp>
        <p:nvSpPr>
          <p:cNvPr id="8" name="TextBox 7">
            <a:extLst>
              <a:ext uri="{FF2B5EF4-FFF2-40B4-BE49-F238E27FC236}">
                <a16:creationId xmlns:a16="http://schemas.microsoft.com/office/drawing/2014/main" id="{F265AD56-DBF5-73E4-E25B-E7A749E74219}"/>
              </a:ext>
            </a:extLst>
          </p:cNvPr>
          <p:cNvSpPr txBox="1"/>
          <p:nvPr/>
        </p:nvSpPr>
        <p:spPr>
          <a:xfrm>
            <a:off x="404705" y="5262191"/>
            <a:ext cx="1103187" cy="276999"/>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a:ln>
                  <a:noFill/>
                </a:ln>
                <a:solidFill>
                  <a:prstClr val="white"/>
                </a:solidFill>
                <a:effectLst/>
                <a:uLnTx/>
                <a:uFillTx/>
                <a:latin typeface="Barlow" panose="00000500000000000000" pitchFamily="2" charset="0"/>
                <a:ea typeface="+mn-ea"/>
                <a:cs typeface="+mn-cs"/>
              </a:rPr>
              <a:t>Ipsos B&amp;A</a:t>
            </a:r>
          </a:p>
        </p:txBody>
      </p:sp>
      <p:pic>
        <p:nvPicPr>
          <p:cNvPr id="9" name="Picture 4" descr="THE NEW FACEBOOK LOGO PNG 2024 - eDigital Agency">
            <a:extLst>
              <a:ext uri="{FF2B5EF4-FFF2-40B4-BE49-F238E27FC236}">
                <a16:creationId xmlns:a16="http://schemas.microsoft.com/office/drawing/2014/main" id="{B695DCC4-7EEE-2257-793A-51B6C7903A5E}"/>
              </a:ext>
            </a:extLst>
          </p:cNvPr>
          <p:cNvPicPr>
            <a:picLocks noChangeAspect="1" noChangeArrowheads="1"/>
          </p:cNvPicPr>
          <p:nvPr/>
        </p:nvPicPr>
        <p:blipFill>
          <a:blip r:embed="rId3" cstate="screen">
            <a:biLevel thresh="25000"/>
            <a:extLst>
              <a:ext uri="{28A0092B-C50C-407E-A947-70E740481C1C}">
                <a14:useLocalDpi xmlns:a14="http://schemas.microsoft.com/office/drawing/2010/main"/>
              </a:ext>
            </a:extLst>
          </a:blip>
          <a:srcRect/>
          <a:stretch>
            <a:fillRect/>
          </a:stretch>
        </p:blipFill>
        <p:spPr bwMode="auto">
          <a:xfrm>
            <a:off x="3477853" y="4889725"/>
            <a:ext cx="306473" cy="306473"/>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0A81BD83-5C7B-1F76-E13F-EB427F9EE096}"/>
              </a:ext>
            </a:extLst>
          </p:cNvPr>
          <p:cNvSpPr txBox="1"/>
          <p:nvPr/>
        </p:nvSpPr>
        <p:spPr>
          <a:xfrm>
            <a:off x="3200524" y="5262191"/>
            <a:ext cx="861133" cy="276999"/>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a:ln>
                  <a:noFill/>
                </a:ln>
                <a:solidFill>
                  <a:prstClr val="white"/>
                </a:solidFill>
                <a:effectLst/>
                <a:uLnTx/>
                <a:uFillTx/>
                <a:latin typeface="Barlow" panose="00000500000000000000" pitchFamily="2" charset="0"/>
                <a:ea typeface="+mn-ea"/>
                <a:cs typeface="+mn-cs"/>
              </a:rPr>
              <a:t>Ipsos B&amp;A</a:t>
            </a:r>
          </a:p>
        </p:txBody>
      </p:sp>
      <p:pic>
        <p:nvPicPr>
          <p:cNvPr id="12" name="Picture 6" descr="Twitter X Logo PNG Vector (AI, EPS, PDF, SVG) Free Download">
            <a:extLst>
              <a:ext uri="{FF2B5EF4-FFF2-40B4-BE49-F238E27FC236}">
                <a16:creationId xmlns:a16="http://schemas.microsoft.com/office/drawing/2014/main" id="{CFF93F77-6A76-AB2B-C84F-9579F20EA275}"/>
              </a:ext>
            </a:extLst>
          </p:cNvPr>
          <p:cNvPicPr>
            <a:picLocks noChangeAspect="1" noChangeArrowheads="1"/>
          </p:cNvPicPr>
          <p:nvPr/>
        </p:nvPicPr>
        <p:blipFill>
          <a:blip r:embed="rId4">
            <a:lum bright="70000" contrast="-70000"/>
            <a:extLst>
              <a:ext uri="{28A0092B-C50C-407E-A947-70E740481C1C}">
                <a14:useLocalDpi xmlns:a14="http://schemas.microsoft.com/office/drawing/2010/main" val="0"/>
              </a:ext>
            </a:extLst>
          </a:blip>
          <a:srcRect/>
          <a:stretch>
            <a:fillRect/>
          </a:stretch>
        </p:blipFill>
        <p:spPr bwMode="auto">
          <a:xfrm>
            <a:off x="2162731" y="4889725"/>
            <a:ext cx="306474" cy="306474"/>
          </a:xfrm>
          <a:prstGeom prst="rect">
            <a:avLst/>
          </a:prstGeom>
          <a:noFill/>
          <a:extLst>
            <a:ext uri="{909E8E84-426E-40DD-AFC4-6F175D3DCCD1}">
              <a14:hiddenFill xmlns:a14="http://schemas.microsoft.com/office/drawing/2010/main">
                <a:solidFill>
                  <a:srgbClr val="FFFFFF"/>
                </a:solidFill>
              </a14:hiddenFill>
            </a:ext>
          </a:extLst>
        </p:spPr>
      </p:pic>
      <p:pic>
        <p:nvPicPr>
          <p:cNvPr id="13" name="object 4">
            <a:extLst>
              <a:ext uri="{FF2B5EF4-FFF2-40B4-BE49-F238E27FC236}">
                <a16:creationId xmlns:a16="http://schemas.microsoft.com/office/drawing/2014/main" id="{5434F1D5-AAD5-267C-EC55-BADD4ADBB717}"/>
              </a:ext>
            </a:extLst>
          </p:cNvPr>
          <p:cNvPicPr/>
          <p:nvPr/>
        </p:nvPicPr>
        <p:blipFill>
          <a:blip r:embed="rId5" cstate="screen">
            <a:extLst>
              <a:ext uri="{28A0092B-C50C-407E-A947-70E740481C1C}">
                <a14:useLocalDpi xmlns:a14="http://schemas.microsoft.com/office/drawing/2010/main"/>
              </a:ext>
            </a:extLst>
          </a:blip>
          <a:stretch>
            <a:fillRect/>
          </a:stretch>
        </p:blipFill>
        <p:spPr>
          <a:xfrm>
            <a:off x="763495" y="4891400"/>
            <a:ext cx="306472" cy="306472"/>
          </a:xfrm>
          <a:prstGeom prst="rect">
            <a:avLst/>
          </a:prstGeom>
        </p:spPr>
      </p:pic>
    </p:spTree>
    <p:extLst>
      <p:ext uri="{BB962C8B-B14F-4D97-AF65-F5344CB8AC3E}">
        <p14:creationId xmlns:p14="http://schemas.microsoft.com/office/powerpoint/2010/main" val="18973664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4">
            <a:extLst>
              <a:ext uri="{FF2B5EF4-FFF2-40B4-BE49-F238E27FC236}">
                <a16:creationId xmlns:a16="http://schemas.microsoft.com/office/drawing/2014/main" id="{DD97526B-393C-402A-02AC-D6FF52943F5F}"/>
              </a:ext>
            </a:extLst>
          </p:cNvPr>
          <p:cNvSpPr>
            <a:spLocks noGrp="1"/>
          </p:cNvSpPr>
          <p:nvPr>
            <p:ph type="title"/>
          </p:nvPr>
        </p:nvSpPr>
        <p:spPr>
          <a:xfrm>
            <a:off x="432000" y="1350000"/>
            <a:ext cx="6095800" cy="1610016"/>
          </a:xfrm>
        </p:spPr>
        <p:txBody>
          <a:bodyPr/>
          <a:lstStyle/>
          <a:p>
            <a:r>
              <a:rPr lang="en-GB"/>
              <a:t>Segments Background &amp; Context</a:t>
            </a:r>
          </a:p>
        </p:txBody>
      </p:sp>
      <p:sp>
        <p:nvSpPr>
          <p:cNvPr id="3" name="Text Placeholder 2">
            <a:extLst>
              <a:ext uri="{FF2B5EF4-FFF2-40B4-BE49-F238E27FC236}">
                <a16:creationId xmlns:a16="http://schemas.microsoft.com/office/drawing/2014/main" id="{FEB2DAB9-6DE6-316E-143C-908FC7980C30}"/>
              </a:ext>
            </a:extLst>
          </p:cNvPr>
          <p:cNvSpPr>
            <a:spLocks noGrp="1"/>
          </p:cNvSpPr>
          <p:nvPr>
            <p:ph type="body" sz="quarter" idx="10"/>
          </p:nvPr>
        </p:nvSpPr>
        <p:spPr>
          <a:xfrm>
            <a:off x="9148762" y="1032463"/>
            <a:ext cx="2600325" cy="1820863"/>
          </a:xfrm>
        </p:spPr>
        <p:txBody>
          <a:bodyPr/>
          <a:lstStyle/>
          <a:p>
            <a:r>
              <a:rPr lang="en-GB" noProof="0"/>
              <a:t>01</a:t>
            </a:r>
          </a:p>
          <a:p>
            <a:endParaRPr lang="en-GB"/>
          </a:p>
        </p:txBody>
      </p:sp>
      <p:sp>
        <p:nvSpPr>
          <p:cNvPr id="14" name="Freeform: Shape 13">
            <a:extLst>
              <a:ext uri="{FF2B5EF4-FFF2-40B4-BE49-F238E27FC236}">
                <a16:creationId xmlns:a16="http://schemas.microsoft.com/office/drawing/2014/main" id="{DE9A9BA0-2D58-2F62-2B8E-E3F0B6A5705E}"/>
              </a:ext>
              <a:ext uri="{C183D7F6-B498-43B3-948B-1728B52AA6E4}">
                <adec:decorative xmlns:adec="http://schemas.microsoft.com/office/drawing/2017/decorative" val="1"/>
              </a:ext>
            </a:extLst>
          </p:cNvPr>
          <p:cNvSpPr/>
          <p:nvPr/>
        </p:nvSpPr>
        <p:spPr>
          <a:xfrm rot="8100000">
            <a:off x="8422385" y="5570679"/>
            <a:ext cx="3313714" cy="849494"/>
          </a:xfrm>
          <a:custGeom>
            <a:avLst/>
            <a:gdLst>
              <a:gd name="connsiteX0" fmla="*/ 2464220 w 3313714"/>
              <a:gd name="connsiteY0" fmla="*/ 0 h 849494"/>
              <a:gd name="connsiteX1" fmla="*/ 3313714 w 3313714"/>
              <a:gd name="connsiteY1" fmla="*/ 849494 h 849494"/>
              <a:gd name="connsiteX2" fmla="*/ 849494 w 3313714"/>
              <a:gd name="connsiteY2" fmla="*/ 849494 h 849494"/>
              <a:gd name="connsiteX3" fmla="*/ 0 w 3313714"/>
              <a:gd name="connsiteY3" fmla="*/ 0 h 849494"/>
            </a:gdLst>
            <a:ahLst/>
            <a:cxnLst>
              <a:cxn ang="0">
                <a:pos x="connsiteX0" y="connsiteY0"/>
              </a:cxn>
              <a:cxn ang="0">
                <a:pos x="connsiteX1" y="connsiteY1"/>
              </a:cxn>
              <a:cxn ang="0">
                <a:pos x="connsiteX2" y="connsiteY2"/>
              </a:cxn>
              <a:cxn ang="0">
                <a:pos x="connsiteX3" y="connsiteY3"/>
              </a:cxn>
            </a:cxnLst>
            <a:rect l="l" t="t" r="r" b="b"/>
            <a:pathLst>
              <a:path w="3313714" h="849494">
                <a:moveTo>
                  <a:pt x="2464220" y="0"/>
                </a:moveTo>
                <a:lnTo>
                  <a:pt x="3313714" y="849494"/>
                </a:lnTo>
                <a:lnTo>
                  <a:pt x="849494" y="849494"/>
                </a:lnTo>
                <a:lnTo>
                  <a:pt x="0" y="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1200" cap="none" spc="0" normalizeH="0" baseline="0" noProof="0">
              <a:ln>
                <a:noFill/>
              </a:ln>
              <a:solidFill>
                <a:prstClr val="black"/>
              </a:solidFill>
              <a:effectLst/>
              <a:uLnTx/>
              <a:uFillTx/>
              <a:latin typeface="Barlow"/>
              <a:ea typeface="+mn-ea"/>
              <a:cs typeface="+mn-cs"/>
            </a:endParaRPr>
          </a:p>
        </p:txBody>
      </p:sp>
    </p:spTree>
    <p:extLst>
      <p:ext uri="{BB962C8B-B14F-4D97-AF65-F5344CB8AC3E}">
        <p14:creationId xmlns:p14="http://schemas.microsoft.com/office/powerpoint/2010/main" val="896663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Straight Connector 25">
            <a:extLst>
              <a:ext uri="{FF2B5EF4-FFF2-40B4-BE49-F238E27FC236}">
                <a16:creationId xmlns:a16="http://schemas.microsoft.com/office/drawing/2014/main" id="{C5AA7B8B-E664-F22D-1D4D-FCC548558328}"/>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2FE8723-46C4-4420-BBE5-CB1151BD5CEC}"/>
              </a:ext>
            </a:extLst>
          </p:cNvPr>
          <p:cNvCxnSpPr>
            <a:cxnSpLocks/>
            <a:stCxn id="21" idx="2"/>
            <a:endCxn id="22" idx="0"/>
          </p:cNvCxnSpPr>
          <p:nvPr/>
        </p:nvCxnSpPr>
        <p:spPr>
          <a:xfrm>
            <a:off x="6168517" y="951980"/>
            <a:ext cx="0" cy="5185075"/>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7793DEA9-8DD8-0C83-65CA-EED79B6A05C8}"/>
              </a:ext>
            </a:extLst>
          </p:cNvPr>
          <p:cNvSpPr>
            <a:spLocks noGrp="1"/>
          </p:cNvSpPr>
          <p:nvPr>
            <p:ph type="body" sz="quarter" idx="49"/>
          </p:nvPr>
        </p:nvSpPr>
        <p:spPr>
          <a:xfrm>
            <a:off x="348926" y="575041"/>
            <a:ext cx="6829140" cy="323941"/>
          </a:xfrm>
        </p:spPr>
        <p:txBody>
          <a:bodyPr>
            <a:normAutofit/>
          </a:bodyPr>
          <a:lstStyle/>
          <a:p>
            <a:r>
              <a:rPr lang="en-IE" sz="1200">
                <a:latin typeface="Barlow" panose="00000500000000000000" pitchFamily="2" charset="0"/>
              </a:rPr>
              <a:t>Analysis of Sample</a:t>
            </a:r>
          </a:p>
        </p:txBody>
      </p:sp>
      <p:sp>
        <p:nvSpPr>
          <p:cNvPr id="2" name="Title 1">
            <a:extLst>
              <a:ext uri="{FF2B5EF4-FFF2-40B4-BE49-F238E27FC236}">
                <a16:creationId xmlns:a16="http://schemas.microsoft.com/office/drawing/2014/main" id="{051996C5-F84C-4CE5-AA81-019EA1461ADD}"/>
              </a:ext>
            </a:extLst>
          </p:cNvPr>
          <p:cNvSpPr>
            <a:spLocks noGrp="1"/>
          </p:cNvSpPr>
          <p:nvPr>
            <p:ph type="title"/>
          </p:nvPr>
        </p:nvSpPr>
        <p:spPr>
          <a:xfrm>
            <a:off x="180211" y="130201"/>
            <a:ext cx="9787894" cy="370620"/>
          </a:xfrm>
        </p:spPr>
        <p:txBody>
          <a:bodyPr lIns="91440" tIns="45720" rIns="91440" bIns="45720" anchor="t">
            <a:noAutofit/>
          </a:bodyPr>
          <a:lstStyle/>
          <a:p>
            <a:r>
              <a:rPr lang="en-IE">
                <a:cs typeface="Arial" panose="020B0604020202020204" pitchFamily="34" charset="0"/>
              </a:rPr>
              <a:t>The Segments – Overview</a:t>
            </a:r>
          </a:p>
        </p:txBody>
      </p:sp>
      <p:cxnSp>
        <p:nvCxnSpPr>
          <p:cNvPr id="8" name="Straight Connector 7">
            <a:extLst>
              <a:ext uri="{FF2B5EF4-FFF2-40B4-BE49-F238E27FC236}">
                <a16:creationId xmlns:a16="http://schemas.microsoft.com/office/drawing/2014/main" id="{5CEB3B1C-8094-476F-8F55-9D323AC28D76}"/>
              </a:ext>
            </a:extLst>
          </p:cNvPr>
          <p:cNvCxnSpPr/>
          <p:nvPr/>
        </p:nvCxnSpPr>
        <p:spPr>
          <a:xfrm>
            <a:off x="774700" y="3352800"/>
            <a:ext cx="10947400" cy="0"/>
          </a:xfrm>
          <a:prstGeom prst="line">
            <a:avLst/>
          </a:prstGeom>
          <a:ln>
            <a:solidFill>
              <a:schemeClr val="bg2">
                <a:lumMod val="90000"/>
              </a:schemeClr>
            </a:solidFill>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5003B40C-6194-4337-B3AB-128DCACA6BFC}"/>
              </a:ext>
            </a:extLst>
          </p:cNvPr>
          <p:cNvSpPr txBox="1"/>
          <p:nvPr/>
        </p:nvSpPr>
        <p:spPr>
          <a:xfrm>
            <a:off x="229191" y="3135352"/>
            <a:ext cx="1467632" cy="369332"/>
          </a:xfrm>
          <a:prstGeom prst="rect">
            <a:avLst/>
          </a:prstGeom>
          <a:solidFill>
            <a:schemeClr val="bg1">
              <a:lumMod val="85000"/>
            </a:schemeClr>
          </a:solidFill>
        </p:spPr>
        <p:txBody>
          <a:bodyPr wrap="square" lIns="36000" r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a:ln>
                  <a:noFill/>
                </a:ln>
                <a:solidFill>
                  <a:prstClr val="black"/>
                </a:solidFill>
                <a:effectLst/>
                <a:uLnTx/>
                <a:uFillTx/>
                <a:latin typeface="Barlow" panose="00000500000000000000" pitchFamily="2" charset="0"/>
                <a:cs typeface="Arial" panose="020B0604020202020204" pitchFamily="34" charset="0"/>
              </a:rPr>
              <a:t>Younger</a:t>
            </a:r>
          </a:p>
        </p:txBody>
      </p:sp>
      <p:sp>
        <p:nvSpPr>
          <p:cNvPr id="51" name="TextBox 50">
            <a:extLst>
              <a:ext uri="{FF2B5EF4-FFF2-40B4-BE49-F238E27FC236}">
                <a16:creationId xmlns:a16="http://schemas.microsoft.com/office/drawing/2014/main" id="{DAE0CBA5-2B7E-4FDB-AAEF-B4CACCB86A20}"/>
              </a:ext>
            </a:extLst>
          </p:cNvPr>
          <p:cNvSpPr txBox="1"/>
          <p:nvPr/>
        </p:nvSpPr>
        <p:spPr>
          <a:xfrm>
            <a:off x="10427110" y="3135352"/>
            <a:ext cx="1460695" cy="369332"/>
          </a:xfrm>
          <a:prstGeom prst="rect">
            <a:avLst/>
          </a:prstGeom>
          <a:solidFill>
            <a:schemeClr val="bg1">
              <a:lumMod val="85000"/>
            </a:schemeClr>
          </a:solidFill>
        </p:spPr>
        <p:txBody>
          <a:bodyPr wrap="square" lIns="36000" rIns="36000" rtlCol="0" anchor="ctr" anchorCtr="0">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800" b="1" i="0" u="none" strike="noStrike" kern="1200" cap="none" spc="0" normalizeH="0" baseline="0" noProof="0">
                <a:ln>
                  <a:noFill/>
                </a:ln>
                <a:solidFill>
                  <a:prstClr val="black"/>
                </a:solidFill>
                <a:effectLst/>
                <a:uLnTx/>
                <a:uFillTx/>
                <a:latin typeface="Barlow" panose="00000500000000000000" pitchFamily="2" charset="0"/>
                <a:cs typeface="Arial" panose="020B0604020202020204" pitchFamily="34" charset="0"/>
              </a:rPr>
              <a:t>Older</a:t>
            </a:r>
          </a:p>
        </p:txBody>
      </p:sp>
      <p:sp>
        <p:nvSpPr>
          <p:cNvPr id="42" name="Rectangle 41">
            <a:extLst>
              <a:ext uri="{FF2B5EF4-FFF2-40B4-BE49-F238E27FC236}">
                <a16:creationId xmlns:a16="http://schemas.microsoft.com/office/drawing/2014/main" id="{70FB5D4B-35F4-4387-B049-5B614A8FFD27}"/>
              </a:ext>
            </a:extLst>
          </p:cNvPr>
          <p:cNvSpPr/>
          <p:nvPr/>
        </p:nvSpPr>
        <p:spPr>
          <a:xfrm>
            <a:off x="5247797" y="2486422"/>
            <a:ext cx="3342392" cy="876289"/>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FFFFFF"/>
              </a:solidFill>
              <a:effectLst/>
              <a:uLnTx/>
              <a:uFillTx/>
              <a:latin typeface="Barlow" panose="00000500000000000000" pitchFamily="2" charset="0"/>
              <a:cs typeface="Arial" panose="020B0604020202020204" pitchFamily="34" charset="0"/>
            </a:endParaRPr>
          </a:p>
        </p:txBody>
      </p:sp>
      <p:sp>
        <p:nvSpPr>
          <p:cNvPr id="44" name="Rectangle 43">
            <a:extLst>
              <a:ext uri="{FF2B5EF4-FFF2-40B4-BE49-F238E27FC236}">
                <a16:creationId xmlns:a16="http://schemas.microsoft.com/office/drawing/2014/main" id="{CA88A2EA-4ECE-477C-B073-8B26C3D16759}"/>
              </a:ext>
            </a:extLst>
          </p:cNvPr>
          <p:cNvSpPr/>
          <p:nvPr/>
        </p:nvSpPr>
        <p:spPr>
          <a:xfrm>
            <a:off x="5189113" y="5156548"/>
            <a:ext cx="2266427" cy="885507"/>
          </a:xfrm>
          <a:prstGeom prst="rect">
            <a:avLst/>
          </a:prstGeom>
          <a:solidFill>
            <a:srgbClr val="9A57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FFFFFF"/>
              </a:solidFill>
              <a:effectLst/>
              <a:uLnTx/>
              <a:uFillTx/>
              <a:latin typeface="Barlow" panose="00000500000000000000" pitchFamily="2" charset="0"/>
              <a:cs typeface="Arial" panose="020B0604020202020204" pitchFamily="34" charset="0"/>
            </a:endParaRPr>
          </a:p>
        </p:txBody>
      </p:sp>
      <p:sp>
        <p:nvSpPr>
          <p:cNvPr id="46" name="Rectangle 45">
            <a:extLst>
              <a:ext uri="{FF2B5EF4-FFF2-40B4-BE49-F238E27FC236}">
                <a16:creationId xmlns:a16="http://schemas.microsoft.com/office/drawing/2014/main" id="{B2BD7F04-3C4A-4F40-A13E-8DFFEFD12CC8}"/>
              </a:ext>
            </a:extLst>
          </p:cNvPr>
          <p:cNvSpPr/>
          <p:nvPr/>
        </p:nvSpPr>
        <p:spPr>
          <a:xfrm>
            <a:off x="4077579" y="1115635"/>
            <a:ext cx="3285122" cy="81280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FFFFFF"/>
              </a:solidFill>
              <a:effectLst/>
              <a:uLnTx/>
              <a:uFillTx/>
              <a:latin typeface="Barlow" panose="00000500000000000000" pitchFamily="2" charset="0"/>
              <a:cs typeface="Arial" panose="020B0604020202020204" pitchFamily="34" charset="0"/>
            </a:endParaRPr>
          </a:p>
        </p:txBody>
      </p:sp>
      <p:sp>
        <p:nvSpPr>
          <p:cNvPr id="58" name="Rectangle 57">
            <a:extLst>
              <a:ext uri="{FF2B5EF4-FFF2-40B4-BE49-F238E27FC236}">
                <a16:creationId xmlns:a16="http://schemas.microsoft.com/office/drawing/2014/main" id="{3B3BD2C8-3D82-4FA0-B2D7-B2F2D32AFCB2}"/>
              </a:ext>
            </a:extLst>
          </p:cNvPr>
          <p:cNvSpPr/>
          <p:nvPr/>
        </p:nvSpPr>
        <p:spPr>
          <a:xfrm>
            <a:off x="6144510" y="3364140"/>
            <a:ext cx="2995577" cy="723122"/>
          </a:xfrm>
          <a:prstGeom prst="rect">
            <a:avLst/>
          </a:prstGeom>
          <a:solidFill>
            <a:srgbClr val="2790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IE" sz="1800" b="0" i="0" u="none" strike="noStrike" kern="1200" cap="none" spc="0" normalizeH="0" baseline="0" noProof="0">
              <a:ln>
                <a:noFill/>
              </a:ln>
              <a:solidFill>
                <a:srgbClr val="FFFFFF"/>
              </a:solidFill>
              <a:effectLst/>
              <a:uLnTx/>
              <a:uFillTx/>
              <a:latin typeface="Barlow" panose="00000500000000000000" pitchFamily="2" charset="0"/>
              <a:cs typeface="Arial" panose="020B0604020202020204" pitchFamily="34" charset="0"/>
            </a:endParaRPr>
          </a:p>
        </p:txBody>
      </p:sp>
      <p:sp>
        <p:nvSpPr>
          <p:cNvPr id="59" name="TextBox 58">
            <a:extLst>
              <a:ext uri="{FF2B5EF4-FFF2-40B4-BE49-F238E27FC236}">
                <a16:creationId xmlns:a16="http://schemas.microsoft.com/office/drawing/2014/main" id="{5382ED12-E9FE-485B-B0B4-D76C3298E006}"/>
              </a:ext>
            </a:extLst>
          </p:cNvPr>
          <p:cNvSpPr txBox="1"/>
          <p:nvPr/>
        </p:nvSpPr>
        <p:spPr>
          <a:xfrm>
            <a:off x="4074975" y="1160581"/>
            <a:ext cx="3473398"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1" i="0" u="none" strike="noStrik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Global Citizens </a:t>
            </a:r>
            <a:r>
              <a:rPr kumimoji="0" lang="en-IE" sz="1400" b="0" i="0" u="none" strike="noStrik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- 16%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1" u="non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641,000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400" dirty="0">
                <a:solidFill>
                  <a:srgbClr val="FFFFFF"/>
                </a:solidFill>
                <a:latin typeface="Barlow" panose="00000500000000000000" pitchFamily="2" charset="0"/>
                <a:cs typeface="Arial" panose="020B0604020202020204" pitchFamily="34" charset="0"/>
              </a:rPr>
              <a:t>Under 3</a:t>
            </a:r>
            <a:r>
              <a:rPr kumimoji="0" lang="en-IE" sz="1400" b="0" i="0" u="non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4 years,</a:t>
            </a:r>
            <a:r>
              <a:rPr kumimoji="0" lang="en-IE" sz="1400" b="0" i="0" u="none" kern="1200" cap="none" spc="0" normalizeH="0" noProof="0" dirty="0">
                <a:ln>
                  <a:noFill/>
                </a:ln>
                <a:solidFill>
                  <a:srgbClr val="FFFFFF"/>
                </a:solidFill>
                <a:effectLst/>
                <a:uLnTx/>
                <a:uFillTx/>
                <a:latin typeface="Barlow" panose="00000500000000000000" pitchFamily="2" charset="0"/>
                <a:cs typeface="Arial" panose="020B0604020202020204" pitchFamily="34" charset="0"/>
              </a:rPr>
              <a:t> </a:t>
            </a:r>
            <a:r>
              <a:rPr lang="en-IE" sz="1400" dirty="0">
                <a:solidFill>
                  <a:srgbClr val="FFFFFF"/>
                </a:solidFill>
                <a:latin typeface="Barlow" panose="00000500000000000000" pitchFamily="2" charset="0"/>
                <a:cs typeface="Arial" panose="020B0604020202020204" pitchFamily="34" charset="0"/>
              </a:rPr>
              <a:t>Dublin, Urban</a:t>
            </a:r>
            <a:endParaRPr kumimoji="0" lang="en-IE" sz="1400" b="0" i="0" u="non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endParaRPr>
          </a:p>
        </p:txBody>
      </p:sp>
      <p:sp>
        <p:nvSpPr>
          <p:cNvPr id="60" name="TextBox 59">
            <a:extLst>
              <a:ext uri="{FF2B5EF4-FFF2-40B4-BE49-F238E27FC236}">
                <a16:creationId xmlns:a16="http://schemas.microsoft.com/office/drawing/2014/main" id="{A3067850-9919-4816-9CD3-951515A6FAA4}"/>
              </a:ext>
            </a:extLst>
          </p:cNvPr>
          <p:cNvSpPr txBox="1"/>
          <p:nvPr/>
        </p:nvSpPr>
        <p:spPr>
          <a:xfrm>
            <a:off x="5433110" y="2547768"/>
            <a:ext cx="2273379" cy="738664"/>
          </a:xfrm>
          <a:prstGeom prst="rect">
            <a:avLst/>
          </a:prstGeom>
          <a:noFill/>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1" i="0" u="none" strike="noStrike" kern="1200" cap="none" spc="0" normalizeH="0" baseline="0" noProof="0" dirty="0">
                <a:ln>
                  <a:noFill/>
                </a:ln>
                <a:solidFill>
                  <a:srgbClr val="000033"/>
                </a:solidFill>
                <a:effectLst/>
                <a:uLnTx/>
                <a:uFillTx/>
                <a:latin typeface="Barlow" panose="00000500000000000000" pitchFamily="2" charset="0"/>
                <a:cs typeface="Arial" panose="020B0604020202020204" pitchFamily="34" charset="0"/>
              </a:rPr>
              <a:t>Multilateralists </a:t>
            </a:r>
            <a:r>
              <a:rPr kumimoji="0" lang="en-IE" sz="1400" b="0" i="0" u="none" strike="noStrike" kern="1200" cap="none" spc="0" normalizeH="0" baseline="0" noProof="0" dirty="0">
                <a:ln>
                  <a:noFill/>
                </a:ln>
                <a:solidFill>
                  <a:srgbClr val="000033"/>
                </a:solidFill>
                <a:effectLst/>
                <a:uLnTx/>
                <a:uFillTx/>
                <a:latin typeface="Barlow" panose="00000500000000000000" pitchFamily="2" charset="0"/>
                <a:cs typeface="Arial" panose="020B0604020202020204" pitchFamily="34" charset="0"/>
              </a:rPr>
              <a:t>- 18% (-1%)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1" u="none" kern="1200" cap="none" spc="0" normalizeH="0" baseline="0" noProof="0" dirty="0">
                <a:ln>
                  <a:noFill/>
                </a:ln>
                <a:solidFill>
                  <a:srgbClr val="000033"/>
                </a:solidFill>
                <a:effectLst/>
                <a:uLnTx/>
                <a:uFillTx/>
                <a:latin typeface="Barlow" panose="00000500000000000000" pitchFamily="2" charset="0"/>
                <a:cs typeface="Arial" panose="020B0604020202020204" pitchFamily="34" charset="0"/>
              </a:rPr>
              <a:t>736,000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400" dirty="0">
                <a:solidFill>
                  <a:srgbClr val="000033"/>
                </a:solidFill>
                <a:latin typeface="Barlow" panose="00000500000000000000" pitchFamily="2" charset="0"/>
                <a:cs typeface="Arial" panose="020B0604020202020204" pitchFamily="34" charset="0"/>
              </a:rPr>
              <a:t>Dublin, Urban, Single</a:t>
            </a:r>
            <a:endParaRPr kumimoji="0" lang="en-IE" sz="1400" b="0" i="0" u="none" kern="1200" cap="none" spc="0" normalizeH="0" baseline="0" noProof="0" dirty="0">
              <a:ln>
                <a:noFill/>
              </a:ln>
              <a:solidFill>
                <a:srgbClr val="000033"/>
              </a:solidFill>
              <a:effectLst/>
              <a:uLnTx/>
              <a:uFillTx/>
              <a:latin typeface="Barlow" panose="00000500000000000000" pitchFamily="2" charset="0"/>
              <a:cs typeface="Arial" panose="020B0604020202020204" pitchFamily="34" charset="0"/>
            </a:endParaRPr>
          </a:p>
        </p:txBody>
      </p:sp>
      <p:sp>
        <p:nvSpPr>
          <p:cNvPr id="62" name="TextBox 61">
            <a:extLst>
              <a:ext uri="{FF2B5EF4-FFF2-40B4-BE49-F238E27FC236}">
                <a16:creationId xmlns:a16="http://schemas.microsoft.com/office/drawing/2014/main" id="{9EEB8F5C-97C7-4EBF-948C-63C7B81400BD}"/>
              </a:ext>
            </a:extLst>
          </p:cNvPr>
          <p:cNvSpPr txBox="1"/>
          <p:nvPr/>
        </p:nvSpPr>
        <p:spPr>
          <a:xfrm>
            <a:off x="3318239" y="4049955"/>
            <a:ext cx="2826272" cy="954107"/>
          </a:xfrm>
          <a:prstGeom prst="rect">
            <a:avLst/>
          </a:prstGeom>
          <a:solidFill>
            <a:schemeClr val="accent2"/>
          </a:solid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1" i="0" u="none" strike="noStrike" kern="1200" cap="none" spc="0" normalizeH="0" baseline="0" noProof="0" dirty="0">
                <a:ln>
                  <a:noFill/>
                </a:ln>
                <a:solidFill>
                  <a:srgbClr val="000033"/>
                </a:solidFill>
                <a:effectLst/>
                <a:uLnTx/>
                <a:uFillTx/>
                <a:latin typeface="Barlow" panose="00000500000000000000" pitchFamily="2" charset="0"/>
                <a:cs typeface="Arial" panose="020B0604020202020204" pitchFamily="34" charset="0"/>
              </a:rPr>
              <a:t>Empathisers</a:t>
            </a:r>
            <a:r>
              <a:rPr kumimoji="0" lang="en-IE" sz="1400" b="0" i="0" u="none" strike="noStrike" kern="1200" cap="none" spc="0" normalizeH="0" baseline="0" noProof="0" dirty="0">
                <a:ln>
                  <a:noFill/>
                </a:ln>
                <a:solidFill>
                  <a:srgbClr val="000033"/>
                </a:solidFill>
                <a:effectLst/>
                <a:uLnTx/>
                <a:uFillTx/>
                <a:latin typeface="Barlow" panose="00000500000000000000" pitchFamily="2" charset="0"/>
                <a:cs typeface="Arial" panose="020B0604020202020204" pitchFamily="34" charset="0"/>
              </a:rPr>
              <a:t>- 26%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1" u="none" kern="1200" cap="none" spc="0" normalizeH="0" baseline="0" noProof="0" dirty="0">
                <a:ln>
                  <a:noFill/>
                </a:ln>
                <a:solidFill>
                  <a:srgbClr val="000033"/>
                </a:solidFill>
                <a:effectLst/>
                <a:uLnTx/>
                <a:uFillTx/>
                <a:latin typeface="Barlow" panose="00000500000000000000" pitchFamily="2" charset="0"/>
                <a:cs typeface="Arial" panose="020B0604020202020204" pitchFamily="34" charset="0"/>
              </a:rPr>
              <a:t>1,043,000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0" u="none" kern="1200" cap="none" spc="0" normalizeH="0" baseline="0" noProof="0" dirty="0">
                <a:ln>
                  <a:noFill/>
                </a:ln>
                <a:solidFill>
                  <a:srgbClr val="000033"/>
                </a:solidFill>
                <a:effectLst/>
                <a:uLnTx/>
                <a:uFillTx/>
                <a:latin typeface="Barlow" panose="00000500000000000000" pitchFamily="2" charset="0"/>
                <a:cs typeface="Arial" panose="020B0604020202020204" pitchFamily="34" charset="0"/>
              </a:rPr>
              <a:t>Female,</a:t>
            </a:r>
            <a:r>
              <a:rPr kumimoji="0" lang="en-IE" sz="1400" b="0" i="0" u="none" kern="1200" cap="none" spc="0" normalizeH="0" noProof="0" dirty="0">
                <a:ln>
                  <a:noFill/>
                </a:ln>
                <a:solidFill>
                  <a:srgbClr val="000033"/>
                </a:solidFill>
                <a:effectLst/>
                <a:uLnTx/>
                <a:uFillTx/>
                <a:latin typeface="Barlow" panose="00000500000000000000" pitchFamily="2" charset="0"/>
                <a:cs typeface="Arial" panose="020B0604020202020204" pitchFamily="34" charset="0"/>
              </a:rPr>
              <a:t> Have </a:t>
            </a:r>
            <a:r>
              <a:rPr lang="en-IE" sz="1400" dirty="0">
                <a:solidFill>
                  <a:srgbClr val="000033"/>
                </a:solidFill>
                <a:latin typeface="Barlow" panose="00000500000000000000" pitchFamily="2" charset="0"/>
                <a:cs typeface="Arial" panose="020B0604020202020204" pitchFamily="34" charset="0"/>
              </a:rPr>
              <a:t>C</a:t>
            </a:r>
            <a:r>
              <a:rPr kumimoji="0" lang="en-IE" sz="1400" b="0" i="0" u="none" kern="1200" cap="none" spc="0" normalizeH="0" noProof="0" dirty="0" err="1">
                <a:ln>
                  <a:noFill/>
                </a:ln>
                <a:solidFill>
                  <a:srgbClr val="000033"/>
                </a:solidFill>
                <a:effectLst/>
                <a:uLnTx/>
                <a:uFillTx/>
                <a:latin typeface="Barlow" panose="00000500000000000000" pitchFamily="2" charset="0"/>
                <a:cs typeface="Arial" panose="020B0604020202020204" pitchFamily="34" charset="0"/>
              </a:rPr>
              <a:t>hildren</a:t>
            </a:r>
            <a:r>
              <a:rPr kumimoji="0" lang="en-IE" sz="1400" b="0" i="0" u="none" kern="1200" cap="none" spc="0" normalizeH="0" noProof="0" dirty="0">
                <a:ln>
                  <a:noFill/>
                </a:ln>
                <a:solidFill>
                  <a:srgbClr val="000033"/>
                </a:solidFill>
                <a:effectLst/>
                <a:uLnTx/>
                <a:uFillTx/>
                <a:latin typeface="Barlow" panose="00000500000000000000" pitchFamily="2" charset="0"/>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0" u="none" kern="1200" cap="none" spc="0" normalizeH="0" baseline="0" noProof="0" dirty="0">
                <a:ln>
                  <a:noFill/>
                </a:ln>
                <a:solidFill>
                  <a:srgbClr val="000033"/>
                </a:solidFill>
                <a:effectLst/>
                <a:uLnTx/>
                <a:uFillTx/>
                <a:latin typeface="Barlow" panose="00000500000000000000" pitchFamily="2" charset="0"/>
                <a:cs typeface="Arial" panose="020B0604020202020204" pitchFamily="34" charset="0"/>
              </a:rPr>
              <a:t>C2DE,</a:t>
            </a:r>
            <a:r>
              <a:rPr kumimoji="0" lang="en-IE" sz="1400" b="0" i="0" u="none" kern="1200" cap="none" spc="0" normalizeH="0" noProof="0" dirty="0">
                <a:ln>
                  <a:noFill/>
                </a:ln>
                <a:solidFill>
                  <a:srgbClr val="000033"/>
                </a:solidFill>
                <a:effectLst/>
                <a:uLnTx/>
                <a:uFillTx/>
                <a:latin typeface="Barlow" panose="00000500000000000000" pitchFamily="2" charset="0"/>
                <a:cs typeface="Arial" panose="020B0604020202020204" pitchFamily="34" charset="0"/>
              </a:rPr>
              <a:t> </a:t>
            </a:r>
            <a:r>
              <a:rPr kumimoji="0" lang="en-IE" sz="1400" b="0" i="0" u="none" kern="1200" cap="none" spc="0" normalizeH="0" baseline="0" noProof="0" dirty="0">
                <a:ln>
                  <a:noFill/>
                </a:ln>
                <a:solidFill>
                  <a:srgbClr val="000033"/>
                </a:solidFill>
                <a:effectLst/>
                <a:uLnTx/>
                <a:uFillTx/>
                <a:latin typeface="Barlow" panose="00000500000000000000" pitchFamily="2" charset="0"/>
                <a:cs typeface="Arial" panose="020B0604020202020204" pitchFamily="34" charset="0"/>
              </a:rPr>
              <a:t>Outside Dublin</a:t>
            </a:r>
            <a:r>
              <a:rPr lang="en-IE" sz="1400" dirty="0">
                <a:solidFill>
                  <a:srgbClr val="000033"/>
                </a:solidFill>
                <a:latin typeface="Barlow" panose="00000500000000000000" pitchFamily="2" charset="0"/>
                <a:cs typeface="Arial" panose="020B0604020202020204" pitchFamily="34" charset="0"/>
              </a:rPr>
              <a:t>, Rural</a:t>
            </a:r>
            <a:endParaRPr kumimoji="0" lang="en-IE" sz="1400" b="0" i="0" u="none" kern="1200" cap="none" spc="0" normalizeH="0" baseline="0" noProof="0" dirty="0">
              <a:ln>
                <a:noFill/>
              </a:ln>
              <a:solidFill>
                <a:srgbClr val="000033"/>
              </a:solidFill>
              <a:effectLst/>
              <a:uLnTx/>
              <a:uFillTx/>
              <a:latin typeface="Barlow" panose="00000500000000000000" pitchFamily="2" charset="0"/>
              <a:cs typeface="Arial" panose="020B0604020202020204" pitchFamily="34" charset="0"/>
            </a:endParaRPr>
          </a:p>
        </p:txBody>
      </p:sp>
      <p:sp>
        <p:nvSpPr>
          <p:cNvPr id="63" name="TextBox 62">
            <a:extLst>
              <a:ext uri="{FF2B5EF4-FFF2-40B4-BE49-F238E27FC236}">
                <a16:creationId xmlns:a16="http://schemas.microsoft.com/office/drawing/2014/main" id="{FC3B199E-AB43-41FA-9800-EA060C129B18}"/>
              </a:ext>
            </a:extLst>
          </p:cNvPr>
          <p:cNvSpPr txBox="1"/>
          <p:nvPr/>
        </p:nvSpPr>
        <p:spPr>
          <a:xfrm>
            <a:off x="5180890" y="5226421"/>
            <a:ext cx="2274649" cy="738664"/>
          </a:xfrm>
          <a:prstGeom prst="rect">
            <a:avLst/>
          </a:prstGeom>
          <a:noFill/>
        </p:spPr>
        <p:txBody>
          <a:bodyPr wrap="squar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1" i="0" u="none" strike="noStrik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Disengaged</a:t>
            </a:r>
            <a:r>
              <a:rPr kumimoji="0" lang="en-IE" sz="1400" b="0" i="0" u="none" strike="noStrik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 -  17% (+3%)</a:t>
            </a:r>
          </a:p>
          <a:p>
            <a:pPr marL="0" marR="0" lvl="0" indent="0" algn="l" defTabSz="914400" rtl="0" eaLnBrk="1" fontAlgn="auto" latinLnBrk="0" hangingPunct="1">
              <a:lnSpc>
                <a:spcPct val="100000"/>
              </a:lnSpc>
              <a:spcBef>
                <a:spcPts val="0"/>
              </a:spcBef>
              <a:spcAft>
                <a:spcPts val="0"/>
              </a:spcAft>
              <a:buClrTx/>
              <a:buSzTx/>
              <a:buFontTx/>
              <a:buNone/>
              <a:tabLst/>
              <a:defRPr/>
            </a:pPr>
            <a:r>
              <a:rPr lang="en-IE" sz="1400" i="1" dirty="0">
                <a:solidFill>
                  <a:srgbClr val="FFFFFF"/>
                </a:solidFill>
                <a:latin typeface="Barlow" panose="00000500000000000000" pitchFamily="2" charset="0"/>
                <a:cs typeface="Arial" panose="020B0604020202020204" pitchFamily="34" charset="0"/>
              </a:rPr>
              <a:t>663</a:t>
            </a:r>
            <a:r>
              <a:rPr kumimoji="0" lang="en-IE" sz="1400" b="0" i="1" u="non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,000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0" u="non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Male, 35-49</a:t>
            </a:r>
            <a:r>
              <a:rPr kumimoji="0" lang="en-IE" sz="1400" b="0" i="0" u="none" kern="1200" cap="none" spc="0" normalizeH="0" noProof="0" dirty="0">
                <a:ln>
                  <a:noFill/>
                </a:ln>
                <a:solidFill>
                  <a:srgbClr val="FFFFFF"/>
                </a:solidFill>
                <a:effectLst/>
                <a:uLnTx/>
                <a:uFillTx/>
                <a:latin typeface="Barlow" panose="00000500000000000000" pitchFamily="2" charset="0"/>
                <a:cs typeface="Arial" panose="020B0604020202020204" pitchFamily="34" charset="0"/>
              </a:rPr>
              <a:t> yrs</a:t>
            </a:r>
            <a:endParaRPr kumimoji="0" lang="en-IE" sz="1400" b="0" i="0" u="non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endParaRPr>
          </a:p>
        </p:txBody>
      </p:sp>
      <p:sp>
        <p:nvSpPr>
          <p:cNvPr id="65" name="TextBox 64">
            <a:extLst>
              <a:ext uri="{FF2B5EF4-FFF2-40B4-BE49-F238E27FC236}">
                <a16:creationId xmlns:a16="http://schemas.microsoft.com/office/drawing/2014/main" id="{FA46B444-A2B6-4D7B-B656-740C9624EC55}"/>
              </a:ext>
            </a:extLst>
          </p:cNvPr>
          <p:cNvSpPr txBox="1"/>
          <p:nvPr/>
        </p:nvSpPr>
        <p:spPr>
          <a:xfrm>
            <a:off x="5081335" y="1960507"/>
            <a:ext cx="4281941" cy="492443"/>
          </a:xfrm>
          <a:prstGeom prst="rect">
            <a:avLst/>
          </a:prstGeom>
          <a:solidFill>
            <a:schemeClr val="bg2">
              <a:lumMod val="50000"/>
              <a:lumOff val="50000"/>
            </a:schemeClr>
          </a:solidFill>
          <a:ln>
            <a:noFill/>
          </a:ln>
        </p:spPr>
        <p:txBody>
          <a:bodyPr wrap="none" lIns="91440" tIns="45720" rIns="91440" bIns="45720" rtlCol="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300" b="0" i="0" u="none" strike="noStrik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Community </a:t>
            </a:r>
            <a:r>
              <a:rPr lang="en-IE" sz="1300" noProof="0" dirty="0">
                <a:solidFill>
                  <a:srgbClr val="FFFFFF"/>
                </a:solidFill>
                <a:latin typeface="Barlow" panose="00000500000000000000" pitchFamily="2" charset="0"/>
                <a:cs typeface="Arial" panose="020B0604020202020204" pitchFamily="34" charset="0"/>
              </a:rPr>
              <a:t>Champions</a:t>
            </a:r>
            <a:r>
              <a:rPr kumimoji="0" lang="en-IE" sz="1300" b="0" i="0" u="none" strike="noStrik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 - 10% (+1%)	</a:t>
            </a:r>
            <a:r>
              <a:rPr lang="en-IE" sz="1300" i="1" dirty="0">
                <a:solidFill>
                  <a:srgbClr val="FFFFFF"/>
                </a:solidFill>
                <a:latin typeface="Barlow" panose="00000500000000000000" pitchFamily="2" charset="0"/>
                <a:cs typeface="Arial" panose="020B0604020202020204" pitchFamily="34" charset="0"/>
              </a:rPr>
              <a:t>417</a:t>
            </a:r>
            <a:r>
              <a:rPr kumimoji="0" lang="en-IE" sz="1300" b="0" i="1" u="non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,000 individuals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300" b="0" u="none" kern="1200" cap="none" spc="0" normalizeH="0" baseline="0" noProof="0" dirty="0">
                <a:ln>
                  <a:noFill/>
                </a:ln>
                <a:solidFill>
                  <a:srgbClr val="FFFFFF"/>
                </a:solidFill>
                <a:effectLst/>
                <a:uLnTx/>
                <a:uFillTx/>
                <a:latin typeface="Barlow" panose="00000500000000000000" pitchFamily="2" charset="0"/>
                <a:cs typeface="Arial" panose="020B0604020202020204" pitchFamily="34" charset="0"/>
              </a:rPr>
              <a:t>25-34</a:t>
            </a:r>
            <a:r>
              <a:rPr kumimoji="0" lang="en-IE" sz="1300" b="0" u="none" kern="1200" cap="none" spc="0" normalizeH="0" noProof="0" dirty="0">
                <a:ln>
                  <a:noFill/>
                </a:ln>
                <a:solidFill>
                  <a:srgbClr val="FFFFFF"/>
                </a:solidFill>
                <a:effectLst/>
                <a:uLnTx/>
                <a:uFillTx/>
                <a:latin typeface="Barlow" panose="00000500000000000000" pitchFamily="2" charset="0"/>
                <a:cs typeface="Arial" panose="020B0604020202020204" pitchFamily="34" charset="0"/>
              </a:rPr>
              <a:t> years, ABC1</a:t>
            </a:r>
          </a:p>
        </p:txBody>
      </p:sp>
      <p:sp>
        <p:nvSpPr>
          <p:cNvPr id="21" name="TextBox 20">
            <a:extLst>
              <a:ext uri="{FF2B5EF4-FFF2-40B4-BE49-F238E27FC236}">
                <a16:creationId xmlns:a16="http://schemas.microsoft.com/office/drawing/2014/main" id="{00C20F32-3D6C-46EE-B08A-8F7FCED94135}"/>
              </a:ext>
            </a:extLst>
          </p:cNvPr>
          <p:cNvSpPr txBox="1"/>
          <p:nvPr/>
        </p:nvSpPr>
        <p:spPr>
          <a:xfrm>
            <a:off x="4881493" y="582648"/>
            <a:ext cx="2574047" cy="369332"/>
          </a:xfrm>
          <a:prstGeom prst="rect">
            <a:avLst/>
          </a:prstGeom>
          <a:solidFill>
            <a:schemeClr val="bg1">
              <a:lumMod val="85000"/>
            </a:schemeClr>
          </a:solidFill>
        </p:spPr>
        <p:txBody>
          <a:bodyPr wrap="square" lIns="36000" tIns="45720" rIns="36000" bIns="45720" rtlCol="0" anchor="ctr" anchorCtr="0">
            <a:noAutofit/>
          </a:bodyP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IE" sz="1800" b="1" i="0" u="none" strike="noStrike" kern="1200" cap="none" spc="0" normalizeH="0" baseline="0" noProof="0">
                <a:ln>
                  <a:noFill/>
                </a:ln>
                <a:solidFill>
                  <a:srgbClr val="000033"/>
                </a:solidFill>
                <a:effectLst/>
                <a:uLnTx/>
                <a:uFillTx/>
                <a:latin typeface="Barlow" panose="00000500000000000000" pitchFamily="2" charset="0"/>
                <a:cs typeface="Arial" panose="020B0604020202020204" pitchFamily="34" charset="0"/>
              </a:rPr>
              <a:t>More highly engaged</a:t>
            </a:r>
          </a:p>
        </p:txBody>
      </p:sp>
      <p:sp>
        <p:nvSpPr>
          <p:cNvPr id="22" name="TextBox 21">
            <a:extLst>
              <a:ext uri="{FF2B5EF4-FFF2-40B4-BE49-F238E27FC236}">
                <a16:creationId xmlns:a16="http://schemas.microsoft.com/office/drawing/2014/main" id="{2E7DB87C-DB6C-46A7-B259-CEAE13B2D0AD}"/>
              </a:ext>
            </a:extLst>
          </p:cNvPr>
          <p:cNvSpPr txBox="1"/>
          <p:nvPr/>
        </p:nvSpPr>
        <p:spPr>
          <a:xfrm>
            <a:off x="4881493" y="6137055"/>
            <a:ext cx="2574047" cy="369332"/>
          </a:xfrm>
          <a:prstGeom prst="rect">
            <a:avLst/>
          </a:prstGeom>
          <a:solidFill>
            <a:schemeClr val="bg1">
              <a:lumMod val="85000"/>
            </a:schemeClr>
          </a:solidFill>
        </p:spPr>
        <p:txBody>
          <a:bodyPr wrap="square" lIns="36000" tIns="45720" rIns="36000" bIns="45720" rtlCol="0" anchor="ctr" anchorCtr="0">
            <a:noAutofit/>
          </a:bodyPr>
          <a:lstStyle/>
          <a:p>
            <a:pPr marL="0" marR="0" lvl="0" indent="0" algn="ctr" defTabSz="914400" rtl="0" eaLnBrk="1" fontAlgn="auto" latinLnBrk="0" hangingPunct="1">
              <a:lnSpc>
                <a:spcPct val="80000"/>
              </a:lnSpc>
              <a:spcBef>
                <a:spcPts val="0"/>
              </a:spcBef>
              <a:spcAft>
                <a:spcPts val="0"/>
              </a:spcAft>
              <a:buClrTx/>
              <a:buSzTx/>
              <a:buFontTx/>
              <a:buNone/>
              <a:tabLst/>
              <a:defRPr/>
            </a:pPr>
            <a:r>
              <a:rPr kumimoji="0" lang="en-IE" sz="1800" b="1" i="0" u="none" strike="noStrike" kern="1200" cap="none" spc="0" normalizeH="0" baseline="0" noProof="0">
                <a:ln>
                  <a:noFill/>
                </a:ln>
                <a:solidFill>
                  <a:srgbClr val="000033"/>
                </a:solidFill>
                <a:effectLst/>
                <a:uLnTx/>
                <a:uFillTx/>
                <a:latin typeface="Barlow" panose="00000500000000000000" pitchFamily="2" charset="0"/>
                <a:cs typeface="Arial" panose="020B0604020202020204" pitchFamily="34" charset="0"/>
              </a:rPr>
              <a:t>Less </a:t>
            </a:r>
            <a:r>
              <a:rPr kumimoji="0" lang="en-IE" sz="1800" b="1" i="0" u="none" strike="noStrike" kern="1200" cap="none" spc="0" normalizeH="0" baseline="0" noProof="0">
                <a:ln>
                  <a:noFill/>
                </a:ln>
                <a:solidFill>
                  <a:srgbClr val="000033"/>
                </a:solidFill>
                <a:effectLst/>
                <a:uLnTx/>
                <a:uFillTx/>
                <a:latin typeface="Barlow" panose="00000500000000000000" pitchFamily="2" charset="0"/>
                <a:ea typeface="+mn-lt"/>
                <a:cs typeface="Arial" panose="020B0604020202020204" pitchFamily="34" charset="0"/>
              </a:rPr>
              <a:t>highly engaged</a:t>
            </a:r>
            <a:endParaRPr kumimoji="0" lang="en-IE" sz="1800" b="1" i="0" u="none" strike="noStrike" kern="1200" cap="none" spc="0" normalizeH="0" baseline="0" noProof="0">
              <a:ln>
                <a:noFill/>
              </a:ln>
              <a:solidFill>
                <a:srgbClr val="000033"/>
              </a:solidFill>
              <a:effectLst/>
              <a:uLnTx/>
              <a:uFillTx/>
              <a:latin typeface="Barlow" panose="00000500000000000000" pitchFamily="2" charset="0"/>
              <a:cs typeface="Arial" panose="020B0604020202020204" pitchFamily="34" charset="0"/>
            </a:endParaRPr>
          </a:p>
        </p:txBody>
      </p:sp>
      <p:sp>
        <p:nvSpPr>
          <p:cNvPr id="5" name="TextBox 4">
            <a:extLst>
              <a:ext uri="{FF2B5EF4-FFF2-40B4-BE49-F238E27FC236}">
                <a16:creationId xmlns:a16="http://schemas.microsoft.com/office/drawing/2014/main" id="{5CA7796E-0E37-708C-6EBF-D3A0E7B5C41F}"/>
              </a:ext>
            </a:extLst>
          </p:cNvPr>
          <p:cNvSpPr txBox="1"/>
          <p:nvPr/>
        </p:nvSpPr>
        <p:spPr>
          <a:xfrm>
            <a:off x="6248400" y="3381432"/>
            <a:ext cx="6097978" cy="73866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1" i="0" u="none" strike="noStrike" kern="1200" cap="none" spc="0" normalizeH="0" baseline="0" noProof="0" dirty="0">
                <a:ln>
                  <a:noFill/>
                </a:ln>
                <a:solidFill>
                  <a:srgbClr val="FFFFFF"/>
                </a:solidFill>
                <a:effectLst/>
                <a:uLnTx/>
                <a:uFillTx/>
                <a:latin typeface="Barlow" panose="00000500000000000000" pitchFamily="2" charset="0"/>
                <a:ea typeface="+mn-ea"/>
                <a:cs typeface="+mn-cs"/>
              </a:rPr>
              <a:t>Pragmatists</a:t>
            </a:r>
            <a:r>
              <a:rPr kumimoji="0" lang="en-IE" sz="1400" b="0" i="0" u="none" strike="noStrike" kern="1200" cap="none" spc="0" normalizeH="0" baseline="0" noProof="0" dirty="0">
                <a:ln>
                  <a:noFill/>
                </a:ln>
                <a:solidFill>
                  <a:srgbClr val="FFFFFF"/>
                </a:solidFill>
                <a:effectLst/>
                <a:uLnTx/>
                <a:uFillTx/>
                <a:latin typeface="Barlow" panose="00000500000000000000" pitchFamily="2" charset="0"/>
                <a:ea typeface="+mn-ea"/>
                <a:cs typeface="+mn-cs"/>
              </a:rPr>
              <a:t> - 12%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1" u="none" kern="1200" cap="none" spc="0" normalizeH="0" baseline="0" noProof="0" dirty="0">
                <a:ln>
                  <a:noFill/>
                </a:ln>
                <a:solidFill>
                  <a:srgbClr val="FFFFFF"/>
                </a:solidFill>
                <a:effectLst/>
                <a:uLnTx/>
                <a:uFillTx/>
                <a:latin typeface="Barlow" panose="00000500000000000000" pitchFamily="2" charset="0"/>
                <a:ea typeface="+mn-ea"/>
              </a:rPr>
              <a:t>490,000 individuals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400" b="0" i="0" u="none" kern="1200" cap="none" spc="0" normalizeH="0" baseline="0" noProof="0" dirty="0">
                <a:ln>
                  <a:noFill/>
                </a:ln>
                <a:solidFill>
                  <a:srgbClr val="FFFFFF"/>
                </a:solidFill>
                <a:effectLst/>
                <a:uLnTx/>
                <a:uFillTx/>
                <a:latin typeface="Barlow" panose="00000500000000000000" pitchFamily="2" charset="0"/>
                <a:ea typeface="+mn-ea"/>
              </a:rPr>
              <a:t>50+ years, Rural, Empty </a:t>
            </a:r>
            <a:r>
              <a:rPr lang="en-IE" sz="1400" dirty="0">
                <a:solidFill>
                  <a:srgbClr val="FFFFFF"/>
                </a:solidFill>
                <a:latin typeface="Barlow" panose="00000500000000000000" pitchFamily="2" charset="0"/>
              </a:rPr>
              <a:t>N</a:t>
            </a:r>
            <a:r>
              <a:rPr kumimoji="0" lang="en-IE" sz="1400" b="0" i="0" u="none" kern="1200" cap="none" spc="0" normalizeH="0" baseline="0" noProof="0" dirty="0">
                <a:ln>
                  <a:noFill/>
                </a:ln>
                <a:solidFill>
                  <a:srgbClr val="FFFFFF"/>
                </a:solidFill>
                <a:effectLst/>
                <a:uLnTx/>
                <a:uFillTx/>
                <a:latin typeface="Barlow" panose="00000500000000000000" pitchFamily="2" charset="0"/>
                <a:ea typeface="+mn-ea"/>
              </a:rPr>
              <a:t>ester</a:t>
            </a:r>
            <a:endParaRPr kumimoji="0" lang="en-IE" sz="1400" b="0" i="0" u="none" kern="1200" cap="none" spc="0" normalizeH="0" baseline="0" noProof="0" dirty="0">
              <a:ln>
                <a:noFill/>
              </a:ln>
              <a:solidFill>
                <a:srgbClr val="FFFFFF"/>
              </a:solidFill>
              <a:effectLst/>
              <a:uLnTx/>
              <a:uFillTx/>
              <a:latin typeface="Barlow" panose="00000500000000000000" pitchFamily="2" charset="0"/>
              <a:ea typeface="+mn-ea"/>
              <a:cs typeface="Arial" panose="020B0604020202020204" pitchFamily="34" charset="0"/>
            </a:endParaRPr>
          </a:p>
        </p:txBody>
      </p:sp>
      <p:sp>
        <p:nvSpPr>
          <p:cNvPr id="3" name="TextBox 2">
            <a:extLst>
              <a:ext uri="{FF2B5EF4-FFF2-40B4-BE49-F238E27FC236}">
                <a16:creationId xmlns:a16="http://schemas.microsoft.com/office/drawing/2014/main" id="{5404D712-BBAD-A0C6-A6EA-824B42D40B9C}"/>
              </a:ext>
            </a:extLst>
          </p:cNvPr>
          <p:cNvSpPr txBox="1"/>
          <p:nvPr/>
        </p:nvSpPr>
        <p:spPr>
          <a:xfrm>
            <a:off x="9679738" y="1971984"/>
            <a:ext cx="2166041" cy="469487"/>
          </a:xfrm>
          <a:prstGeom prst="rect">
            <a:avLst/>
          </a:prstGeom>
          <a:noFill/>
        </p:spPr>
        <p:txBody>
          <a:bodyPr wrap="square" lIns="0" tIns="0" rIns="0" bIns="0" rtlCol="0">
            <a:spAutoFit/>
          </a:bodyPr>
          <a:lstStyle/>
          <a:p>
            <a:pPr algn="ctr">
              <a:lnSpc>
                <a:spcPct val="115000"/>
              </a:lnSpc>
              <a:spcBef>
                <a:spcPts val="400"/>
              </a:spcBef>
              <a:spcAft>
                <a:spcPts val="400"/>
              </a:spcAft>
            </a:pPr>
            <a:r>
              <a:rPr lang="en-US" sz="1400" b="1" dirty="0">
                <a:solidFill>
                  <a:schemeClr val="tx1"/>
                </a:solidFill>
              </a:rPr>
              <a:t>Younger </a:t>
            </a:r>
            <a:r>
              <a:rPr lang="en-IE" sz="1400" b="1" dirty="0">
                <a:solidFill>
                  <a:schemeClr val="tx1"/>
                </a:solidFill>
              </a:rPr>
              <a:t>than in 2023 (65s+)</a:t>
            </a:r>
          </a:p>
        </p:txBody>
      </p:sp>
      <p:sp>
        <p:nvSpPr>
          <p:cNvPr id="6" name="Arrow: Right 5">
            <a:extLst>
              <a:ext uri="{FF2B5EF4-FFF2-40B4-BE49-F238E27FC236}">
                <a16:creationId xmlns:a16="http://schemas.microsoft.com/office/drawing/2014/main" id="{CB368C8E-29CF-82CA-C011-74E75E49EC9F}"/>
              </a:ext>
            </a:extLst>
          </p:cNvPr>
          <p:cNvSpPr/>
          <p:nvPr/>
        </p:nvSpPr>
        <p:spPr>
          <a:xfrm>
            <a:off x="9363276" y="2033253"/>
            <a:ext cx="305379" cy="311719"/>
          </a:xfrm>
          <a:prstGeom prst="rightArrow">
            <a:avLst/>
          </a:prstGeom>
          <a:solidFill>
            <a:schemeClr val="bg2">
              <a:lumMod val="50000"/>
              <a:lumOff val="5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IE" sz="2400" dirty="0">
              <a:solidFill>
                <a:schemeClr val="tx1"/>
              </a:solidFill>
            </a:endParaRPr>
          </a:p>
        </p:txBody>
      </p:sp>
      <p:sp>
        <p:nvSpPr>
          <p:cNvPr id="7" name="TextBox 6">
            <a:extLst>
              <a:ext uri="{FF2B5EF4-FFF2-40B4-BE49-F238E27FC236}">
                <a16:creationId xmlns:a16="http://schemas.microsoft.com/office/drawing/2014/main" id="{1E152FA4-13DF-82F7-0DEB-BF6A3D218976}"/>
              </a:ext>
            </a:extLst>
          </p:cNvPr>
          <p:cNvSpPr txBox="1"/>
          <p:nvPr/>
        </p:nvSpPr>
        <p:spPr>
          <a:xfrm>
            <a:off x="8057066" y="5363379"/>
            <a:ext cx="2166041" cy="469487"/>
          </a:xfrm>
          <a:prstGeom prst="rect">
            <a:avLst/>
          </a:prstGeom>
          <a:noFill/>
        </p:spPr>
        <p:txBody>
          <a:bodyPr wrap="square" lIns="0" tIns="0" rIns="0" bIns="0" rtlCol="0">
            <a:spAutoFit/>
          </a:bodyPr>
          <a:lstStyle/>
          <a:p>
            <a:pPr algn="ctr">
              <a:lnSpc>
                <a:spcPct val="115000"/>
              </a:lnSpc>
              <a:spcBef>
                <a:spcPts val="400"/>
              </a:spcBef>
              <a:spcAft>
                <a:spcPts val="400"/>
              </a:spcAft>
            </a:pPr>
            <a:r>
              <a:rPr lang="en-US" sz="1400" b="1" dirty="0">
                <a:solidFill>
                  <a:schemeClr val="tx1"/>
                </a:solidFill>
              </a:rPr>
              <a:t>Less working-class </a:t>
            </a:r>
            <a:r>
              <a:rPr lang="en-IE" sz="1400" b="1" dirty="0">
                <a:solidFill>
                  <a:schemeClr val="tx1"/>
                </a:solidFill>
              </a:rPr>
              <a:t>than in 2023 </a:t>
            </a:r>
          </a:p>
        </p:txBody>
      </p:sp>
      <p:sp>
        <p:nvSpPr>
          <p:cNvPr id="9" name="Arrow: Right 8">
            <a:extLst>
              <a:ext uri="{FF2B5EF4-FFF2-40B4-BE49-F238E27FC236}">
                <a16:creationId xmlns:a16="http://schemas.microsoft.com/office/drawing/2014/main" id="{C125AF07-9AA0-2477-4D83-8D3A9802CB10}"/>
              </a:ext>
            </a:extLst>
          </p:cNvPr>
          <p:cNvSpPr/>
          <p:nvPr/>
        </p:nvSpPr>
        <p:spPr>
          <a:xfrm>
            <a:off x="7455539" y="5304929"/>
            <a:ext cx="459268" cy="511600"/>
          </a:xfrm>
          <a:prstGeom prst="rightArrow">
            <a:avLst/>
          </a:prstGeom>
          <a:solidFill>
            <a:schemeClr val="accent4">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IE" sz="2400" dirty="0">
              <a:solidFill>
                <a:schemeClr val="tx1"/>
              </a:solidFill>
            </a:endParaRPr>
          </a:p>
        </p:txBody>
      </p:sp>
      <p:sp>
        <p:nvSpPr>
          <p:cNvPr id="11" name="TextBox 10">
            <a:extLst>
              <a:ext uri="{FF2B5EF4-FFF2-40B4-BE49-F238E27FC236}">
                <a16:creationId xmlns:a16="http://schemas.microsoft.com/office/drawing/2014/main" id="{01C9A66A-91EC-06D8-CFB3-C2DFC835131F}"/>
              </a:ext>
            </a:extLst>
          </p:cNvPr>
          <p:cNvSpPr txBox="1"/>
          <p:nvPr/>
        </p:nvSpPr>
        <p:spPr>
          <a:xfrm>
            <a:off x="9654445" y="3611268"/>
            <a:ext cx="2166041" cy="221727"/>
          </a:xfrm>
          <a:prstGeom prst="rect">
            <a:avLst/>
          </a:prstGeom>
          <a:noFill/>
        </p:spPr>
        <p:txBody>
          <a:bodyPr wrap="square" lIns="0" tIns="0" rIns="0" bIns="0" rtlCol="0">
            <a:spAutoFit/>
          </a:bodyPr>
          <a:lstStyle/>
          <a:p>
            <a:pPr algn="l">
              <a:lnSpc>
                <a:spcPct val="115000"/>
              </a:lnSpc>
              <a:spcBef>
                <a:spcPts val="400"/>
              </a:spcBef>
              <a:spcAft>
                <a:spcPts val="400"/>
              </a:spcAft>
            </a:pPr>
            <a:r>
              <a:rPr lang="en-US" sz="1400" b="1" dirty="0">
                <a:solidFill>
                  <a:schemeClr val="tx1"/>
                </a:solidFill>
              </a:rPr>
              <a:t>More rural </a:t>
            </a:r>
            <a:r>
              <a:rPr lang="en-IE" sz="1400" b="1" dirty="0">
                <a:solidFill>
                  <a:schemeClr val="tx1"/>
                </a:solidFill>
              </a:rPr>
              <a:t>than in 2023 </a:t>
            </a:r>
          </a:p>
        </p:txBody>
      </p:sp>
      <p:sp>
        <p:nvSpPr>
          <p:cNvPr id="12" name="Arrow: Right 11">
            <a:extLst>
              <a:ext uri="{FF2B5EF4-FFF2-40B4-BE49-F238E27FC236}">
                <a16:creationId xmlns:a16="http://schemas.microsoft.com/office/drawing/2014/main" id="{012B9145-91F2-2DEF-207B-B0E6B6DDCE49}"/>
              </a:ext>
            </a:extLst>
          </p:cNvPr>
          <p:cNvSpPr/>
          <p:nvPr/>
        </p:nvSpPr>
        <p:spPr>
          <a:xfrm>
            <a:off x="9140086" y="3580468"/>
            <a:ext cx="378668" cy="296839"/>
          </a:xfrm>
          <a:prstGeom prst="rightArrow">
            <a:avLst/>
          </a:prstGeom>
          <a:solidFill>
            <a:schemeClr val="tx2">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IE" sz="2400" dirty="0">
              <a:solidFill>
                <a:schemeClr val="tx1"/>
              </a:solidFill>
            </a:endParaRPr>
          </a:p>
        </p:txBody>
      </p:sp>
      <p:sp>
        <p:nvSpPr>
          <p:cNvPr id="13" name="TextBox 12">
            <a:extLst>
              <a:ext uri="{FF2B5EF4-FFF2-40B4-BE49-F238E27FC236}">
                <a16:creationId xmlns:a16="http://schemas.microsoft.com/office/drawing/2014/main" id="{ADC699E8-2CA9-E1C7-12AA-9E55B1E36A9F}"/>
              </a:ext>
            </a:extLst>
          </p:cNvPr>
          <p:cNvSpPr txBox="1"/>
          <p:nvPr/>
        </p:nvSpPr>
        <p:spPr>
          <a:xfrm>
            <a:off x="2826929" y="2689822"/>
            <a:ext cx="2016819" cy="469487"/>
          </a:xfrm>
          <a:prstGeom prst="rect">
            <a:avLst/>
          </a:prstGeom>
          <a:noFill/>
        </p:spPr>
        <p:txBody>
          <a:bodyPr wrap="square" lIns="0" tIns="0" rIns="0" bIns="0" rtlCol="0">
            <a:spAutoFit/>
          </a:bodyPr>
          <a:lstStyle/>
          <a:p>
            <a:pPr algn="ctr">
              <a:lnSpc>
                <a:spcPct val="115000"/>
              </a:lnSpc>
              <a:spcBef>
                <a:spcPts val="400"/>
              </a:spcBef>
              <a:spcAft>
                <a:spcPts val="400"/>
              </a:spcAft>
            </a:pPr>
            <a:r>
              <a:rPr lang="en-US" sz="1400" b="1" dirty="0">
                <a:solidFill>
                  <a:schemeClr val="tx1"/>
                </a:solidFill>
              </a:rPr>
              <a:t>Less middle-class </a:t>
            </a:r>
            <a:r>
              <a:rPr lang="en-IE" sz="1400" b="1" dirty="0">
                <a:solidFill>
                  <a:schemeClr val="tx1"/>
                </a:solidFill>
              </a:rPr>
              <a:t>than in 2023 </a:t>
            </a:r>
          </a:p>
        </p:txBody>
      </p:sp>
      <p:sp>
        <p:nvSpPr>
          <p:cNvPr id="14" name="TextBox 13">
            <a:extLst>
              <a:ext uri="{FF2B5EF4-FFF2-40B4-BE49-F238E27FC236}">
                <a16:creationId xmlns:a16="http://schemas.microsoft.com/office/drawing/2014/main" id="{144F6972-8F47-4845-9A68-677C528E62F2}"/>
              </a:ext>
            </a:extLst>
          </p:cNvPr>
          <p:cNvSpPr txBox="1"/>
          <p:nvPr/>
        </p:nvSpPr>
        <p:spPr>
          <a:xfrm>
            <a:off x="1576766" y="1220072"/>
            <a:ext cx="2166041" cy="469487"/>
          </a:xfrm>
          <a:prstGeom prst="rect">
            <a:avLst/>
          </a:prstGeom>
          <a:noFill/>
        </p:spPr>
        <p:txBody>
          <a:bodyPr wrap="square" lIns="0" tIns="0" rIns="0" bIns="0" rtlCol="0">
            <a:spAutoFit/>
          </a:bodyPr>
          <a:lstStyle/>
          <a:p>
            <a:pPr algn="ctr">
              <a:lnSpc>
                <a:spcPct val="115000"/>
              </a:lnSpc>
              <a:spcBef>
                <a:spcPts val="400"/>
              </a:spcBef>
              <a:spcAft>
                <a:spcPts val="400"/>
              </a:spcAft>
            </a:pPr>
            <a:r>
              <a:rPr lang="en-US" sz="1400" b="1" dirty="0">
                <a:solidFill>
                  <a:schemeClr val="tx1"/>
                </a:solidFill>
              </a:rPr>
              <a:t>Less middle-class </a:t>
            </a:r>
            <a:r>
              <a:rPr lang="en-IE" sz="1400" b="1" dirty="0">
                <a:solidFill>
                  <a:schemeClr val="tx1"/>
                </a:solidFill>
              </a:rPr>
              <a:t>than in 2023 </a:t>
            </a:r>
          </a:p>
        </p:txBody>
      </p:sp>
      <p:sp>
        <p:nvSpPr>
          <p:cNvPr id="15" name="Arrow: Right 14">
            <a:extLst>
              <a:ext uri="{FF2B5EF4-FFF2-40B4-BE49-F238E27FC236}">
                <a16:creationId xmlns:a16="http://schemas.microsoft.com/office/drawing/2014/main" id="{D910A146-919C-7029-D804-FDF78E21C44E}"/>
              </a:ext>
            </a:extLst>
          </p:cNvPr>
          <p:cNvSpPr/>
          <p:nvPr/>
        </p:nvSpPr>
        <p:spPr>
          <a:xfrm rot="10800000">
            <a:off x="3676154" y="1276488"/>
            <a:ext cx="397519" cy="369332"/>
          </a:xfrm>
          <a:prstGeom prst="rightArrow">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IE" sz="2400" dirty="0">
              <a:solidFill>
                <a:schemeClr val="tx1"/>
              </a:solidFill>
            </a:endParaRPr>
          </a:p>
        </p:txBody>
      </p:sp>
      <p:sp>
        <p:nvSpPr>
          <p:cNvPr id="16" name="Arrow: Right 15">
            <a:extLst>
              <a:ext uri="{FF2B5EF4-FFF2-40B4-BE49-F238E27FC236}">
                <a16:creationId xmlns:a16="http://schemas.microsoft.com/office/drawing/2014/main" id="{7A66483A-F47D-DA94-5397-C6CBF316516F}"/>
              </a:ext>
            </a:extLst>
          </p:cNvPr>
          <p:cNvSpPr/>
          <p:nvPr/>
        </p:nvSpPr>
        <p:spPr>
          <a:xfrm rot="10800000">
            <a:off x="4847013" y="2751031"/>
            <a:ext cx="397519" cy="369332"/>
          </a:xfrm>
          <a:prstGeom prst="rightArrow">
            <a:avLst/>
          </a:prstGeom>
          <a:solidFill>
            <a:schemeClr val="tx2">
              <a:lumMod val="60000"/>
              <a:lumOff val="4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l">
              <a:lnSpc>
                <a:spcPct val="112000"/>
              </a:lnSpc>
              <a:spcBef>
                <a:spcPts val="400"/>
              </a:spcBef>
              <a:spcAft>
                <a:spcPts val="400"/>
              </a:spcAft>
            </a:pPr>
            <a:endParaRPr lang="en-IE" sz="2400" dirty="0">
              <a:solidFill>
                <a:schemeClr val="tx1"/>
              </a:solidFill>
            </a:endParaRPr>
          </a:p>
        </p:txBody>
      </p:sp>
    </p:spTree>
    <p:extLst>
      <p:ext uri="{BB962C8B-B14F-4D97-AF65-F5344CB8AC3E}">
        <p14:creationId xmlns:p14="http://schemas.microsoft.com/office/powerpoint/2010/main" val="3788284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wipe(up)">
                                      <p:cBhvr>
                                        <p:cTn id="7" dur="500"/>
                                        <p:tgtEl>
                                          <p:spTgt spid="21"/>
                                        </p:tgtEl>
                                      </p:cBhvr>
                                    </p:animEffect>
                                  </p:childTnLst>
                                </p:cTn>
                              </p:par>
                              <p:par>
                                <p:cTn id="8" presetID="22" presetClass="entr" presetSubtype="1"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50"/>
                                        </p:tgtEl>
                                        <p:attrNameLst>
                                          <p:attrName>style.visibility</p:attrName>
                                        </p:attrNameLst>
                                      </p:cBhvr>
                                      <p:to>
                                        <p:strVal val="visible"/>
                                      </p:to>
                                    </p:set>
                                    <p:animEffect transition="in" filter="wipe(up)">
                                      <p:cBhvr>
                                        <p:cTn id="13" dur="500"/>
                                        <p:tgtEl>
                                          <p:spTgt spid="50"/>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51"/>
                                        </p:tgtEl>
                                        <p:attrNameLst>
                                          <p:attrName>style.visibility</p:attrName>
                                        </p:attrNameLst>
                                      </p:cBhvr>
                                      <p:to>
                                        <p:strVal val="visible"/>
                                      </p:to>
                                    </p:set>
                                    <p:animEffect transition="in" filter="wipe(up)">
                                      <p:cBhvr>
                                        <p:cTn id="16" dur="500"/>
                                        <p:tgtEl>
                                          <p:spTgt spid="51"/>
                                        </p:tgtEl>
                                      </p:cBhvr>
                                    </p:animEffect>
                                  </p:childTnLst>
                                </p:cTn>
                              </p:par>
                              <p:par>
                                <p:cTn id="17" presetID="22" presetClass="entr" presetSubtype="1"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wipe(up)">
                                      <p:cBhvr>
                                        <p:cTn id="19" dur="500"/>
                                        <p:tgtEl>
                                          <p:spTgt spid="22"/>
                                        </p:tgtEl>
                                      </p:cBhvr>
                                    </p:animEffect>
                                  </p:childTnLst>
                                </p:cTn>
                              </p:par>
                              <p:par>
                                <p:cTn id="20" presetID="22" presetClass="entr" presetSubtype="1" fill="hold"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up)">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par>
                                <p:cTn id="28" presetID="22" presetClass="entr" presetSubtype="1" fill="hold" grpId="0" nodeType="withEffect">
                                  <p:stCondLst>
                                    <p:cond delay="0"/>
                                  </p:stCondLst>
                                  <p:childTnLst>
                                    <p:set>
                                      <p:cBhvr>
                                        <p:cTn id="29" dur="1" fill="hold">
                                          <p:stCondLst>
                                            <p:cond delay="0"/>
                                          </p:stCondLst>
                                        </p:cTn>
                                        <p:tgtEl>
                                          <p:spTgt spid="59"/>
                                        </p:tgtEl>
                                        <p:attrNameLst>
                                          <p:attrName>style.visibility</p:attrName>
                                        </p:attrNameLst>
                                      </p:cBhvr>
                                      <p:to>
                                        <p:strVal val="visible"/>
                                      </p:to>
                                    </p:set>
                                    <p:animEffect transition="in" filter="wipe(up)">
                                      <p:cBhvr>
                                        <p:cTn id="30" dur="500"/>
                                        <p:tgtEl>
                                          <p:spTgt spid="59"/>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1" fill="hold" grpId="0" nodeType="clickEffect">
                                  <p:stCondLst>
                                    <p:cond delay="0"/>
                                  </p:stCondLst>
                                  <p:childTnLst>
                                    <p:set>
                                      <p:cBhvr>
                                        <p:cTn id="34" dur="1" fill="hold">
                                          <p:stCondLst>
                                            <p:cond delay="0"/>
                                          </p:stCondLst>
                                        </p:cTn>
                                        <p:tgtEl>
                                          <p:spTgt spid="65"/>
                                        </p:tgtEl>
                                        <p:attrNameLst>
                                          <p:attrName>style.visibility</p:attrName>
                                        </p:attrNameLst>
                                      </p:cBhvr>
                                      <p:to>
                                        <p:strVal val="visible"/>
                                      </p:to>
                                    </p:set>
                                    <p:animEffect transition="in" filter="wipe(up)">
                                      <p:cBhvr>
                                        <p:cTn id="35" dur="500"/>
                                        <p:tgtEl>
                                          <p:spTgt spid="65"/>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1" fill="hold" grpId="0" nodeType="clickEffect">
                                  <p:stCondLst>
                                    <p:cond delay="0"/>
                                  </p:stCondLst>
                                  <p:childTnLst>
                                    <p:set>
                                      <p:cBhvr>
                                        <p:cTn id="39" dur="1" fill="hold">
                                          <p:stCondLst>
                                            <p:cond delay="0"/>
                                          </p:stCondLst>
                                        </p:cTn>
                                        <p:tgtEl>
                                          <p:spTgt spid="60"/>
                                        </p:tgtEl>
                                        <p:attrNameLst>
                                          <p:attrName>style.visibility</p:attrName>
                                        </p:attrNameLst>
                                      </p:cBhvr>
                                      <p:to>
                                        <p:strVal val="visible"/>
                                      </p:to>
                                    </p:set>
                                    <p:animEffect transition="in" filter="wipe(up)">
                                      <p:cBhvr>
                                        <p:cTn id="40" dur="500"/>
                                        <p:tgtEl>
                                          <p:spTgt spid="60"/>
                                        </p:tgtEl>
                                      </p:cBhvr>
                                    </p:animEffect>
                                  </p:childTnLst>
                                </p:cTn>
                              </p:par>
                              <p:par>
                                <p:cTn id="41" presetID="22" presetClass="entr" presetSubtype="1" fill="hold" grpId="0" nodeType="with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wipe(up)">
                                      <p:cBhvr>
                                        <p:cTn id="43" dur="500"/>
                                        <p:tgtEl>
                                          <p:spTgt spid="4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wipe(up)">
                                      <p:cBhvr>
                                        <p:cTn id="48" dur="500"/>
                                        <p:tgtEl>
                                          <p:spTgt spid="58"/>
                                        </p:tgtEl>
                                      </p:cBhvr>
                                    </p:animEffect>
                                  </p:childTnLst>
                                </p:cTn>
                              </p:par>
                              <p:par>
                                <p:cTn id="49" presetID="22" presetClass="entr" presetSubtype="1"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animEffect transition="in" filter="wipe(up)">
                                      <p:cBhvr>
                                        <p:cTn id="51" dur="500"/>
                                        <p:tgtEl>
                                          <p:spTgt spid="62"/>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1" fill="hold" grpId="0" nodeType="clickEffect">
                                  <p:stCondLst>
                                    <p:cond delay="0"/>
                                  </p:stCondLst>
                                  <p:childTnLst>
                                    <p:set>
                                      <p:cBhvr>
                                        <p:cTn id="55" dur="1" fill="hold">
                                          <p:stCondLst>
                                            <p:cond delay="0"/>
                                          </p:stCondLst>
                                        </p:cTn>
                                        <p:tgtEl>
                                          <p:spTgt spid="44"/>
                                        </p:tgtEl>
                                        <p:attrNameLst>
                                          <p:attrName>style.visibility</p:attrName>
                                        </p:attrNameLst>
                                      </p:cBhvr>
                                      <p:to>
                                        <p:strVal val="visible"/>
                                      </p:to>
                                    </p:set>
                                    <p:animEffect transition="in" filter="wipe(up)">
                                      <p:cBhvr>
                                        <p:cTn id="56" dur="500"/>
                                        <p:tgtEl>
                                          <p:spTgt spid="44"/>
                                        </p:tgtEl>
                                      </p:cBhvr>
                                    </p:animEffect>
                                  </p:childTnLst>
                                </p:cTn>
                              </p:par>
                              <p:par>
                                <p:cTn id="57" presetID="22" presetClass="entr" presetSubtype="1" fill="hold" grpId="0" nodeType="withEffect">
                                  <p:stCondLst>
                                    <p:cond delay="0"/>
                                  </p:stCondLst>
                                  <p:childTnLst>
                                    <p:set>
                                      <p:cBhvr>
                                        <p:cTn id="58" dur="1" fill="hold">
                                          <p:stCondLst>
                                            <p:cond delay="0"/>
                                          </p:stCondLst>
                                        </p:cTn>
                                        <p:tgtEl>
                                          <p:spTgt spid="63"/>
                                        </p:tgtEl>
                                        <p:attrNameLst>
                                          <p:attrName>style.visibility</p:attrName>
                                        </p:attrNameLst>
                                      </p:cBhvr>
                                      <p:to>
                                        <p:strVal val="visible"/>
                                      </p:to>
                                    </p:set>
                                    <p:animEffect transition="in" filter="wipe(up)">
                                      <p:cBhvr>
                                        <p:cTn id="59"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1" grpId="0" animBg="1"/>
      <p:bldP spid="42" grpId="0" animBg="1"/>
      <p:bldP spid="44" grpId="0" animBg="1"/>
      <p:bldP spid="46" grpId="0" animBg="1"/>
      <p:bldP spid="58" grpId="0" animBg="1"/>
      <p:bldP spid="59" grpId="0"/>
      <p:bldP spid="60" grpId="0"/>
      <p:bldP spid="62" grpId="0" animBg="1"/>
      <p:bldP spid="63" grpId="0"/>
      <p:bldP spid="65" grpId="0" animBg="1"/>
      <p:bldP spid="21" grpId="0" animBg="1"/>
      <p:bldP spid="2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a:xfrm>
            <a:off x="438993" y="42864"/>
            <a:ext cx="11285432" cy="715669"/>
          </a:xfrm>
        </p:spPr>
        <p:txBody>
          <a:bodyPr lIns="0" tIns="0" rIns="0" bIns="0" anchor="b" anchorCtr="0">
            <a:noAutofit/>
          </a:bodyPr>
          <a:lstStyle/>
          <a:p>
            <a:r>
              <a:rPr lang="en-IE"/>
              <a:t>Trending the Segments</a:t>
            </a:r>
          </a:p>
        </p:txBody>
      </p:sp>
      <p:sp>
        <p:nvSpPr>
          <p:cNvPr id="27" name="Text Placeholder 26">
            <a:extLst>
              <a:ext uri="{FF2B5EF4-FFF2-40B4-BE49-F238E27FC236}">
                <a16:creationId xmlns:a16="http://schemas.microsoft.com/office/drawing/2014/main" id="{3F0C71A3-B5DB-ECFC-3BE8-D82B474C5E9E}"/>
              </a:ext>
            </a:extLst>
          </p:cNvPr>
          <p:cNvSpPr>
            <a:spLocks noGrp="1"/>
          </p:cNvSpPr>
          <p:nvPr>
            <p:ph type="body" sz="quarter" idx="15"/>
          </p:nvPr>
        </p:nvSpPr>
        <p:spPr>
          <a:xfrm>
            <a:off x="467575" y="816656"/>
            <a:ext cx="11753007" cy="515013"/>
          </a:xfrm>
        </p:spPr>
        <p:txBody>
          <a:bodyPr lIns="0" tIns="0" rIns="0" bIns="0" anchor="b" anchorCtr="0"/>
          <a:lstStyle/>
          <a:p>
            <a:r>
              <a:rPr lang="en-US"/>
              <a:t>Largest shift seen among </a:t>
            </a:r>
            <a:r>
              <a:rPr lang="en-US" err="1"/>
              <a:t>Empathisers</a:t>
            </a:r>
            <a:r>
              <a:rPr lang="en-US"/>
              <a:t>, decreasing by -4%pts, while disengaged have increased by +3%pts. Longer term the Disengaged have grown.</a:t>
            </a:r>
          </a:p>
        </p:txBody>
      </p:sp>
      <p:sp>
        <p:nvSpPr>
          <p:cNvPr id="11" name="Text Placeholder 10">
            <a:extLst>
              <a:ext uri="{FF2B5EF4-FFF2-40B4-BE49-F238E27FC236}">
                <a16:creationId xmlns:a16="http://schemas.microsoft.com/office/drawing/2014/main" id="{76A8B96C-5D7A-4680-9D7D-4EF8E5CC7721}"/>
              </a:ext>
            </a:extLst>
          </p:cNvPr>
          <p:cNvSpPr>
            <a:spLocks noGrp="1"/>
          </p:cNvSpPr>
          <p:nvPr>
            <p:ph type="body" sz="quarter" idx="17"/>
          </p:nvPr>
        </p:nvSpPr>
        <p:spPr>
          <a:xfrm>
            <a:off x="438993" y="6116643"/>
            <a:ext cx="9461889" cy="333425"/>
          </a:xfrm>
        </p:spPr>
        <p:txBody>
          <a:bodyPr/>
          <a:lstStyle/>
          <a:p>
            <a:r>
              <a:rPr lang="en-IE"/>
              <a:t>Analysis of Sample</a:t>
            </a:r>
          </a:p>
          <a:p>
            <a:r>
              <a:rPr lang="en-IE"/>
              <a:t>Base: All Adults aged 18+ years- 2,515 (Nov 22 N – 2501; Dec 21 N – 2,026; Feb 21 N – 3,008)</a:t>
            </a:r>
          </a:p>
          <a:p>
            <a:endParaRPr lang="en-IE"/>
          </a:p>
        </p:txBody>
      </p:sp>
      <p:sp>
        <p:nvSpPr>
          <p:cNvPr id="12" name="TextBox 11">
            <a:extLst>
              <a:ext uri="{FF2B5EF4-FFF2-40B4-BE49-F238E27FC236}">
                <a16:creationId xmlns:a16="http://schemas.microsoft.com/office/drawing/2014/main" id="{3DAAFFBD-6A56-46A3-ACB6-570ECFD4D86C}"/>
              </a:ext>
            </a:extLst>
          </p:cNvPr>
          <p:cNvSpPr txBox="1"/>
          <p:nvPr/>
        </p:nvSpPr>
        <p:spPr>
          <a:xfrm>
            <a:off x="4302466" y="1833508"/>
            <a:ext cx="696023" cy="61555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Dec ‘ 21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- 2026</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13" name="TextBox 12">
            <a:extLst>
              <a:ext uri="{FF2B5EF4-FFF2-40B4-BE49-F238E27FC236}">
                <a16:creationId xmlns:a16="http://schemas.microsoft.com/office/drawing/2014/main" id="{7CE448B2-542D-4BC8-99B7-3B06D0A42EFE}"/>
              </a:ext>
            </a:extLst>
          </p:cNvPr>
          <p:cNvSpPr txBox="1"/>
          <p:nvPr/>
        </p:nvSpPr>
        <p:spPr>
          <a:xfrm>
            <a:off x="2675953" y="1833508"/>
            <a:ext cx="724878" cy="61555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Feb ‘ 21</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- 3008</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graphicFrame>
        <p:nvGraphicFramePr>
          <p:cNvPr id="18" name="Chart 17">
            <a:extLst>
              <a:ext uri="{FF2B5EF4-FFF2-40B4-BE49-F238E27FC236}">
                <a16:creationId xmlns:a16="http://schemas.microsoft.com/office/drawing/2014/main" id="{6A9AD7C9-C994-49CC-9426-A5301718BCBA}"/>
              </a:ext>
            </a:extLst>
          </p:cNvPr>
          <p:cNvGraphicFramePr/>
          <p:nvPr>
            <p:extLst>
              <p:ext uri="{D42A27DB-BD31-4B8C-83A1-F6EECF244321}">
                <p14:modId xmlns:p14="http://schemas.microsoft.com/office/powerpoint/2010/main" val="2901060956"/>
              </p:ext>
            </p:extLst>
          </p:nvPr>
        </p:nvGraphicFramePr>
        <p:xfrm>
          <a:off x="2126608" y="2305263"/>
          <a:ext cx="8128000" cy="360402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9" name="Table 18">
            <a:extLst>
              <a:ext uri="{FF2B5EF4-FFF2-40B4-BE49-F238E27FC236}">
                <a16:creationId xmlns:a16="http://schemas.microsoft.com/office/drawing/2014/main" id="{A08363EF-EBCE-40A1-9125-82FCE2186F55}"/>
              </a:ext>
            </a:extLst>
          </p:cNvPr>
          <p:cNvGraphicFramePr>
            <a:graphicFrameLocks noGrp="1"/>
          </p:cNvGraphicFramePr>
          <p:nvPr>
            <p:extLst>
              <p:ext uri="{D42A27DB-BD31-4B8C-83A1-F6EECF244321}">
                <p14:modId xmlns:p14="http://schemas.microsoft.com/office/powerpoint/2010/main" val="1367760524"/>
              </p:ext>
            </p:extLst>
          </p:nvPr>
        </p:nvGraphicFramePr>
        <p:xfrm>
          <a:off x="438993" y="2470876"/>
          <a:ext cx="2207188" cy="3014508"/>
        </p:xfrm>
        <a:graphic>
          <a:graphicData uri="http://schemas.openxmlformats.org/drawingml/2006/table">
            <a:tbl>
              <a:tblPr>
                <a:tableStyleId>{5C22544A-7EE6-4342-B048-85BDC9FD1C3A}</a:tableStyleId>
              </a:tblPr>
              <a:tblGrid>
                <a:gridCol w="2207188">
                  <a:extLst>
                    <a:ext uri="{9D8B030D-6E8A-4147-A177-3AD203B41FA5}">
                      <a16:colId xmlns:a16="http://schemas.microsoft.com/office/drawing/2014/main" val="2807665101"/>
                    </a:ext>
                  </a:extLst>
                </a:gridCol>
              </a:tblGrid>
              <a:tr h="603500">
                <a:tc>
                  <a:txBody>
                    <a:bodyPr/>
                    <a:lstStyle/>
                    <a:p>
                      <a:pPr algn="r" fontAlgn="ctr"/>
                      <a:r>
                        <a:rPr lang="en-IE" sz="1200" b="0" i="0" u="none" strike="noStrike">
                          <a:solidFill>
                            <a:srgbClr val="000000"/>
                          </a:solidFill>
                          <a:effectLst/>
                          <a:latin typeface="Barlow" panose="00000500000000000000" pitchFamily="2" charset="0"/>
                          <a:cs typeface="Arial" panose="020B0604020202020204" pitchFamily="34" charset="0"/>
                        </a:rPr>
                        <a:t>Global Citizens</a:t>
                      </a:r>
                    </a:p>
                  </a:txBody>
                  <a:tcPr marL="9525" marR="9525" marT="9525" marB="0" anchor="ctr">
                    <a:noFill/>
                  </a:tcPr>
                </a:tc>
                <a:extLst>
                  <a:ext uri="{0D108BD9-81ED-4DB2-BD59-A6C34878D82A}">
                    <a16:rowId xmlns:a16="http://schemas.microsoft.com/office/drawing/2014/main" val="605510150"/>
                  </a:ext>
                </a:extLst>
              </a:tr>
              <a:tr h="237869">
                <a:tc>
                  <a:txBody>
                    <a:bodyPr/>
                    <a:lstStyle/>
                    <a:p>
                      <a:pPr algn="r" fontAlgn="ctr"/>
                      <a:r>
                        <a:rPr lang="en-IE" sz="1200" b="0" i="0" u="none" strike="noStrike">
                          <a:solidFill>
                            <a:srgbClr val="000000"/>
                          </a:solidFill>
                          <a:effectLst/>
                          <a:latin typeface="Barlow" panose="00000500000000000000" pitchFamily="2" charset="0"/>
                          <a:cs typeface="Arial" panose="020B0604020202020204" pitchFamily="34" charset="0"/>
                        </a:rPr>
                        <a:t>Community Champions</a:t>
                      </a:r>
                    </a:p>
                  </a:txBody>
                  <a:tcPr marL="9525" marR="9525" marT="9525" marB="0" anchor="ctr">
                    <a:noFill/>
                  </a:tcPr>
                </a:tc>
                <a:extLst>
                  <a:ext uri="{0D108BD9-81ED-4DB2-BD59-A6C34878D82A}">
                    <a16:rowId xmlns:a16="http://schemas.microsoft.com/office/drawing/2014/main" val="1218086181"/>
                  </a:ext>
                </a:extLst>
              </a:tr>
              <a:tr h="718333">
                <a:tc>
                  <a:txBody>
                    <a:bodyPr/>
                    <a:lstStyle/>
                    <a:p>
                      <a:pPr algn="r" fontAlgn="ctr"/>
                      <a:r>
                        <a:rPr lang="en-IE" sz="1200" b="0" i="0" u="none" strike="noStrike">
                          <a:solidFill>
                            <a:srgbClr val="000000"/>
                          </a:solidFill>
                          <a:effectLst/>
                          <a:latin typeface="Barlow" panose="00000500000000000000" pitchFamily="2" charset="0"/>
                          <a:cs typeface="Arial" panose="020B0604020202020204" pitchFamily="34" charset="0"/>
                        </a:rPr>
                        <a:t>Multilateralists</a:t>
                      </a:r>
                    </a:p>
                  </a:txBody>
                  <a:tcPr marL="9525" marR="9525" marT="9525" marB="0" anchor="ctr">
                    <a:noFill/>
                  </a:tcPr>
                </a:tc>
                <a:extLst>
                  <a:ext uri="{0D108BD9-81ED-4DB2-BD59-A6C34878D82A}">
                    <a16:rowId xmlns:a16="http://schemas.microsoft.com/office/drawing/2014/main" val="659657459"/>
                  </a:ext>
                </a:extLst>
              </a:tr>
              <a:tr h="352703">
                <a:tc>
                  <a:txBody>
                    <a:bodyPr/>
                    <a:lstStyle/>
                    <a:p>
                      <a:pPr algn="r" fontAlgn="ctr"/>
                      <a:r>
                        <a:rPr lang="en-IE" sz="1200" b="0" i="0" u="none" strike="noStrike">
                          <a:solidFill>
                            <a:srgbClr val="000000"/>
                          </a:solidFill>
                          <a:effectLst/>
                          <a:latin typeface="Barlow" panose="00000500000000000000" pitchFamily="2" charset="0"/>
                          <a:cs typeface="Arial" panose="020B0604020202020204" pitchFamily="34" charset="0"/>
                        </a:rPr>
                        <a:t>Pragmatists</a:t>
                      </a:r>
                    </a:p>
                  </a:txBody>
                  <a:tcPr marL="9525" marR="9525" marT="9525" marB="0" anchor="ctr">
                    <a:noFill/>
                  </a:tcPr>
                </a:tc>
                <a:extLst>
                  <a:ext uri="{0D108BD9-81ED-4DB2-BD59-A6C34878D82A}">
                    <a16:rowId xmlns:a16="http://schemas.microsoft.com/office/drawing/2014/main" val="1844665453"/>
                  </a:ext>
                </a:extLst>
              </a:tr>
              <a:tr h="864234">
                <a:tc>
                  <a:txBody>
                    <a:bodyPr/>
                    <a:lstStyle/>
                    <a:p>
                      <a:pPr algn="r" fontAlgn="ctr"/>
                      <a:r>
                        <a:rPr kumimoji="0" lang="en-IE" sz="1200" b="0" i="0" u="none" strike="noStrike" kern="1200" cap="none" spc="0" normalizeH="0" baseline="0" noProof="0">
                          <a:ln>
                            <a:noFill/>
                          </a:ln>
                          <a:solidFill>
                            <a:srgbClr val="000033"/>
                          </a:solidFill>
                          <a:effectLst/>
                          <a:uLnTx/>
                          <a:uFillTx/>
                          <a:latin typeface="Barlow" panose="00000500000000000000" pitchFamily="2" charset="0"/>
                          <a:ea typeface="+mn-ea"/>
                          <a:cs typeface="Arial" panose="020B0604020202020204" pitchFamily="34" charset="0"/>
                        </a:rPr>
                        <a:t>Empathisers</a:t>
                      </a:r>
                      <a:endParaRPr lang="en-IE" sz="1200" b="1" i="0" u="none" strike="noStrike">
                        <a:solidFill>
                          <a:srgbClr val="000000"/>
                        </a:solidFill>
                        <a:effectLst/>
                        <a:latin typeface="Barlow" panose="00000500000000000000" pitchFamily="2" charset="0"/>
                        <a:cs typeface="Arial" panose="020B0604020202020204" pitchFamily="34" charset="0"/>
                      </a:endParaRPr>
                    </a:p>
                  </a:txBody>
                  <a:tcPr marL="9525" marR="9525" marT="9525" marB="0" anchor="ctr">
                    <a:noFill/>
                  </a:tcPr>
                </a:tc>
                <a:extLst>
                  <a:ext uri="{0D108BD9-81ED-4DB2-BD59-A6C34878D82A}">
                    <a16:rowId xmlns:a16="http://schemas.microsoft.com/office/drawing/2014/main" val="2764222259"/>
                  </a:ext>
                </a:extLst>
              </a:tr>
              <a:tr h="237869">
                <a:tc>
                  <a:txBody>
                    <a:bodyPr/>
                    <a:lstStyle/>
                    <a:p>
                      <a:pPr algn="r" fontAlgn="ctr"/>
                      <a:r>
                        <a:rPr lang="en-IE" sz="1200" b="0" i="0" u="none" strike="noStrike">
                          <a:solidFill>
                            <a:srgbClr val="000000"/>
                          </a:solidFill>
                          <a:effectLst/>
                          <a:latin typeface="Barlow" panose="00000500000000000000" pitchFamily="2" charset="0"/>
                          <a:cs typeface="Arial" panose="020B0604020202020204" pitchFamily="34" charset="0"/>
                        </a:rPr>
                        <a:t>Disengaged</a:t>
                      </a:r>
                    </a:p>
                  </a:txBody>
                  <a:tcPr marL="9525" marR="9525" marT="9525" marB="0" anchor="ctr">
                    <a:noFill/>
                  </a:tcPr>
                </a:tc>
                <a:extLst>
                  <a:ext uri="{0D108BD9-81ED-4DB2-BD59-A6C34878D82A}">
                    <a16:rowId xmlns:a16="http://schemas.microsoft.com/office/drawing/2014/main" val="3453257520"/>
                  </a:ext>
                </a:extLst>
              </a:tr>
            </a:tbl>
          </a:graphicData>
        </a:graphic>
      </p:graphicFrame>
      <p:sp>
        <p:nvSpPr>
          <p:cNvPr id="2" name="TextBox 1">
            <a:extLst>
              <a:ext uri="{FF2B5EF4-FFF2-40B4-BE49-F238E27FC236}">
                <a16:creationId xmlns:a16="http://schemas.microsoft.com/office/drawing/2014/main" id="{D3D22046-B6FD-ECA1-55FB-179EAA0742FD}"/>
              </a:ext>
            </a:extLst>
          </p:cNvPr>
          <p:cNvSpPr txBox="1"/>
          <p:nvPr/>
        </p:nvSpPr>
        <p:spPr>
          <a:xfrm>
            <a:off x="5846603" y="1833508"/>
            <a:ext cx="688009" cy="61555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Nov ‘22</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- 2501</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16" name="TextBox 15">
            <a:extLst>
              <a:ext uri="{FF2B5EF4-FFF2-40B4-BE49-F238E27FC236}">
                <a16:creationId xmlns:a16="http://schemas.microsoft.com/office/drawing/2014/main" id="{FBE37BA1-057D-EA29-AA68-5B65D8DE8B61}"/>
              </a:ext>
            </a:extLst>
          </p:cNvPr>
          <p:cNvSpPr txBox="1"/>
          <p:nvPr/>
        </p:nvSpPr>
        <p:spPr>
          <a:xfrm>
            <a:off x="10001779" y="5043240"/>
            <a:ext cx="474810" cy="276999"/>
          </a:xfrm>
          <a:prstGeom prst="rect">
            <a:avLst/>
          </a:prstGeom>
          <a:noFill/>
        </p:spPr>
        <p:txBody>
          <a:bodyPr wrap="none" rtlCol="0">
            <a:spAutoFit/>
          </a:bodyPr>
          <a:lstStyle/>
          <a:p>
            <a:r>
              <a:rPr lang="en-IE" sz="1200"/>
              <a:t>+3%</a:t>
            </a:r>
          </a:p>
        </p:txBody>
      </p:sp>
      <p:sp>
        <p:nvSpPr>
          <p:cNvPr id="4" name="TextBox 3">
            <a:extLst>
              <a:ext uri="{FF2B5EF4-FFF2-40B4-BE49-F238E27FC236}">
                <a16:creationId xmlns:a16="http://schemas.microsoft.com/office/drawing/2014/main" id="{B7F07D79-F8F3-723C-D779-7FAB5A062E46}"/>
              </a:ext>
            </a:extLst>
          </p:cNvPr>
          <p:cNvSpPr txBox="1"/>
          <p:nvPr/>
        </p:nvSpPr>
        <p:spPr>
          <a:xfrm>
            <a:off x="7382726" y="1833508"/>
            <a:ext cx="684803" cy="61555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Nov ‘23</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- 2515</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3" name="TextBox 2">
            <a:extLst>
              <a:ext uri="{FF2B5EF4-FFF2-40B4-BE49-F238E27FC236}">
                <a16:creationId xmlns:a16="http://schemas.microsoft.com/office/drawing/2014/main" id="{ECA8290D-7563-53EC-69A1-D452FE1ADC47}"/>
              </a:ext>
            </a:extLst>
          </p:cNvPr>
          <p:cNvSpPr txBox="1"/>
          <p:nvPr/>
        </p:nvSpPr>
        <p:spPr>
          <a:xfrm>
            <a:off x="8939418" y="1833508"/>
            <a:ext cx="697627" cy="615553"/>
          </a:xfrm>
          <a:prstGeom prst="rect">
            <a:avLst/>
          </a:prstGeom>
          <a:noFill/>
        </p:spPr>
        <p:txBody>
          <a:bodyPr wrap="non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200" b="1" i="0" u="none" strike="noStrike" kern="1200" cap="none" spc="0" normalizeH="0" baseline="0" noProof="0">
                <a:ln>
                  <a:noFill/>
                </a:ln>
                <a:solidFill>
                  <a:prstClr val="black"/>
                </a:solidFill>
                <a:effectLst/>
                <a:uLnTx/>
                <a:uFillTx/>
                <a:latin typeface="Barlow" panose="00000500000000000000" pitchFamily="2" charset="0"/>
                <a:ea typeface="+mn-ea"/>
                <a:cs typeface="+mn-cs"/>
              </a:rPr>
              <a:t>Aug ‘24</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rPr>
              <a:t>N - 2504</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IE" sz="1100" b="0" i="0" u="none" strike="noStrike" kern="1200" cap="none" spc="0" normalizeH="0" baseline="0" noProof="0">
              <a:ln>
                <a:noFill/>
              </a:ln>
              <a:solidFill>
                <a:prstClr val="black"/>
              </a:solidFill>
              <a:effectLst/>
              <a:uLnTx/>
              <a:uFillTx/>
              <a:latin typeface="Barlow" panose="00000500000000000000" pitchFamily="2" charset="0"/>
              <a:ea typeface="+mn-ea"/>
              <a:cs typeface="+mn-cs"/>
            </a:endParaRPr>
          </a:p>
        </p:txBody>
      </p:sp>
      <p:sp>
        <p:nvSpPr>
          <p:cNvPr id="26" name="TextBox 25">
            <a:extLst>
              <a:ext uri="{FF2B5EF4-FFF2-40B4-BE49-F238E27FC236}">
                <a16:creationId xmlns:a16="http://schemas.microsoft.com/office/drawing/2014/main" id="{B45835E7-5192-F9F1-BC81-92463E7F0FB3}"/>
              </a:ext>
            </a:extLst>
          </p:cNvPr>
          <p:cNvSpPr txBox="1"/>
          <p:nvPr/>
        </p:nvSpPr>
        <p:spPr>
          <a:xfrm>
            <a:off x="9778802" y="4392673"/>
            <a:ext cx="460382" cy="276999"/>
          </a:xfrm>
          <a:prstGeom prst="rect">
            <a:avLst/>
          </a:prstGeom>
          <a:noFill/>
        </p:spPr>
        <p:txBody>
          <a:bodyPr wrap="none" rtlCol="0">
            <a:spAutoFit/>
          </a:bodyPr>
          <a:lstStyle/>
          <a:p>
            <a:r>
              <a:rPr lang="en-IE" sz="1200"/>
              <a:t>-4%</a:t>
            </a:r>
          </a:p>
        </p:txBody>
      </p:sp>
      <p:cxnSp>
        <p:nvCxnSpPr>
          <p:cNvPr id="30" name="Straight Arrow Connector 29">
            <a:extLst>
              <a:ext uri="{FF2B5EF4-FFF2-40B4-BE49-F238E27FC236}">
                <a16:creationId xmlns:a16="http://schemas.microsoft.com/office/drawing/2014/main" id="{C6FE3073-9B5E-53D0-988A-EFCCCD664F8B}"/>
              </a:ext>
            </a:extLst>
          </p:cNvPr>
          <p:cNvCxnSpPr>
            <a:cxnSpLocks/>
          </p:cNvCxnSpPr>
          <p:nvPr/>
        </p:nvCxnSpPr>
        <p:spPr>
          <a:xfrm>
            <a:off x="10239184" y="4357385"/>
            <a:ext cx="0" cy="34757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F7C9C4CF-C3D1-6636-0179-CFFB248C7D27}"/>
              </a:ext>
            </a:extLst>
          </p:cNvPr>
          <p:cNvCxnSpPr>
            <a:cxnSpLocks/>
          </p:cNvCxnSpPr>
          <p:nvPr/>
        </p:nvCxnSpPr>
        <p:spPr>
          <a:xfrm flipV="1">
            <a:off x="10001779" y="5035231"/>
            <a:ext cx="0" cy="2850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8666090"/>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4">
            <a:extLst>
              <a:ext uri="{FF2B5EF4-FFF2-40B4-BE49-F238E27FC236}">
                <a16:creationId xmlns:a16="http://schemas.microsoft.com/office/drawing/2014/main" id="{DD97526B-393C-402A-02AC-D6FF52943F5F}"/>
              </a:ext>
            </a:extLst>
          </p:cNvPr>
          <p:cNvSpPr>
            <a:spLocks noGrp="1"/>
          </p:cNvSpPr>
          <p:nvPr>
            <p:ph type="title"/>
          </p:nvPr>
        </p:nvSpPr>
        <p:spPr>
          <a:xfrm>
            <a:off x="432000" y="1350000"/>
            <a:ext cx="6095800" cy="1610016"/>
          </a:xfrm>
        </p:spPr>
        <p:txBody>
          <a:bodyPr/>
          <a:lstStyle/>
          <a:p>
            <a:r>
              <a:rPr lang="en-GB" dirty="0"/>
              <a:t>Overseas development aid findings</a:t>
            </a:r>
          </a:p>
        </p:txBody>
      </p:sp>
      <p:sp>
        <p:nvSpPr>
          <p:cNvPr id="3" name="Text Placeholder 2">
            <a:extLst>
              <a:ext uri="{FF2B5EF4-FFF2-40B4-BE49-F238E27FC236}">
                <a16:creationId xmlns:a16="http://schemas.microsoft.com/office/drawing/2014/main" id="{FEB2DAB9-6DE6-316E-143C-908FC7980C30}"/>
              </a:ext>
            </a:extLst>
          </p:cNvPr>
          <p:cNvSpPr>
            <a:spLocks noGrp="1"/>
          </p:cNvSpPr>
          <p:nvPr>
            <p:ph type="body" sz="quarter" idx="10"/>
          </p:nvPr>
        </p:nvSpPr>
        <p:spPr>
          <a:xfrm>
            <a:off x="9148762" y="1032463"/>
            <a:ext cx="2600325" cy="1820863"/>
          </a:xfrm>
        </p:spPr>
        <p:txBody>
          <a:bodyPr/>
          <a:lstStyle/>
          <a:p>
            <a:endParaRPr lang="en-GB" noProof="0"/>
          </a:p>
          <a:p>
            <a:endParaRPr lang="en-GB"/>
          </a:p>
        </p:txBody>
      </p:sp>
      <p:sp>
        <p:nvSpPr>
          <p:cNvPr id="14" name="Freeform: Shape 13">
            <a:extLst>
              <a:ext uri="{FF2B5EF4-FFF2-40B4-BE49-F238E27FC236}">
                <a16:creationId xmlns:a16="http://schemas.microsoft.com/office/drawing/2014/main" id="{DE9A9BA0-2D58-2F62-2B8E-E3F0B6A5705E}"/>
              </a:ext>
              <a:ext uri="{C183D7F6-B498-43B3-948B-1728B52AA6E4}">
                <adec:decorative xmlns:adec="http://schemas.microsoft.com/office/drawing/2017/decorative" val="1"/>
              </a:ext>
            </a:extLst>
          </p:cNvPr>
          <p:cNvSpPr/>
          <p:nvPr/>
        </p:nvSpPr>
        <p:spPr>
          <a:xfrm rot="8100000">
            <a:off x="8422385" y="5570679"/>
            <a:ext cx="3313714" cy="849494"/>
          </a:xfrm>
          <a:custGeom>
            <a:avLst/>
            <a:gdLst>
              <a:gd name="connsiteX0" fmla="*/ 2464220 w 3313714"/>
              <a:gd name="connsiteY0" fmla="*/ 0 h 849494"/>
              <a:gd name="connsiteX1" fmla="*/ 3313714 w 3313714"/>
              <a:gd name="connsiteY1" fmla="*/ 849494 h 849494"/>
              <a:gd name="connsiteX2" fmla="*/ 849494 w 3313714"/>
              <a:gd name="connsiteY2" fmla="*/ 849494 h 849494"/>
              <a:gd name="connsiteX3" fmla="*/ 0 w 3313714"/>
              <a:gd name="connsiteY3" fmla="*/ 0 h 849494"/>
            </a:gdLst>
            <a:ahLst/>
            <a:cxnLst>
              <a:cxn ang="0">
                <a:pos x="connsiteX0" y="connsiteY0"/>
              </a:cxn>
              <a:cxn ang="0">
                <a:pos x="connsiteX1" y="connsiteY1"/>
              </a:cxn>
              <a:cxn ang="0">
                <a:pos x="connsiteX2" y="connsiteY2"/>
              </a:cxn>
              <a:cxn ang="0">
                <a:pos x="connsiteX3" y="connsiteY3"/>
              </a:cxn>
            </a:cxnLst>
            <a:rect l="l" t="t" r="r" b="b"/>
            <a:pathLst>
              <a:path w="3313714" h="849494">
                <a:moveTo>
                  <a:pt x="2464220" y="0"/>
                </a:moveTo>
                <a:lnTo>
                  <a:pt x="3313714" y="849494"/>
                </a:lnTo>
                <a:lnTo>
                  <a:pt x="849494" y="849494"/>
                </a:lnTo>
                <a:lnTo>
                  <a:pt x="0" y="0"/>
                </a:lnTo>
                <a:close/>
              </a:path>
            </a:pathLst>
          </a:custGeom>
          <a:solidFill>
            <a:srgbClr val="2DB57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10000"/>
              </a:lnSpc>
              <a:spcBef>
                <a:spcPts val="0"/>
              </a:spcBef>
              <a:spcAft>
                <a:spcPts val="0"/>
              </a:spcAft>
              <a:buClrTx/>
              <a:buSzTx/>
              <a:buFontTx/>
              <a:buNone/>
              <a:tabLst/>
              <a:defRPr/>
            </a:pPr>
            <a:endParaRPr kumimoji="0" lang="en-GB" sz="1400" b="0" i="0" u="none" strike="noStrike" kern="1200" cap="none" spc="0" normalizeH="0" baseline="0" noProof="0">
              <a:ln>
                <a:noFill/>
              </a:ln>
              <a:solidFill>
                <a:prstClr val="black"/>
              </a:solidFill>
              <a:effectLst/>
              <a:uLnTx/>
              <a:uFillTx/>
              <a:latin typeface="Barlow"/>
              <a:ea typeface="+mn-ea"/>
              <a:cs typeface="+mn-cs"/>
            </a:endParaRPr>
          </a:p>
        </p:txBody>
      </p:sp>
    </p:spTree>
    <p:extLst>
      <p:ext uri="{BB962C8B-B14F-4D97-AF65-F5344CB8AC3E}">
        <p14:creationId xmlns:p14="http://schemas.microsoft.com/office/powerpoint/2010/main" val="1647347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941F6285-77C2-0741-1FC9-7EF89FFE9EA2}"/>
              </a:ext>
            </a:extLst>
          </p:cNvPr>
          <p:cNvCxnSpPr/>
          <p:nvPr/>
        </p:nvCxnSpPr>
        <p:spPr>
          <a:xfrm>
            <a:off x="0" y="0"/>
            <a:ext cx="914400" cy="0"/>
          </a:xfrm>
          <a:prstGeom prst="line">
            <a:avLst/>
          </a:prstGeom>
          <a:ln w="0" cap="flat" cmpd="sng" algn="ctr">
            <a:solidFill>
              <a:srgbClr val="FBFFFF"/>
            </a:solidFill>
            <a:prstDash val="solid"/>
            <a:miter lim="800000"/>
            <a:headEnd type="none" w="med" len="med"/>
            <a:tailEnd type="none" w="med" len="med"/>
          </a:ln>
          <a:effectLst/>
          <a:extLst>
            <a:ext uri="{AF507438-7753-43E0-B8FC-AC1667EBCBE1}">
              <a14:hiddenEffects xmlns:a14="http://schemas.microsoft.com/office/drawing/2010/main">
                <a:effectLst>
                  <a:outerShdw blurRad="63500" rotWithShape="0">
                    <a:scrgbClr r="0" g="0" b="0"/>
                  </a:outerShdw>
                </a:effectLst>
              </a14:hiddenEffects>
            </a:ext>
          </a:extLst>
        </p:spPr>
        <p:style>
          <a:lnRef idx="1">
            <a:schemeClr val="accent1"/>
          </a:lnRef>
          <a:fillRef idx="0">
            <a:schemeClr val="accent1"/>
          </a:fillRef>
          <a:effectRef idx="0">
            <a:schemeClr val="accent1"/>
          </a:effectRef>
          <a:fontRef idx="minor">
            <a:schemeClr val="tx1"/>
          </a:fontRef>
        </p:style>
      </p:cxnSp>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a:xfrm>
            <a:off x="360936" y="157589"/>
            <a:ext cx="11950012" cy="715669"/>
          </a:xfrm>
        </p:spPr>
        <p:txBody>
          <a:bodyPr lIns="0" tIns="45720" rIns="91440" bIns="45720" anchor="t">
            <a:normAutofit fontScale="90000"/>
          </a:bodyPr>
          <a:lstStyle/>
          <a:p>
            <a:r>
              <a:rPr lang="en-US"/>
              <a:t>Two in three people are very or fairly concerned about levels of poverty in developing countries </a:t>
            </a:r>
          </a:p>
        </p:txBody>
      </p:sp>
      <p:sp>
        <p:nvSpPr>
          <p:cNvPr id="5" name="Content Placeholder 4">
            <a:extLst>
              <a:ext uri="{FF2B5EF4-FFF2-40B4-BE49-F238E27FC236}">
                <a16:creationId xmlns:a16="http://schemas.microsoft.com/office/drawing/2014/main" id="{67260069-DE83-4247-8482-2297B1730419}"/>
              </a:ext>
            </a:extLst>
          </p:cNvPr>
          <p:cNvSpPr>
            <a:spLocks noGrp="1"/>
          </p:cNvSpPr>
          <p:nvPr>
            <p:ph type="body" sz="quarter" idx="15"/>
          </p:nvPr>
        </p:nvSpPr>
        <p:spPr>
          <a:xfrm>
            <a:off x="360936" y="641398"/>
            <a:ext cx="11715835" cy="615848"/>
          </a:xfrm>
        </p:spPr>
        <p:txBody>
          <a:bodyPr lIns="0">
            <a:noAutofit/>
          </a:bodyPr>
          <a:lstStyle/>
          <a:p>
            <a:pPr>
              <a:lnSpc>
                <a:spcPct val="100000"/>
              </a:lnSpc>
              <a:spcBef>
                <a:spcPts val="0"/>
              </a:spcBef>
            </a:pPr>
            <a:r>
              <a:rPr lang="en-US" dirty="0"/>
              <a:t>Levels of concern around the levels of poverty in developing countries remain high, albeit there are signs this is stagnating / declining. Since February ‘21, concern has decreased by 8%pts. </a:t>
            </a:r>
          </a:p>
          <a:p>
            <a:pPr marL="357188" indent="-357188">
              <a:lnSpc>
                <a:spcPct val="100000"/>
              </a:lnSpc>
              <a:spcBef>
                <a:spcPts val="0"/>
              </a:spcBef>
            </a:pPr>
            <a:endParaRPr lang="en-US" dirty="0"/>
          </a:p>
        </p:txBody>
      </p:sp>
      <p:sp>
        <p:nvSpPr>
          <p:cNvPr id="9" name="Text Placeholder 8">
            <a:extLst>
              <a:ext uri="{FF2B5EF4-FFF2-40B4-BE49-F238E27FC236}">
                <a16:creationId xmlns:a16="http://schemas.microsoft.com/office/drawing/2014/main" id="{558FC30B-FF45-BF0C-0FC1-9704FBA4B4BF}"/>
              </a:ext>
            </a:extLst>
          </p:cNvPr>
          <p:cNvSpPr>
            <a:spLocks noGrp="1"/>
          </p:cNvSpPr>
          <p:nvPr>
            <p:ph type="body" sz="quarter" idx="17"/>
          </p:nvPr>
        </p:nvSpPr>
        <p:spPr>
          <a:xfrm>
            <a:off x="450000" y="6018482"/>
            <a:ext cx="9341700" cy="563616"/>
          </a:xfrm>
        </p:spPr>
        <p:txBody>
          <a:bodyPr/>
          <a:lstStyle/>
          <a:p>
            <a:r>
              <a:rPr lang="en-US">
                <a:latin typeface="Barlow" panose="00000500000000000000" pitchFamily="2" charset="0"/>
              </a:rPr>
              <a:t>Base: All Adults aged 18+ years- 2,504 (Nov 23 N – 2,515, Nov 22 N – 2501; Dec 21 N – 2,026; Feb 21 N – 3,008)</a:t>
            </a:r>
          </a:p>
          <a:p>
            <a:r>
              <a:rPr lang="en-US">
                <a:latin typeface="Barlow" panose="00000500000000000000" pitchFamily="2" charset="0"/>
              </a:rPr>
              <a:t>Q.29 Which of the following best describes how you feel about levels of poverty in developing countries?</a:t>
            </a:r>
          </a:p>
          <a:p>
            <a:endParaRPr lang="en-IE" sz="900">
              <a:latin typeface="Barlow" panose="00000500000000000000" pitchFamily="2" charset="0"/>
            </a:endParaRPr>
          </a:p>
        </p:txBody>
      </p:sp>
      <p:graphicFrame>
        <p:nvGraphicFramePr>
          <p:cNvPr id="20" name="Chart 19">
            <a:extLst>
              <a:ext uri="{FF2B5EF4-FFF2-40B4-BE49-F238E27FC236}">
                <a16:creationId xmlns:a16="http://schemas.microsoft.com/office/drawing/2014/main" id="{667E46A0-A14F-4C77-B276-3346836F204F}"/>
              </a:ext>
            </a:extLst>
          </p:cNvPr>
          <p:cNvGraphicFramePr/>
          <p:nvPr>
            <p:extLst>
              <p:ext uri="{D42A27DB-BD31-4B8C-83A1-F6EECF244321}">
                <p14:modId xmlns:p14="http://schemas.microsoft.com/office/powerpoint/2010/main" val="1708769509"/>
              </p:ext>
            </p:extLst>
          </p:nvPr>
        </p:nvGraphicFramePr>
        <p:xfrm>
          <a:off x="3702549" y="1826706"/>
          <a:ext cx="4786902" cy="3742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Table 20">
            <a:extLst>
              <a:ext uri="{FF2B5EF4-FFF2-40B4-BE49-F238E27FC236}">
                <a16:creationId xmlns:a16="http://schemas.microsoft.com/office/drawing/2014/main" id="{3C4F8B2F-3E43-4F16-95FE-3C9E3834AD68}"/>
              </a:ext>
            </a:extLst>
          </p:cNvPr>
          <p:cNvGraphicFramePr>
            <a:graphicFrameLocks noGrp="1"/>
          </p:cNvGraphicFramePr>
          <p:nvPr>
            <p:extLst>
              <p:ext uri="{D42A27DB-BD31-4B8C-83A1-F6EECF244321}">
                <p14:modId xmlns:p14="http://schemas.microsoft.com/office/powerpoint/2010/main" val="693115095"/>
              </p:ext>
            </p:extLst>
          </p:nvPr>
        </p:nvGraphicFramePr>
        <p:xfrm>
          <a:off x="1748888" y="2273597"/>
          <a:ext cx="2030148" cy="2746346"/>
        </p:xfrm>
        <a:graphic>
          <a:graphicData uri="http://schemas.openxmlformats.org/drawingml/2006/table">
            <a:tbl>
              <a:tblPr>
                <a:tableStyleId>{5C22544A-7EE6-4342-B048-85BDC9FD1C3A}</a:tableStyleId>
              </a:tblPr>
              <a:tblGrid>
                <a:gridCol w="2030148">
                  <a:extLst>
                    <a:ext uri="{9D8B030D-6E8A-4147-A177-3AD203B41FA5}">
                      <a16:colId xmlns:a16="http://schemas.microsoft.com/office/drawing/2014/main" val="2192328915"/>
                    </a:ext>
                  </a:extLst>
                </a:gridCol>
              </a:tblGrid>
              <a:tr h="1116112">
                <a:tc>
                  <a:txBody>
                    <a:bodyPr/>
                    <a:lstStyle/>
                    <a:p>
                      <a:pPr algn="r" fontAlgn="t"/>
                      <a:r>
                        <a:rPr lang="en-IE" sz="1200" b="0" i="0" u="none" strike="noStrike">
                          <a:solidFill>
                            <a:srgbClr val="000000"/>
                          </a:solidFill>
                          <a:effectLst/>
                          <a:latin typeface="Barlow" panose="00000500000000000000" pitchFamily="2" charset="0"/>
                          <a:cs typeface="Arial" panose="020B0604020202020204" pitchFamily="34" charset="0"/>
                        </a:rPr>
                        <a:t>Very concerned</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6549404"/>
                  </a:ext>
                </a:extLst>
              </a:tr>
              <a:tr h="870139">
                <a:tc>
                  <a:txBody>
                    <a:bodyPr/>
                    <a:lstStyle/>
                    <a:p>
                      <a:pPr algn="r" fontAlgn="t"/>
                      <a:r>
                        <a:rPr lang="en-IE" sz="1200" b="0" i="0" u="none" strike="noStrike">
                          <a:solidFill>
                            <a:srgbClr val="000000"/>
                          </a:solidFill>
                          <a:effectLst/>
                          <a:latin typeface="Barlow" panose="00000500000000000000" pitchFamily="2" charset="0"/>
                          <a:cs typeface="Arial" panose="020B0604020202020204" pitchFamily="34" charset="0"/>
                        </a:rPr>
                        <a:t>Fairly concerned</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26216343"/>
                  </a:ext>
                </a:extLst>
              </a:tr>
              <a:tr h="330200">
                <a:tc>
                  <a:txBody>
                    <a:bodyPr/>
                    <a:lstStyle/>
                    <a:p>
                      <a:pPr algn="r" fontAlgn="t"/>
                      <a:r>
                        <a:rPr lang="en-US" sz="1200" b="0" i="0" u="none" strike="noStrike">
                          <a:solidFill>
                            <a:srgbClr val="000000"/>
                          </a:solidFill>
                          <a:effectLst/>
                          <a:latin typeface="Barlow" panose="00000500000000000000" pitchFamily="2" charset="0"/>
                          <a:cs typeface="Arial" panose="020B0604020202020204" pitchFamily="34" charset="0"/>
                        </a:rPr>
                        <a:t>No strong feelings either one way or the other</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61271857"/>
                  </a:ext>
                </a:extLst>
              </a:tr>
              <a:tr h="165100">
                <a:tc>
                  <a:txBody>
                    <a:bodyPr/>
                    <a:lstStyle/>
                    <a:p>
                      <a:pPr algn="r" fontAlgn="t"/>
                      <a:r>
                        <a:rPr lang="en-IE" sz="1200" b="0" i="0" u="none" strike="noStrike">
                          <a:solidFill>
                            <a:srgbClr val="000000"/>
                          </a:solidFill>
                          <a:effectLst/>
                          <a:latin typeface="Barlow" panose="00000500000000000000" pitchFamily="2" charset="0"/>
                          <a:cs typeface="Arial" panose="020B0604020202020204" pitchFamily="34" charset="0"/>
                        </a:rPr>
                        <a:t>Not very concerned</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34323094"/>
                  </a:ext>
                </a:extLst>
              </a:tr>
              <a:tr h="164465">
                <a:tc>
                  <a:txBody>
                    <a:bodyPr/>
                    <a:lstStyle/>
                    <a:p>
                      <a:pPr algn="r" fontAlgn="t"/>
                      <a:r>
                        <a:rPr lang="en-IE" sz="1200" b="0" i="0" u="none" strike="noStrike">
                          <a:solidFill>
                            <a:srgbClr val="000000"/>
                          </a:solidFill>
                          <a:effectLst/>
                          <a:latin typeface="Barlow" panose="00000500000000000000" pitchFamily="2" charset="0"/>
                          <a:cs typeface="Arial" panose="020B0604020202020204" pitchFamily="34" charset="0"/>
                        </a:rPr>
                        <a:t>Not at all concerned</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93280807"/>
                  </a:ext>
                </a:extLst>
              </a:tr>
            </a:tbl>
          </a:graphicData>
        </a:graphic>
      </p:graphicFrame>
      <p:graphicFrame>
        <p:nvGraphicFramePr>
          <p:cNvPr id="28" name="Table 44">
            <a:extLst>
              <a:ext uri="{FF2B5EF4-FFF2-40B4-BE49-F238E27FC236}">
                <a16:creationId xmlns:a16="http://schemas.microsoft.com/office/drawing/2014/main" id="{1506708F-2053-5211-A04C-2F215547DEC3}"/>
              </a:ext>
            </a:extLst>
          </p:cNvPr>
          <p:cNvGraphicFramePr>
            <a:graphicFrameLocks noGrp="1"/>
          </p:cNvGraphicFramePr>
          <p:nvPr>
            <p:extLst>
              <p:ext uri="{D42A27DB-BD31-4B8C-83A1-F6EECF244321}">
                <p14:modId xmlns:p14="http://schemas.microsoft.com/office/powerpoint/2010/main" val="3402373141"/>
              </p:ext>
            </p:extLst>
          </p:nvPr>
        </p:nvGraphicFramePr>
        <p:xfrm>
          <a:off x="2244297" y="5124263"/>
          <a:ext cx="6104230" cy="518160"/>
        </p:xfrm>
        <a:graphic>
          <a:graphicData uri="http://schemas.openxmlformats.org/drawingml/2006/table">
            <a:tbl>
              <a:tblPr>
                <a:tableStyleId>{5C22544A-7EE6-4342-B048-85BDC9FD1C3A}</a:tableStyleId>
              </a:tblPr>
              <a:tblGrid>
                <a:gridCol w="1452880">
                  <a:extLst>
                    <a:ext uri="{9D8B030D-6E8A-4147-A177-3AD203B41FA5}">
                      <a16:colId xmlns:a16="http://schemas.microsoft.com/office/drawing/2014/main" val="1015758193"/>
                    </a:ext>
                  </a:extLst>
                </a:gridCol>
                <a:gridCol w="930270">
                  <a:extLst>
                    <a:ext uri="{9D8B030D-6E8A-4147-A177-3AD203B41FA5}">
                      <a16:colId xmlns:a16="http://schemas.microsoft.com/office/drawing/2014/main" val="1024616161"/>
                    </a:ext>
                  </a:extLst>
                </a:gridCol>
                <a:gridCol w="930270">
                  <a:extLst>
                    <a:ext uri="{9D8B030D-6E8A-4147-A177-3AD203B41FA5}">
                      <a16:colId xmlns:a16="http://schemas.microsoft.com/office/drawing/2014/main" val="2198513577"/>
                    </a:ext>
                  </a:extLst>
                </a:gridCol>
                <a:gridCol w="930270">
                  <a:extLst>
                    <a:ext uri="{9D8B030D-6E8A-4147-A177-3AD203B41FA5}">
                      <a16:colId xmlns:a16="http://schemas.microsoft.com/office/drawing/2014/main" val="2294376527"/>
                    </a:ext>
                  </a:extLst>
                </a:gridCol>
                <a:gridCol w="930270">
                  <a:extLst>
                    <a:ext uri="{9D8B030D-6E8A-4147-A177-3AD203B41FA5}">
                      <a16:colId xmlns:a16="http://schemas.microsoft.com/office/drawing/2014/main" val="84895183"/>
                    </a:ext>
                  </a:extLst>
                </a:gridCol>
                <a:gridCol w="930270">
                  <a:extLst>
                    <a:ext uri="{9D8B030D-6E8A-4147-A177-3AD203B41FA5}">
                      <a16:colId xmlns:a16="http://schemas.microsoft.com/office/drawing/2014/main" val="1654609344"/>
                    </a:ext>
                  </a:extLst>
                </a:gridCol>
              </a:tblGrid>
              <a:tr h="243089">
                <a:tc>
                  <a:txBody>
                    <a:bodyPr/>
                    <a:lstStyle/>
                    <a:p>
                      <a:pPr algn="r"/>
                      <a:r>
                        <a:rPr lang="en-IE" sz="1100">
                          <a:latin typeface="+mn-lt"/>
                        </a:rPr>
                        <a:t>Net concerned</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IE" sz="1100">
                          <a:latin typeface="+mn-lt"/>
                        </a:rPr>
                        <a:t>75</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IE" sz="1100">
                          <a:latin typeface="+mn-lt"/>
                        </a:rPr>
                        <a:t>71</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IE" sz="1100">
                          <a:latin typeface="+mn-lt"/>
                        </a:rPr>
                        <a:t>70</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IE" sz="1100">
                          <a:latin typeface="+mn-lt"/>
                        </a:rPr>
                        <a:t>70</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r>
                        <a:rPr lang="en-IE" sz="1100" b="1" i="0" u="none" strike="noStrike">
                          <a:solidFill>
                            <a:srgbClr val="000000"/>
                          </a:solidFill>
                          <a:effectLst/>
                          <a:latin typeface="+mn-lt"/>
                        </a:rPr>
                        <a:t>67</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72992790"/>
                  </a:ext>
                </a:extLst>
              </a:tr>
              <a:tr h="243089">
                <a:tc>
                  <a:txBody>
                    <a:bodyPr/>
                    <a:lstStyle/>
                    <a:p>
                      <a:pPr algn="r"/>
                      <a:r>
                        <a:rPr lang="en-IE" sz="1100">
                          <a:latin typeface="+mn-lt"/>
                        </a:rPr>
                        <a:t>Net (not concerned)</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IE" sz="1100">
                          <a:latin typeface="+mn-lt"/>
                        </a:rPr>
                        <a:t>5</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IE" sz="1100">
                          <a:latin typeface="+mn-lt"/>
                        </a:rPr>
                        <a:t>6</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IE" sz="1100">
                          <a:latin typeface="+mn-lt"/>
                        </a:rPr>
                        <a:t>7</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IE" sz="1100">
                          <a:latin typeface="+mn-lt"/>
                        </a:rPr>
                        <a:t>7</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r>
                        <a:rPr lang="en-IE" sz="1100" b="1" i="0" u="none" strike="noStrike">
                          <a:solidFill>
                            <a:srgbClr val="000000"/>
                          </a:solidFill>
                          <a:effectLst/>
                          <a:latin typeface="+mn-lt"/>
                        </a:rPr>
                        <a:t>7</a:t>
                      </a:r>
                    </a:p>
                  </a:txBody>
                  <a:tcPr marL="9525" marR="9525" marT="9525" marB="0"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69302925"/>
                  </a:ext>
                </a:extLst>
              </a:tr>
            </a:tbl>
          </a:graphicData>
        </a:graphic>
      </p:graphicFrame>
      <p:sp>
        <p:nvSpPr>
          <p:cNvPr id="2" name="Rectangle 1">
            <a:extLst>
              <a:ext uri="{FF2B5EF4-FFF2-40B4-BE49-F238E27FC236}">
                <a16:creationId xmlns:a16="http://schemas.microsoft.com/office/drawing/2014/main" id="{1FC72DE2-46B7-3519-B39C-544D0E8FA6F9}"/>
              </a:ext>
            </a:extLst>
          </p:cNvPr>
          <p:cNvSpPr/>
          <p:nvPr/>
        </p:nvSpPr>
        <p:spPr>
          <a:xfrm>
            <a:off x="8728369" y="4496958"/>
            <a:ext cx="1367161" cy="701336"/>
          </a:xfrm>
          <a:prstGeom prst="rect">
            <a:avLst/>
          </a:prstGeom>
          <a:solidFill>
            <a:schemeClr val="accent5"/>
          </a:solidFill>
          <a:ln>
            <a:no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r>
              <a:rPr lang="en-US" sz="1400" b="1"/>
              <a:t>Net 30% </a:t>
            </a:r>
          </a:p>
          <a:p>
            <a:pPr algn="ctr"/>
            <a:r>
              <a:rPr lang="en-US" sz="1200" b="1"/>
              <a:t>of Disengaged</a:t>
            </a:r>
            <a:endParaRPr lang="en-IE" sz="1200" b="1"/>
          </a:p>
        </p:txBody>
      </p:sp>
      <p:sp>
        <p:nvSpPr>
          <p:cNvPr id="4" name="Arrow: Right 3">
            <a:extLst>
              <a:ext uri="{FF2B5EF4-FFF2-40B4-BE49-F238E27FC236}">
                <a16:creationId xmlns:a16="http://schemas.microsoft.com/office/drawing/2014/main" id="{6A379724-0A62-2B93-0D08-02D043FE6E4D}"/>
              </a:ext>
            </a:extLst>
          </p:cNvPr>
          <p:cNvSpPr/>
          <p:nvPr/>
        </p:nvSpPr>
        <p:spPr>
          <a:xfrm>
            <a:off x="8353840" y="4817877"/>
            <a:ext cx="287831" cy="184254"/>
          </a:xfrm>
          <a:prstGeom prst="rightArrow">
            <a:avLst/>
          </a:prstGeom>
          <a:ln>
            <a:solidFill>
              <a:schemeClr val="bg1"/>
            </a:solidFill>
          </a:ln>
        </p:spPr>
        <p:style>
          <a:lnRef idx="2">
            <a:schemeClr val="accent5">
              <a:shade val="15000"/>
            </a:schemeClr>
          </a:lnRef>
          <a:fillRef idx="1">
            <a:schemeClr val="accent5"/>
          </a:fillRef>
          <a:effectRef idx="0">
            <a:schemeClr val="accent5"/>
          </a:effectRef>
          <a:fontRef idx="minor">
            <a:schemeClr val="lt1"/>
          </a:fontRef>
        </p:style>
        <p:txBody>
          <a:bodyPr rtlCol="0" anchor="ctr"/>
          <a:lstStyle/>
          <a:p>
            <a:pPr algn="ctr"/>
            <a:endParaRPr lang="en-IE"/>
          </a:p>
        </p:txBody>
      </p:sp>
      <p:graphicFrame>
        <p:nvGraphicFramePr>
          <p:cNvPr id="6" name="Table 5">
            <a:extLst>
              <a:ext uri="{FF2B5EF4-FFF2-40B4-BE49-F238E27FC236}">
                <a16:creationId xmlns:a16="http://schemas.microsoft.com/office/drawing/2014/main" id="{03CCBF23-C162-02D6-17B9-53C49A22C665}"/>
              </a:ext>
            </a:extLst>
          </p:cNvPr>
          <p:cNvGraphicFramePr>
            <a:graphicFrameLocks noGrp="1"/>
          </p:cNvGraphicFramePr>
          <p:nvPr>
            <p:extLst>
              <p:ext uri="{D42A27DB-BD31-4B8C-83A1-F6EECF244321}">
                <p14:modId xmlns:p14="http://schemas.microsoft.com/office/powerpoint/2010/main" val="1810965895"/>
              </p:ext>
            </p:extLst>
          </p:nvPr>
        </p:nvGraphicFramePr>
        <p:xfrm>
          <a:off x="3688259" y="1449076"/>
          <a:ext cx="4786900" cy="569322"/>
        </p:xfrm>
        <a:graphic>
          <a:graphicData uri="http://schemas.openxmlformats.org/drawingml/2006/table">
            <a:tbl>
              <a:tblPr firstRow="1" bandRow="1">
                <a:tableStyleId>{5C22544A-7EE6-4342-B048-85BDC9FD1C3A}</a:tableStyleId>
              </a:tblPr>
              <a:tblGrid>
                <a:gridCol w="957380">
                  <a:extLst>
                    <a:ext uri="{9D8B030D-6E8A-4147-A177-3AD203B41FA5}">
                      <a16:colId xmlns:a16="http://schemas.microsoft.com/office/drawing/2014/main" val="2979343495"/>
                    </a:ext>
                  </a:extLst>
                </a:gridCol>
                <a:gridCol w="957380">
                  <a:extLst>
                    <a:ext uri="{9D8B030D-6E8A-4147-A177-3AD203B41FA5}">
                      <a16:colId xmlns:a16="http://schemas.microsoft.com/office/drawing/2014/main" val="2231877496"/>
                    </a:ext>
                  </a:extLst>
                </a:gridCol>
                <a:gridCol w="957380">
                  <a:extLst>
                    <a:ext uri="{9D8B030D-6E8A-4147-A177-3AD203B41FA5}">
                      <a16:colId xmlns:a16="http://schemas.microsoft.com/office/drawing/2014/main" val="3339540746"/>
                    </a:ext>
                  </a:extLst>
                </a:gridCol>
                <a:gridCol w="957380">
                  <a:extLst>
                    <a:ext uri="{9D8B030D-6E8A-4147-A177-3AD203B41FA5}">
                      <a16:colId xmlns:a16="http://schemas.microsoft.com/office/drawing/2014/main" val="2321524195"/>
                    </a:ext>
                  </a:extLst>
                </a:gridCol>
                <a:gridCol w="957380">
                  <a:extLst>
                    <a:ext uri="{9D8B030D-6E8A-4147-A177-3AD203B41FA5}">
                      <a16:colId xmlns:a16="http://schemas.microsoft.com/office/drawing/2014/main" val="4283675584"/>
                    </a:ext>
                  </a:extLst>
                </a:gridCol>
              </a:tblGrid>
              <a:tr h="284661">
                <a:tc>
                  <a:txBody>
                    <a:bodyPr/>
                    <a:lstStyle/>
                    <a:p>
                      <a:pPr algn="ctr"/>
                      <a:r>
                        <a:rPr lang="en-US" sz="1200" b="1">
                          <a:solidFill>
                            <a:schemeClr val="tx1"/>
                          </a:solidFill>
                        </a:rPr>
                        <a:t>Feb 21</a:t>
                      </a:r>
                      <a:endParaRPr lang="en-IE" sz="1200" b="1">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1">
                          <a:solidFill>
                            <a:schemeClr val="tx1"/>
                          </a:solidFill>
                        </a:rPr>
                        <a:t>Dec 21</a:t>
                      </a:r>
                      <a:endParaRPr lang="en-IE" sz="1200" b="1">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1">
                          <a:solidFill>
                            <a:schemeClr val="tx1"/>
                          </a:solidFill>
                        </a:rPr>
                        <a:t>Nov 22</a:t>
                      </a:r>
                      <a:endParaRPr lang="en-IE" sz="1200" b="1">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1">
                          <a:solidFill>
                            <a:schemeClr val="tx1"/>
                          </a:solidFill>
                        </a:rPr>
                        <a:t>Nov 23</a:t>
                      </a:r>
                      <a:endParaRPr lang="en-IE" sz="1200" b="1">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1200" b="1">
                          <a:solidFill>
                            <a:schemeClr val="tx1"/>
                          </a:solidFill>
                        </a:rPr>
                        <a:t>Aug 24</a:t>
                      </a:r>
                      <a:endParaRPr lang="en-IE" sz="1200" b="1">
                        <a:solidFill>
                          <a:schemeClr val="tx1"/>
                        </a:solidFill>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44366505"/>
                  </a:ext>
                </a:extLst>
              </a:tr>
              <a:tr h="284661">
                <a:tc>
                  <a:txBody>
                    <a:bodyPr/>
                    <a:lstStyle/>
                    <a:p>
                      <a:pPr algn="ctr"/>
                      <a:r>
                        <a:rPr lang="en-US" sz="1200"/>
                        <a:t>%</a:t>
                      </a:r>
                      <a:endParaRPr lang="en-IE" sz="120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a:t>%</a:t>
                      </a:r>
                      <a:endParaRPr lang="en-IE" sz="120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a:t>%</a:t>
                      </a:r>
                      <a:endParaRPr lang="en-IE" sz="120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a:t>%</a:t>
                      </a:r>
                      <a:endParaRPr lang="en-IE" sz="120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1200"/>
                        <a:t>%</a:t>
                      </a:r>
                      <a:endParaRPr lang="en-IE" sz="1200"/>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43176610"/>
                  </a:ext>
                </a:extLst>
              </a:tr>
            </a:tbl>
          </a:graphicData>
        </a:graphic>
      </p:graphicFrame>
      <p:sp>
        <p:nvSpPr>
          <p:cNvPr id="10" name="Text Placeholder 2">
            <a:extLst>
              <a:ext uri="{FF2B5EF4-FFF2-40B4-BE49-F238E27FC236}">
                <a16:creationId xmlns:a16="http://schemas.microsoft.com/office/drawing/2014/main" id="{B6AECB76-550E-C65B-AB22-9B5F6F56379A}"/>
              </a:ext>
            </a:extLst>
          </p:cNvPr>
          <p:cNvSpPr txBox="1">
            <a:spLocks/>
          </p:cNvSpPr>
          <p:nvPr/>
        </p:nvSpPr>
        <p:spPr>
          <a:xfrm>
            <a:off x="279444" y="824388"/>
            <a:ext cx="8534355" cy="323941"/>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Clr>
                <a:srgbClr val="0000CC"/>
              </a:buClr>
              <a:buFont typeface="Arial" panose="020B0604020202020204" pitchFamily="34" charset="0"/>
              <a:buNone/>
              <a:defRPr sz="1400" kern="1200">
                <a:solidFill>
                  <a:schemeClr val="tx1"/>
                </a:solidFill>
                <a:latin typeface="+mn-lt"/>
                <a:ea typeface="+mn-ea"/>
                <a:cs typeface="Arial" panose="020B0604020202020204" pitchFamily="34" charset="0"/>
              </a:defRPr>
            </a:lvl1pPr>
            <a:lvl2pPr marL="457200" indent="0" algn="l" defTabSz="914400" rtl="0" eaLnBrk="1" latinLnBrk="0" hangingPunct="1">
              <a:lnSpc>
                <a:spcPct val="90000"/>
              </a:lnSpc>
              <a:spcBef>
                <a:spcPts val="500"/>
              </a:spcBef>
              <a:buFont typeface="Wingdings" panose="05000000000000000000" pitchFamily="2" charset="2"/>
              <a:buNone/>
              <a:defRPr sz="1800" kern="1200">
                <a:solidFill>
                  <a:srgbClr val="00000C"/>
                </a:solidFill>
                <a:latin typeface="+mn-lt"/>
                <a:ea typeface="+mn-ea"/>
                <a:cs typeface="Arial" panose="020B0604020202020204" pitchFamily="34" charset="0"/>
              </a:defRPr>
            </a:lvl2pPr>
            <a:lvl3pPr marL="914400" indent="0" algn="l" defTabSz="914400" rtl="0" eaLnBrk="1" latinLnBrk="0" hangingPunct="1">
              <a:lnSpc>
                <a:spcPct val="90000"/>
              </a:lnSpc>
              <a:spcBef>
                <a:spcPts val="500"/>
              </a:spcBef>
              <a:buFont typeface="Arial" panose="020B0604020202020204" pitchFamily="34" charset="0"/>
              <a:buNone/>
              <a:defRPr sz="1600" kern="1200">
                <a:solidFill>
                  <a:srgbClr val="00000C"/>
                </a:solidFill>
                <a:latin typeface="+mn-lt"/>
                <a:ea typeface="+mn-ea"/>
                <a:cs typeface="Arial" panose="020B0604020202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400" kern="1200">
                <a:solidFill>
                  <a:srgbClr val="00000C"/>
                </a:solidFill>
                <a:latin typeface="+mn-lt"/>
                <a:ea typeface="+mn-ea"/>
                <a:cs typeface="Arial" panose="020B0604020202020204" pitchFamily="34" charset="0"/>
              </a:defRPr>
            </a:lvl4pPr>
            <a:lvl5pPr marL="1828800" indent="0" algn="l" defTabSz="914400" rtl="0" eaLnBrk="1" latinLnBrk="0" hangingPunct="1">
              <a:lnSpc>
                <a:spcPct val="90000"/>
              </a:lnSpc>
              <a:spcBef>
                <a:spcPts val="500"/>
              </a:spcBef>
              <a:buFont typeface="Arial" panose="020B0604020202020204" pitchFamily="34" charset="0"/>
              <a:buNone/>
              <a:defRPr sz="1400" kern="1200">
                <a:solidFill>
                  <a:srgbClr val="00000C"/>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endParaRPr lang="en-US" sz="1200">
              <a:solidFill>
                <a:srgbClr val="000033"/>
              </a:solidFill>
              <a:latin typeface="Barlow" panose="00000500000000000000" pitchFamily="2" charset="0"/>
            </a:endParaRPr>
          </a:p>
        </p:txBody>
      </p:sp>
    </p:spTree>
    <p:extLst>
      <p:ext uri="{BB962C8B-B14F-4D97-AF65-F5344CB8AC3E}">
        <p14:creationId xmlns:p14="http://schemas.microsoft.com/office/powerpoint/2010/main" val="2673367835"/>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p:txBody>
          <a:bodyPr lIns="91440" tIns="45720" rIns="91440" bIns="45720" anchor="t">
            <a:normAutofit fontScale="90000"/>
          </a:bodyPr>
          <a:lstStyle/>
          <a:p>
            <a:br>
              <a:rPr lang="en-IE"/>
            </a:br>
            <a:r>
              <a:rPr lang="en-IE"/>
              <a:t>Concern around levels of Poverty in Developing Countries x Segments </a:t>
            </a:r>
          </a:p>
        </p:txBody>
      </p:sp>
      <p:sp>
        <p:nvSpPr>
          <p:cNvPr id="5" name="Content Placeholder 4">
            <a:extLst>
              <a:ext uri="{FF2B5EF4-FFF2-40B4-BE49-F238E27FC236}">
                <a16:creationId xmlns:a16="http://schemas.microsoft.com/office/drawing/2014/main" id="{67260069-DE83-4247-8482-2297B1730419}"/>
              </a:ext>
            </a:extLst>
          </p:cNvPr>
          <p:cNvSpPr>
            <a:spLocks noGrp="1"/>
          </p:cNvSpPr>
          <p:nvPr>
            <p:ph type="body" sz="quarter" idx="17"/>
          </p:nvPr>
        </p:nvSpPr>
        <p:spPr/>
        <p:txBody>
          <a:bodyPr>
            <a:normAutofit/>
          </a:bodyPr>
          <a:lstStyle/>
          <a:p>
            <a:pPr marL="357188" indent="-357188">
              <a:lnSpc>
                <a:spcPct val="100000"/>
              </a:lnSpc>
            </a:pPr>
            <a:r>
              <a:rPr kumimoji="0" lang="en-US" b="0" i="0" u="none" strike="noStrike" kern="1200" cap="none" spc="0" normalizeH="0" baseline="0" noProof="0">
                <a:ln>
                  <a:noFill/>
                </a:ln>
                <a:effectLst/>
                <a:uLnTx/>
                <a:uFillTx/>
                <a:latin typeface="Barlow" panose="00000500000000000000" pitchFamily="2" charset="0"/>
                <a:cs typeface="Arial" panose="020B0604020202020204" pitchFamily="34" charset="0"/>
              </a:rPr>
              <a:t>Base: All Adults aged 18+ years- 2,504 (Nov 23 N – 2,515, Nov 22 N – 2501; Dec 21 N – 2,026; Feb 21 N – 3,008)</a:t>
            </a:r>
          </a:p>
          <a:p>
            <a:pPr marL="357188" indent="-357188">
              <a:lnSpc>
                <a:spcPct val="100000"/>
              </a:lnSpc>
              <a:spcBef>
                <a:spcPts val="0"/>
              </a:spcBef>
            </a:pPr>
            <a:r>
              <a:rPr lang="en-US">
                <a:latin typeface="Barlow" panose="00000500000000000000" pitchFamily="2" charset="0"/>
              </a:rPr>
              <a:t>Q.29 Which of the following best describes how you feel about levels of poverty in developing countries?</a:t>
            </a:r>
          </a:p>
        </p:txBody>
      </p:sp>
      <p:graphicFrame>
        <p:nvGraphicFramePr>
          <p:cNvPr id="20" name="Chart 19">
            <a:extLst>
              <a:ext uri="{FF2B5EF4-FFF2-40B4-BE49-F238E27FC236}">
                <a16:creationId xmlns:a16="http://schemas.microsoft.com/office/drawing/2014/main" id="{667E46A0-A14F-4C77-B276-3346836F204F}"/>
              </a:ext>
            </a:extLst>
          </p:cNvPr>
          <p:cNvGraphicFramePr/>
          <p:nvPr>
            <p:extLst>
              <p:ext uri="{D42A27DB-BD31-4B8C-83A1-F6EECF244321}">
                <p14:modId xmlns:p14="http://schemas.microsoft.com/office/powerpoint/2010/main" val="287719550"/>
              </p:ext>
            </p:extLst>
          </p:nvPr>
        </p:nvGraphicFramePr>
        <p:xfrm>
          <a:off x="2569644" y="1616668"/>
          <a:ext cx="8580955" cy="34755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Table 20">
            <a:extLst>
              <a:ext uri="{FF2B5EF4-FFF2-40B4-BE49-F238E27FC236}">
                <a16:creationId xmlns:a16="http://schemas.microsoft.com/office/drawing/2014/main" id="{3C4F8B2F-3E43-4F16-95FE-3C9E3834AD68}"/>
              </a:ext>
            </a:extLst>
          </p:cNvPr>
          <p:cNvGraphicFramePr>
            <a:graphicFrameLocks noGrp="1"/>
          </p:cNvGraphicFramePr>
          <p:nvPr>
            <p:extLst>
              <p:ext uri="{D42A27DB-BD31-4B8C-83A1-F6EECF244321}">
                <p14:modId xmlns:p14="http://schemas.microsoft.com/office/powerpoint/2010/main" val="677241644"/>
              </p:ext>
            </p:extLst>
          </p:nvPr>
        </p:nvGraphicFramePr>
        <p:xfrm>
          <a:off x="539497" y="1908320"/>
          <a:ext cx="2030148" cy="2699705"/>
        </p:xfrm>
        <a:graphic>
          <a:graphicData uri="http://schemas.openxmlformats.org/drawingml/2006/table">
            <a:tbl>
              <a:tblPr>
                <a:tableStyleId>{5C22544A-7EE6-4342-B048-85BDC9FD1C3A}</a:tableStyleId>
              </a:tblPr>
              <a:tblGrid>
                <a:gridCol w="2030148">
                  <a:extLst>
                    <a:ext uri="{9D8B030D-6E8A-4147-A177-3AD203B41FA5}">
                      <a16:colId xmlns:a16="http://schemas.microsoft.com/office/drawing/2014/main" val="2192328915"/>
                    </a:ext>
                  </a:extLst>
                </a:gridCol>
              </a:tblGrid>
              <a:tr h="1036533">
                <a:tc>
                  <a:txBody>
                    <a:bodyPr/>
                    <a:lstStyle/>
                    <a:p>
                      <a:pPr algn="r" fontAlgn="t"/>
                      <a:r>
                        <a:rPr lang="en-IE" sz="1200" b="0" i="0" u="none" strike="noStrike">
                          <a:solidFill>
                            <a:srgbClr val="000000"/>
                          </a:solidFill>
                          <a:effectLst/>
                          <a:latin typeface="Barlow" panose="00000500000000000000" pitchFamily="2" charset="0"/>
                          <a:cs typeface="Arial" panose="020B0604020202020204" pitchFamily="34" charset="0"/>
                        </a:rPr>
                        <a:t>Very concerned</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6549404"/>
                  </a:ext>
                </a:extLst>
              </a:tr>
              <a:tr h="903077">
                <a:tc>
                  <a:txBody>
                    <a:bodyPr/>
                    <a:lstStyle/>
                    <a:p>
                      <a:pPr algn="r" fontAlgn="t"/>
                      <a:r>
                        <a:rPr lang="en-IE" sz="1200" b="0" i="0" u="none" strike="noStrike">
                          <a:solidFill>
                            <a:srgbClr val="000000"/>
                          </a:solidFill>
                          <a:effectLst/>
                          <a:latin typeface="Barlow" panose="00000500000000000000" pitchFamily="2" charset="0"/>
                          <a:cs typeface="Arial" panose="020B0604020202020204" pitchFamily="34" charset="0"/>
                        </a:rPr>
                        <a:t>Fairly concerned</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26216343"/>
                  </a:ext>
                </a:extLst>
              </a:tr>
              <a:tr h="348527">
                <a:tc>
                  <a:txBody>
                    <a:bodyPr/>
                    <a:lstStyle/>
                    <a:p>
                      <a:pPr algn="r" fontAlgn="t"/>
                      <a:r>
                        <a:rPr lang="en-US" sz="1200" b="0" i="0" u="none" strike="noStrike">
                          <a:solidFill>
                            <a:srgbClr val="000000"/>
                          </a:solidFill>
                          <a:effectLst/>
                          <a:latin typeface="Barlow" panose="00000500000000000000" pitchFamily="2" charset="0"/>
                          <a:cs typeface="Arial" panose="020B0604020202020204" pitchFamily="34" charset="0"/>
                        </a:rPr>
                        <a:t>No strong feelings either one way or the other</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61271857"/>
                  </a:ext>
                </a:extLst>
              </a:tr>
              <a:tr h="178686">
                <a:tc>
                  <a:txBody>
                    <a:bodyPr/>
                    <a:lstStyle/>
                    <a:p>
                      <a:pPr algn="r" fontAlgn="t"/>
                      <a:r>
                        <a:rPr lang="en-IE" sz="1200" b="0" i="0" u="none" strike="noStrike">
                          <a:solidFill>
                            <a:srgbClr val="000000"/>
                          </a:solidFill>
                          <a:effectLst/>
                          <a:latin typeface="Barlow" panose="00000500000000000000" pitchFamily="2" charset="0"/>
                          <a:cs typeface="Arial" panose="020B0604020202020204" pitchFamily="34" charset="0"/>
                        </a:rPr>
                        <a:t>Not very concerned</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34323094"/>
                  </a:ext>
                </a:extLst>
              </a:tr>
              <a:tr h="178686">
                <a:tc>
                  <a:txBody>
                    <a:bodyPr/>
                    <a:lstStyle/>
                    <a:p>
                      <a:pPr algn="r" fontAlgn="t"/>
                      <a:r>
                        <a:rPr lang="en-IE" sz="1200" b="0" i="0" u="none" strike="noStrike">
                          <a:solidFill>
                            <a:srgbClr val="000000"/>
                          </a:solidFill>
                          <a:effectLst/>
                          <a:latin typeface="Barlow" panose="00000500000000000000" pitchFamily="2" charset="0"/>
                          <a:cs typeface="Arial" panose="020B0604020202020204" pitchFamily="34" charset="0"/>
                        </a:rPr>
                        <a:t>Not at all concerned</a:t>
                      </a:r>
                    </a:p>
                  </a:txBody>
                  <a:tcPr marL="9525" marR="9525" marT="9525"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93280807"/>
                  </a:ext>
                </a:extLst>
              </a:tr>
            </a:tbl>
          </a:graphicData>
        </a:graphic>
      </p:graphicFrame>
      <p:sp>
        <p:nvSpPr>
          <p:cNvPr id="15" name="TextBox 14">
            <a:extLst>
              <a:ext uri="{FF2B5EF4-FFF2-40B4-BE49-F238E27FC236}">
                <a16:creationId xmlns:a16="http://schemas.microsoft.com/office/drawing/2014/main" id="{622F4BF8-14D5-4FF5-191A-C872B4952E88}"/>
              </a:ext>
            </a:extLst>
          </p:cNvPr>
          <p:cNvSpPr txBox="1"/>
          <p:nvPr/>
        </p:nvSpPr>
        <p:spPr>
          <a:xfrm>
            <a:off x="2907406" y="1189739"/>
            <a:ext cx="535723" cy="276999"/>
          </a:xfrm>
          <a:prstGeom prst="rect">
            <a:avLst/>
          </a:prstGeom>
          <a:noFill/>
        </p:spPr>
        <p:txBody>
          <a:bodyPr wrap="none" rtlCol="0">
            <a:spAutoFit/>
          </a:bodyPr>
          <a:lstStyle/>
          <a:p>
            <a:pPr algn="ctr"/>
            <a:r>
              <a:rPr lang="en-IE" sz="1200" b="1"/>
              <a:t>Total</a:t>
            </a:r>
          </a:p>
        </p:txBody>
      </p:sp>
      <p:graphicFrame>
        <p:nvGraphicFramePr>
          <p:cNvPr id="28" name="Table 44">
            <a:extLst>
              <a:ext uri="{FF2B5EF4-FFF2-40B4-BE49-F238E27FC236}">
                <a16:creationId xmlns:a16="http://schemas.microsoft.com/office/drawing/2014/main" id="{1506708F-2053-5211-A04C-2F215547DEC3}"/>
              </a:ext>
            </a:extLst>
          </p:cNvPr>
          <p:cNvGraphicFramePr>
            <a:graphicFrameLocks noGrp="1"/>
          </p:cNvGraphicFramePr>
          <p:nvPr>
            <p:extLst>
              <p:ext uri="{D42A27DB-BD31-4B8C-83A1-F6EECF244321}">
                <p14:modId xmlns:p14="http://schemas.microsoft.com/office/powerpoint/2010/main" val="2211927745"/>
              </p:ext>
            </p:extLst>
          </p:nvPr>
        </p:nvGraphicFramePr>
        <p:xfrm>
          <a:off x="934002" y="4690413"/>
          <a:ext cx="10000028" cy="1211580"/>
        </p:xfrm>
        <a:graphic>
          <a:graphicData uri="http://schemas.openxmlformats.org/drawingml/2006/table">
            <a:tbl>
              <a:tblPr>
                <a:tableStyleId>{5C22544A-7EE6-4342-B048-85BDC9FD1C3A}</a:tableStyleId>
              </a:tblPr>
              <a:tblGrid>
                <a:gridCol w="1802427">
                  <a:extLst>
                    <a:ext uri="{9D8B030D-6E8A-4147-A177-3AD203B41FA5}">
                      <a16:colId xmlns:a16="http://schemas.microsoft.com/office/drawing/2014/main" val="1015758193"/>
                    </a:ext>
                  </a:extLst>
                </a:gridCol>
                <a:gridCol w="914400">
                  <a:extLst>
                    <a:ext uri="{9D8B030D-6E8A-4147-A177-3AD203B41FA5}">
                      <a16:colId xmlns:a16="http://schemas.microsoft.com/office/drawing/2014/main" val="1024616161"/>
                    </a:ext>
                  </a:extLst>
                </a:gridCol>
                <a:gridCol w="1128156">
                  <a:extLst>
                    <a:ext uri="{9D8B030D-6E8A-4147-A177-3AD203B41FA5}">
                      <a16:colId xmlns:a16="http://schemas.microsoft.com/office/drawing/2014/main" val="2294376527"/>
                    </a:ext>
                  </a:extLst>
                </a:gridCol>
                <a:gridCol w="1009403">
                  <a:extLst>
                    <a:ext uri="{9D8B030D-6E8A-4147-A177-3AD203B41FA5}">
                      <a16:colId xmlns:a16="http://schemas.microsoft.com/office/drawing/2014/main" val="2263263436"/>
                    </a:ext>
                  </a:extLst>
                </a:gridCol>
                <a:gridCol w="1138630">
                  <a:extLst>
                    <a:ext uri="{9D8B030D-6E8A-4147-A177-3AD203B41FA5}">
                      <a16:colId xmlns:a16="http://schemas.microsoft.com/office/drawing/2014/main" val="910871959"/>
                    </a:ext>
                  </a:extLst>
                </a:gridCol>
                <a:gridCol w="1001753">
                  <a:extLst>
                    <a:ext uri="{9D8B030D-6E8A-4147-A177-3AD203B41FA5}">
                      <a16:colId xmlns:a16="http://schemas.microsoft.com/office/drawing/2014/main" val="720883665"/>
                    </a:ext>
                  </a:extLst>
                </a:gridCol>
                <a:gridCol w="1001753">
                  <a:extLst>
                    <a:ext uri="{9D8B030D-6E8A-4147-A177-3AD203B41FA5}">
                      <a16:colId xmlns:a16="http://schemas.microsoft.com/office/drawing/2014/main" val="406975967"/>
                    </a:ext>
                  </a:extLst>
                </a:gridCol>
                <a:gridCol w="1001753">
                  <a:extLst>
                    <a:ext uri="{9D8B030D-6E8A-4147-A177-3AD203B41FA5}">
                      <a16:colId xmlns:a16="http://schemas.microsoft.com/office/drawing/2014/main" val="2732683914"/>
                    </a:ext>
                  </a:extLst>
                </a:gridCol>
                <a:gridCol w="1001753">
                  <a:extLst>
                    <a:ext uri="{9D8B030D-6E8A-4147-A177-3AD203B41FA5}">
                      <a16:colId xmlns:a16="http://schemas.microsoft.com/office/drawing/2014/main" val="2361654384"/>
                    </a:ext>
                  </a:extLst>
                </a:gridCol>
              </a:tblGrid>
              <a:tr h="192170">
                <a:tc>
                  <a:txBody>
                    <a:bodyPr/>
                    <a:lstStyle/>
                    <a:p>
                      <a:pPr marL="0" marR="0" lvl="0" indent="0" algn="r" defTabSz="914400" rtl="0" eaLnBrk="1" fontAlgn="auto" latinLnBrk="0" hangingPunct="1">
                        <a:lnSpc>
                          <a:spcPct val="90000"/>
                        </a:lnSpc>
                        <a:spcBef>
                          <a:spcPts val="0"/>
                        </a:spcBef>
                        <a:spcAft>
                          <a:spcPts val="0"/>
                        </a:spcAft>
                        <a:buClrTx/>
                        <a:buSzTx/>
                        <a:buFontTx/>
                        <a:buNone/>
                        <a:tabLst/>
                        <a:defRPr/>
                      </a:pPr>
                      <a:r>
                        <a:rPr lang="en-IE" sz="1100"/>
                        <a:t>Net concerned Aug 2024</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100">
                          <a:latin typeface="+mn-lt"/>
                        </a:rPr>
                        <a:t>67</a:t>
                      </a:r>
                      <a:endParaRPr lang="en-IE" sz="1100">
                        <a:latin typeface="+mn-l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endParaRPr lang="en-IE" sz="1100">
                        <a:latin typeface="+mn-lt"/>
                      </a:endParaRP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lnSpc>
                          <a:spcPct val="90000"/>
                        </a:lnSpc>
                      </a:pPr>
                      <a:r>
                        <a:rPr lang="en-IE" sz="1100" b="1" i="0" u="none" strike="noStrike">
                          <a:solidFill>
                            <a:srgbClr val="000000"/>
                          </a:solidFill>
                          <a:effectLst/>
                          <a:latin typeface="+mn-lt"/>
                        </a:rPr>
                        <a:t>76</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1" i="0" u="none" strike="noStrike">
                          <a:solidFill>
                            <a:srgbClr val="000000"/>
                          </a:solidFill>
                          <a:effectLst/>
                          <a:latin typeface="+mn-lt"/>
                        </a:rPr>
                        <a:t>92</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1" i="0" u="none" strike="noStrike">
                          <a:solidFill>
                            <a:srgbClr val="000000"/>
                          </a:solidFill>
                          <a:effectLst/>
                          <a:latin typeface="+mn-lt"/>
                        </a:rPr>
                        <a:t>12</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t">
                        <a:lnSpc>
                          <a:spcPct val="90000"/>
                        </a:lnSpc>
                      </a:pPr>
                      <a:r>
                        <a:rPr lang="en-IE" sz="1100" b="1" i="0" u="none" strike="noStrike">
                          <a:solidFill>
                            <a:srgbClr val="000000"/>
                          </a:solidFill>
                          <a:effectLst/>
                          <a:latin typeface="+mn-lt"/>
                        </a:rPr>
                        <a:t>76</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1" i="0" u="none" strike="noStrike">
                          <a:solidFill>
                            <a:srgbClr val="000000"/>
                          </a:solidFill>
                          <a:effectLst/>
                          <a:latin typeface="+mn-lt"/>
                        </a:rPr>
                        <a:t>82</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1" i="0" u="none" strike="noStrike">
                          <a:solidFill>
                            <a:srgbClr val="000000"/>
                          </a:solidFill>
                          <a:effectLst/>
                          <a:latin typeface="+mn-lt"/>
                        </a:rPr>
                        <a:t>66</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706987408"/>
                  </a:ext>
                </a:extLst>
              </a:tr>
              <a:tr h="192170">
                <a:tc>
                  <a:txBody>
                    <a:bodyPr/>
                    <a:lstStyle/>
                    <a:p>
                      <a:pPr marL="0" marR="0" lvl="0" indent="0" algn="r" defTabSz="914400" rtl="0" eaLnBrk="1" fontAlgn="auto" latinLnBrk="0" hangingPunct="1">
                        <a:lnSpc>
                          <a:spcPct val="90000"/>
                        </a:lnSpc>
                        <a:spcBef>
                          <a:spcPts val="0"/>
                        </a:spcBef>
                        <a:spcAft>
                          <a:spcPts val="0"/>
                        </a:spcAft>
                        <a:buClrTx/>
                        <a:buSzTx/>
                        <a:buFontTx/>
                        <a:buNone/>
                        <a:tabLst/>
                        <a:defRPr/>
                      </a:pPr>
                      <a:r>
                        <a:rPr lang="en-IE" sz="1100"/>
                        <a:t>Net concerned Nov 2023</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US" sz="1100"/>
                        <a:t>70</a:t>
                      </a:r>
                      <a:endParaRPr lang="en-IE" sz="11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endParaRPr lang="en-IE" sz="11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lnSpc>
                          <a:spcPct val="90000"/>
                        </a:lnSpc>
                      </a:pPr>
                      <a:r>
                        <a:rPr lang="en-IE" sz="1100" b="1" i="0" u="none" strike="noStrike">
                          <a:solidFill>
                            <a:srgbClr val="000000"/>
                          </a:solidFill>
                          <a:effectLst/>
                          <a:latin typeface="+mn-lt"/>
                        </a:rPr>
                        <a:t>80</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1" i="0" u="none" strike="noStrike">
                          <a:solidFill>
                            <a:srgbClr val="000000"/>
                          </a:solidFill>
                          <a:effectLst/>
                          <a:latin typeface="+mn-lt"/>
                        </a:rPr>
                        <a:t>94</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1" i="0" u="none" strike="noStrike">
                          <a:solidFill>
                            <a:srgbClr val="000000"/>
                          </a:solidFill>
                          <a:effectLst/>
                          <a:latin typeface="+mn-lt"/>
                        </a:rPr>
                        <a:t>18</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t">
                        <a:lnSpc>
                          <a:spcPct val="90000"/>
                        </a:lnSpc>
                      </a:pPr>
                      <a:r>
                        <a:rPr lang="en-IE" sz="1100" b="1" i="0" u="none" strike="noStrike">
                          <a:solidFill>
                            <a:srgbClr val="000000"/>
                          </a:solidFill>
                          <a:effectLst/>
                          <a:latin typeface="+mn-lt"/>
                        </a:rPr>
                        <a:t>76</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1" i="0" u="none" strike="noStrike">
                          <a:solidFill>
                            <a:srgbClr val="000000"/>
                          </a:solidFill>
                          <a:effectLst/>
                          <a:latin typeface="+mn-lt"/>
                        </a:rPr>
                        <a:t>81</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1" i="0" u="none" strike="noStrike">
                          <a:solidFill>
                            <a:srgbClr val="000000"/>
                          </a:solidFill>
                          <a:effectLst/>
                          <a:latin typeface="+mn-lt"/>
                        </a:rPr>
                        <a:t>70</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2008730901"/>
                  </a:ext>
                </a:extLst>
              </a:tr>
              <a:tr h="192170">
                <a:tc>
                  <a:txBody>
                    <a:bodyPr/>
                    <a:lstStyle/>
                    <a:p>
                      <a:pPr algn="r">
                        <a:lnSpc>
                          <a:spcPct val="90000"/>
                        </a:lnSpc>
                      </a:pPr>
                      <a:r>
                        <a:rPr lang="en-IE" sz="1100"/>
                        <a:t>Net concerned Nov 2022</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IE" sz="1100"/>
                        <a:t>70</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endParaRPr lang="en-IE" sz="110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tc>
                  <a:txBody>
                    <a:bodyPr/>
                    <a:lstStyle/>
                    <a:p>
                      <a:pPr algn="ctr" fontAlgn="t">
                        <a:lnSpc>
                          <a:spcPct val="90000"/>
                        </a:lnSpc>
                      </a:pPr>
                      <a:r>
                        <a:rPr lang="en-IE" sz="1100" b="0" i="0" u="none" strike="noStrike">
                          <a:solidFill>
                            <a:srgbClr val="000000"/>
                          </a:solidFill>
                          <a:effectLst/>
                          <a:latin typeface="+mn-lt"/>
                        </a:rPr>
                        <a:t>76</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94</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15</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fontAlgn="t">
                        <a:lnSpc>
                          <a:spcPct val="90000"/>
                        </a:lnSpc>
                      </a:pPr>
                      <a:r>
                        <a:rPr lang="en-IE" sz="1100" b="0" i="0" u="none" strike="noStrike">
                          <a:solidFill>
                            <a:srgbClr val="000000"/>
                          </a:solidFill>
                          <a:effectLst/>
                          <a:latin typeface="+mn-lt"/>
                        </a:rPr>
                        <a:t>76</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80</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solidFill>
                  </a:tcPr>
                </a:tc>
                <a:tc>
                  <a:txBody>
                    <a:bodyPr/>
                    <a:lstStyle/>
                    <a:p>
                      <a:pPr algn="ctr" fontAlgn="t">
                        <a:lnSpc>
                          <a:spcPct val="90000"/>
                        </a:lnSpc>
                      </a:pPr>
                      <a:r>
                        <a:rPr lang="en-IE" sz="1100" b="0" i="0" u="none" strike="noStrike">
                          <a:solidFill>
                            <a:srgbClr val="000000"/>
                          </a:solidFill>
                          <a:effectLst/>
                          <a:latin typeface="+mn-lt"/>
                        </a:rPr>
                        <a:t>69</a:t>
                      </a:r>
                    </a:p>
                  </a:txBody>
                  <a:tcPr marL="9525" marR="9525" marT="9525" marB="0"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372992790"/>
                  </a:ext>
                </a:extLst>
              </a:tr>
              <a:tr h="192170">
                <a:tc>
                  <a:txBody>
                    <a:bodyPr/>
                    <a:lstStyle/>
                    <a:p>
                      <a:pPr algn="r">
                        <a:lnSpc>
                          <a:spcPct val="90000"/>
                        </a:lnSpc>
                      </a:pPr>
                      <a:r>
                        <a:rPr lang="en-IE" sz="1100"/>
                        <a:t>Net concerned Dec  2021</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IE" sz="1100"/>
                        <a:t>71</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endParaRPr lang="en-IE" sz="110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IE" sz="1100">
                          <a:latin typeface="+mn-lt"/>
                        </a:rPr>
                        <a:t>78</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a:lnSpc>
                          <a:spcPct val="90000"/>
                        </a:lnSpc>
                      </a:pPr>
                      <a:r>
                        <a:rPr lang="en-IE" sz="1100">
                          <a:latin typeface="+mn-lt"/>
                        </a:rPr>
                        <a:t>91</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a:lnSpc>
                          <a:spcPct val="90000"/>
                        </a:lnSpc>
                      </a:pPr>
                      <a:r>
                        <a:rPr lang="en-IE" sz="1100">
                          <a:latin typeface="+mn-lt"/>
                        </a:rPr>
                        <a:t>16</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90000"/>
                        </a:lnSpc>
                      </a:pPr>
                      <a:r>
                        <a:rPr lang="en-IE" sz="1100">
                          <a:latin typeface="+mn-lt"/>
                        </a:rPr>
                        <a:t>75</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IE" sz="1100">
                          <a:latin typeface="+mn-lt"/>
                        </a:rPr>
                        <a:t>83</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a:lnSpc>
                          <a:spcPct val="90000"/>
                        </a:lnSpc>
                      </a:pPr>
                      <a:r>
                        <a:rPr lang="en-IE" sz="1100">
                          <a:latin typeface="+mn-lt"/>
                        </a:rPr>
                        <a:t>69</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69302925"/>
                  </a:ext>
                </a:extLst>
              </a:tr>
              <a:tr h="192170">
                <a:tc>
                  <a:txBody>
                    <a:bodyPr/>
                    <a:lstStyle/>
                    <a:p>
                      <a:pPr algn="r">
                        <a:lnSpc>
                          <a:spcPct val="90000"/>
                        </a:lnSpc>
                      </a:pPr>
                      <a:r>
                        <a:rPr lang="en-IE" sz="1100"/>
                        <a:t>Net concerned Feb 2021</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IE" sz="1100"/>
                        <a:t>75</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endParaRPr lang="en-IE" sz="110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lnSpc>
                          <a:spcPct val="90000"/>
                        </a:lnSpc>
                      </a:pPr>
                      <a:r>
                        <a:rPr lang="en-IE" sz="1100">
                          <a:latin typeface="+mn-lt"/>
                        </a:rPr>
                        <a:t>80</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a:lnSpc>
                          <a:spcPct val="90000"/>
                        </a:lnSpc>
                      </a:pPr>
                      <a:r>
                        <a:rPr lang="en-IE" sz="1100">
                          <a:latin typeface="+mn-lt"/>
                        </a:rPr>
                        <a:t>97</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a:lnSpc>
                          <a:spcPct val="90000"/>
                        </a:lnSpc>
                      </a:pPr>
                      <a:r>
                        <a:rPr lang="en-IE" sz="1100">
                          <a:latin typeface="+mn-lt"/>
                        </a:rPr>
                        <a:t>16</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a:lnSpc>
                          <a:spcPct val="90000"/>
                        </a:lnSpc>
                      </a:pPr>
                      <a:r>
                        <a:rPr lang="en-IE" sz="1100">
                          <a:latin typeface="+mn-lt"/>
                        </a:rPr>
                        <a:t>78</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a:lnSpc>
                          <a:spcPct val="90000"/>
                        </a:lnSpc>
                      </a:pPr>
                      <a:r>
                        <a:rPr lang="en-IE" sz="1100">
                          <a:latin typeface="+mn-lt"/>
                        </a:rPr>
                        <a:t>83</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6"/>
                    </a:solidFill>
                  </a:tcPr>
                </a:tc>
                <a:tc>
                  <a:txBody>
                    <a:bodyPr/>
                    <a:lstStyle/>
                    <a:p>
                      <a:pPr algn="ctr">
                        <a:lnSpc>
                          <a:spcPct val="90000"/>
                        </a:lnSpc>
                      </a:pPr>
                      <a:r>
                        <a:rPr lang="en-IE" sz="1100">
                          <a:latin typeface="+mn-lt"/>
                        </a:rPr>
                        <a:t>74</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4182873313"/>
                  </a:ext>
                </a:extLst>
              </a:tr>
            </a:tbl>
          </a:graphicData>
        </a:graphic>
      </p:graphicFrame>
      <p:graphicFrame>
        <p:nvGraphicFramePr>
          <p:cNvPr id="22" name="Table 21">
            <a:extLst>
              <a:ext uri="{FF2B5EF4-FFF2-40B4-BE49-F238E27FC236}">
                <a16:creationId xmlns:a16="http://schemas.microsoft.com/office/drawing/2014/main" id="{E6EC48BC-EB8C-7662-612A-817607F1F7C1}"/>
              </a:ext>
            </a:extLst>
          </p:cNvPr>
          <p:cNvGraphicFramePr>
            <a:graphicFrameLocks noGrp="1"/>
          </p:cNvGraphicFramePr>
          <p:nvPr>
            <p:extLst>
              <p:ext uri="{D42A27DB-BD31-4B8C-83A1-F6EECF244321}">
                <p14:modId xmlns:p14="http://schemas.microsoft.com/office/powerpoint/2010/main" val="2560320373"/>
              </p:ext>
            </p:extLst>
          </p:nvPr>
        </p:nvGraphicFramePr>
        <p:xfrm>
          <a:off x="4776537" y="1150362"/>
          <a:ext cx="6262182" cy="514350"/>
        </p:xfrm>
        <a:graphic>
          <a:graphicData uri="http://schemas.openxmlformats.org/drawingml/2006/table">
            <a:tbl>
              <a:tblPr>
                <a:tableStyleId>{5C22544A-7EE6-4342-B048-85BDC9FD1C3A}</a:tableStyleId>
              </a:tblPr>
              <a:tblGrid>
                <a:gridCol w="1043697">
                  <a:extLst>
                    <a:ext uri="{9D8B030D-6E8A-4147-A177-3AD203B41FA5}">
                      <a16:colId xmlns:a16="http://schemas.microsoft.com/office/drawing/2014/main" val="746003772"/>
                    </a:ext>
                  </a:extLst>
                </a:gridCol>
                <a:gridCol w="1043697">
                  <a:extLst>
                    <a:ext uri="{9D8B030D-6E8A-4147-A177-3AD203B41FA5}">
                      <a16:colId xmlns:a16="http://schemas.microsoft.com/office/drawing/2014/main" val="1779795731"/>
                    </a:ext>
                  </a:extLst>
                </a:gridCol>
                <a:gridCol w="1043697">
                  <a:extLst>
                    <a:ext uri="{9D8B030D-6E8A-4147-A177-3AD203B41FA5}">
                      <a16:colId xmlns:a16="http://schemas.microsoft.com/office/drawing/2014/main" val="2225951611"/>
                    </a:ext>
                  </a:extLst>
                </a:gridCol>
                <a:gridCol w="1043697">
                  <a:extLst>
                    <a:ext uri="{9D8B030D-6E8A-4147-A177-3AD203B41FA5}">
                      <a16:colId xmlns:a16="http://schemas.microsoft.com/office/drawing/2014/main" val="1338766595"/>
                    </a:ext>
                  </a:extLst>
                </a:gridCol>
                <a:gridCol w="1043697">
                  <a:extLst>
                    <a:ext uri="{9D8B030D-6E8A-4147-A177-3AD203B41FA5}">
                      <a16:colId xmlns:a16="http://schemas.microsoft.com/office/drawing/2014/main" val="4065578727"/>
                    </a:ext>
                  </a:extLst>
                </a:gridCol>
                <a:gridCol w="1043697">
                  <a:extLst>
                    <a:ext uri="{9D8B030D-6E8A-4147-A177-3AD203B41FA5}">
                      <a16:colId xmlns:a16="http://schemas.microsoft.com/office/drawing/2014/main" val="2398399031"/>
                    </a:ext>
                  </a:extLst>
                </a:gridCol>
              </a:tblGrid>
              <a:tr h="514350">
                <a:tc>
                  <a:txBody>
                    <a:bodyPr/>
                    <a:lstStyle/>
                    <a:p>
                      <a:pPr algn="ctr" rtl="0" fontAlgn="t"/>
                      <a:r>
                        <a:rPr lang="en-IE" sz="1100" b="0" i="0" u="none" strike="noStrike">
                          <a:solidFill>
                            <a:srgbClr val="000000"/>
                          </a:solidFill>
                          <a:effectLst/>
                          <a:latin typeface="+mn-lt"/>
                        </a:rPr>
                        <a:t>Multilateralists</a:t>
                      </a:r>
                    </a:p>
                  </a:txBody>
                  <a:tcPr marL="7621" marR="7621" marT="7621" marB="0" anchor="ctr">
                    <a:noFill/>
                  </a:tcPr>
                </a:tc>
                <a:tc>
                  <a:txBody>
                    <a:bodyPr/>
                    <a:lstStyle/>
                    <a:p>
                      <a:pPr algn="ctr" rtl="0" fontAlgn="t"/>
                      <a:r>
                        <a:rPr lang="en-IE" sz="1100" b="0" i="0" u="none" strike="noStrike">
                          <a:solidFill>
                            <a:srgbClr val="000000"/>
                          </a:solidFill>
                          <a:effectLst/>
                          <a:latin typeface="+mn-lt"/>
                        </a:rPr>
                        <a:t>Community Champions</a:t>
                      </a:r>
                    </a:p>
                  </a:txBody>
                  <a:tcPr marL="7621" marR="7621" marT="7621" marB="0" anchor="ctr">
                    <a:noFill/>
                  </a:tcPr>
                </a:tc>
                <a:tc>
                  <a:txBody>
                    <a:bodyPr/>
                    <a:lstStyle/>
                    <a:p>
                      <a:pPr algn="ctr" rtl="0" fontAlgn="t"/>
                      <a:r>
                        <a:rPr lang="en-IE" sz="1100" b="0" i="0" u="none" strike="noStrike">
                          <a:solidFill>
                            <a:srgbClr val="000000"/>
                          </a:solidFill>
                          <a:effectLst/>
                          <a:latin typeface="+mn-lt"/>
                        </a:rPr>
                        <a:t>Disengaged</a:t>
                      </a:r>
                    </a:p>
                  </a:txBody>
                  <a:tcPr marL="7621" marR="7621" marT="7621" marB="0" anchor="ctr">
                    <a:noFill/>
                  </a:tcPr>
                </a:tc>
                <a:tc>
                  <a:txBody>
                    <a:bodyPr/>
                    <a:lstStyle/>
                    <a:p>
                      <a:pPr algn="ctr" rtl="0" fontAlgn="t"/>
                      <a:r>
                        <a:rPr lang="en-IE" sz="1100" b="0" i="0" u="none" strike="noStrike">
                          <a:solidFill>
                            <a:srgbClr val="000000"/>
                          </a:solidFill>
                          <a:effectLst/>
                          <a:latin typeface="+mn-lt"/>
                        </a:rPr>
                        <a:t>Empathisers</a:t>
                      </a:r>
                    </a:p>
                  </a:txBody>
                  <a:tcPr marL="7621" marR="7621" marT="7621" marB="0" anchor="ctr">
                    <a:noFill/>
                  </a:tcPr>
                </a:tc>
                <a:tc>
                  <a:txBody>
                    <a:bodyPr/>
                    <a:lstStyle/>
                    <a:p>
                      <a:pPr algn="ctr" rtl="0" fontAlgn="t"/>
                      <a:r>
                        <a:rPr lang="en-IE" sz="1100" b="0" i="0" u="none" strike="noStrike">
                          <a:solidFill>
                            <a:srgbClr val="000000"/>
                          </a:solidFill>
                          <a:effectLst/>
                          <a:latin typeface="+mn-lt"/>
                        </a:rPr>
                        <a:t>Global Citizens</a:t>
                      </a:r>
                    </a:p>
                  </a:txBody>
                  <a:tcPr marL="7621" marR="7621" marT="7621" marB="0" anchor="ctr">
                    <a:noFill/>
                  </a:tcPr>
                </a:tc>
                <a:tc>
                  <a:txBody>
                    <a:bodyPr/>
                    <a:lstStyle/>
                    <a:p>
                      <a:pPr algn="ctr" rtl="0" fontAlgn="t"/>
                      <a:r>
                        <a:rPr lang="en-IE" sz="1100" b="0" i="0" u="none" strike="noStrike">
                          <a:solidFill>
                            <a:srgbClr val="000000"/>
                          </a:solidFill>
                          <a:effectLst/>
                          <a:latin typeface="+mn-lt"/>
                        </a:rPr>
                        <a:t>Pragmatists</a:t>
                      </a:r>
                    </a:p>
                  </a:txBody>
                  <a:tcPr marL="7621" marR="7621" marT="7621" marB="0" anchor="ctr">
                    <a:noFill/>
                  </a:tcPr>
                </a:tc>
                <a:extLst>
                  <a:ext uri="{0D108BD9-81ED-4DB2-BD59-A6C34878D82A}">
                    <a16:rowId xmlns:a16="http://schemas.microsoft.com/office/drawing/2014/main" val="53783692"/>
                  </a:ext>
                </a:extLst>
              </a:tr>
            </a:tbl>
          </a:graphicData>
        </a:graphic>
      </p:graphicFrame>
      <p:grpSp>
        <p:nvGrpSpPr>
          <p:cNvPr id="10" name="Group 9">
            <a:extLst>
              <a:ext uri="{FF2B5EF4-FFF2-40B4-BE49-F238E27FC236}">
                <a16:creationId xmlns:a16="http://schemas.microsoft.com/office/drawing/2014/main" id="{DAFD5C02-29F6-2A38-C267-F267989D4171}"/>
              </a:ext>
            </a:extLst>
          </p:cNvPr>
          <p:cNvGrpSpPr/>
          <p:nvPr/>
        </p:nvGrpSpPr>
        <p:grpSpPr>
          <a:xfrm>
            <a:off x="9832768" y="606165"/>
            <a:ext cx="2359232" cy="461313"/>
            <a:chOff x="9641528" y="660370"/>
            <a:chExt cx="2436173" cy="601705"/>
          </a:xfrm>
        </p:grpSpPr>
        <p:sp>
          <p:nvSpPr>
            <p:cNvPr id="11" name="Rectangle 10">
              <a:extLst>
                <a:ext uri="{FF2B5EF4-FFF2-40B4-BE49-F238E27FC236}">
                  <a16:creationId xmlns:a16="http://schemas.microsoft.com/office/drawing/2014/main" id="{BE675A5C-9248-CDD8-5675-980D25EDE177}"/>
                </a:ext>
              </a:extLst>
            </p:cNvPr>
            <p:cNvSpPr/>
            <p:nvPr/>
          </p:nvSpPr>
          <p:spPr>
            <a:xfrm>
              <a:off x="9641529" y="960224"/>
              <a:ext cx="403181" cy="208348"/>
            </a:xfrm>
            <a:prstGeom prst="rect">
              <a:avLst/>
            </a:prstGeom>
            <a:solidFill>
              <a:schemeClr val="accent5">
                <a:lumMod val="20000"/>
                <a:lumOff val="8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2" name="TextBox 11">
              <a:extLst>
                <a:ext uri="{FF2B5EF4-FFF2-40B4-BE49-F238E27FC236}">
                  <a16:creationId xmlns:a16="http://schemas.microsoft.com/office/drawing/2014/main" id="{4C077174-C6B8-DB0F-D8D0-4A4ABEE9D627}"/>
                </a:ext>
              </a:extLst>
            </p:cNvPr>
            <p:cNvSpPr txBox="1"/>
            <p:nvPr/>
          </p:nvSpPr>
          <p:spPr>
            <a:xfrm>
              <a:off x="10044711" y="660370"/>
              <a:ext cx="2032990" cy="341226"/>
            </a:xfrm>
            <a:prstGeom prst="rect">
              <a:avLst/>
            </a:prstGeom>
            <a:noFill/>
          </p:spPr>
          <p:txBody>
            <a:bodyPr wrap="square" rtlCol="0">
              <a:spAutoFit/>
            </a:bodyPr>
            <a:lstStyle/>
            <a:p>
              <a:r>
                <a:rPr lang="en-IE" sz="1050">
                  <a:solidFill>
                    <a:schemeClr val="tx1">
                      <a:lumMod val="65000"/>
                      <a:lumOff val="35000"/>
                    </a:schemeClr>
                  </a:solidFill>
                </a:rPr>
                <a:t>Statistically higher than total</a:t>
              </a:r>
            </a:p>
          </p:txBody>
        </p:sp>
        <p:sp>
          <p:nvSpPr>
            <p:cNvPr id="13" name="Rectangle 12">
              <a:extLst>
                <a:ext uri="{FF2B5EF4-FFF2-40B4-BE49-F238E27FC236}">
                  <a16:creationId xmlns:a16="http://schemas.microsoft.com/office/drawing/2014/main" id="{E78A20CB-2EA8-BE98-15F5-77A233709A7B}"/>
                </a:ext>
              </a:extLst>
            </p:cNvPr>
            <p:cNvSpPr/>
            <p:nvPr/>
          </p:nvSpPr>
          <p:spPr>
            <a:xfrm>
              <a:off x="9641528" y="682884"/>
              <a:ext cx="403182" cy="217062"/>
            </a:xfrm>
            <a:prstGeom prst="rect">
              <a:avLst/>
            </a:prstGeom>
            <a:solidFill>
              <a:schemeClr val="accent6"/>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4" name="TextBox 13">
              <a:extLst>
                <a:ext uri="{FF2B5EF4-FFF2-40B4-BE49-F238E27FC236}">
                  <a16:creationId xmlns:a16="http://schemas.microsoft.com/office/drawing/2014/main" id="{50CBA291-B587-A3B3-14C7-0CC6E650953F}"/>
                </a:ext>
              </a:extLst>
            </p:cNvPr>
            <p:cNvSpPr txBox="1"/>
            <p:nvPr/>
          </p:nvSpPr>
          <p:spPr>
            <a:xfrm>
              <a:off x="10026209" y="920849"/>
              <a:ext cx="2032991" cy="341226"/>
            </a:xfrm>
            <a:prstGeom prst="rect">
              <a:avLst/>
            </a:prstGeom>
            <a:noFill/>
          </p:spPr>
          <p:txBody>
            <a:bodyPr wrap="square" rtlCol="0">
              <a:spAutoFit/>
            </a:bodyPr>
            <a:lstStyle/>
            <a:p>
              <a:r>
                <a:rPr lang="en-IE" sz="1050">
                  <a:solidFill>
                    <a:schemeClr val="tx1">
                      <a:lumMod val="65000"/>
                      <a:lumOff val="35000"/>
                    </a:schemeClr>
                  </a:solidFill>
                </a:rPr>
                <a:t>Statistically lower than total</a:t>
              </a:r>
            </a:p>
          </p:txBody>
        </p:sp>
      </p:grpSp>
    </p:spTree>
    <p:extLst>
      <p:ext uri="{BB962C8B-B14F-4D97-AF65-F5344CB8AC3E}">
        <p14:creationId xmlns:p14="http://schemas.microsoft.com/office/powerpoint/2010/main" val="298511631"/>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403ECE8-9C41-4D22-A3E5-B3CC012AC80E}"/>
              </a:ext>
            </a:extLst>
          </p:cNvPr>
          <p:cNvSpPr>
            <a:spLocks noGrp="1"/>
          </p:cNvSpPr>
          <p:nvPr>
            <p:ph type="title"/>
          </p:nvPr>
        </p:nvSpPr>
        <p:spPr>
          <a:xfrm>
            <a:off x="3051514" y="538366"/>
            <a:ext cx="8125824" cy="715669"/>
          </a:xfrm>
        </p:spPr>
        <p:txBody>
          <a:bodyPr lIns="91440" tIns="45720" rIns="91440" bIns="45720" anchor="t">
            <a:noAutofit/>
          </a:bodyPr>
          <a:lstStyle/>
          <a:p>
            <a:r>
              <a:rPr lang="en-US" dirty="0"/>
              <a:t>73% agree that it is important for the Irish Government to provide ODA</a:t>
            </a:r>
            <a:endParaRPr lang="en-IE" dirty="0"/>
          </a:p>
        </p:txBody>
      </p:sp>
      <p:sp>
        <p:nvSpPr>
          <p:cNvPr id="5" name="Content Placeholder 4">
            <a:extLst>
              <a:ext uri="{FF2B5EF4-FFF2-40B4-BE49-F238E27FC236}">
                <a16:creationId xmlns:a16="http://schemas.microsoft.com/office/drawing/2014/main" id="{67260069-DE83-4247-8482-2297B1730419}"/>
              </a:ext>
            </a:extLst>
          </p:cNvPr>
          <p:cNvSpPr>
            <a:spLocks noGrp="1"/>
          </p:cNvSpPr>
          <p:nvPr>
            <p:ph type="body" sz="quarter" idx="17"/>
          </p:nvPr>
        </p:nvSpPr>
        <p:spPr>
          <a:xfrm>
            <a:off x="450000" y="6066610"/>
            <a:ext cx="10532036" cy="348813"/>
          </a:xfrm>
        </p:spPr>
        <p:txBody>
          <a:bodyPr>
            <a:noAutofit/>
          </a:bodyPr>
          <a:lstStyle/>
          <a:p>
            <a:pPr marL="357188" indent="-357188"/>
            <a:r>
              <a:rPr kumimoji="0" lang="en-US" b="0" i="0" u="none" strike="noStrike" kern="1200" cap="none" spc="0" normalizeH="0" baseline="0" noProof="0">
                <a:ln>
                  <a:noFill/>
                </a:ln>
                <a:effectLst/>
                <a:uLnTx/>
                <a:uFillTx/>
                <a:latin typeface="Barlow" panose="00000500000000000000" pitchFamily="2" charset="0"/>
                <a:cs typeface="Arial" panose="020B0604020202020204" pitchFamily="34" charset="0"/>
              </a:rPr>
              <a:t>Base: All Adults aged 18+ years- 2,504 (Nov 23 N – 2,515, Nov 22 N – 2501; Dec 21 N – 2,026; Feb 21 N – 3,008)</a:t>
            </a:r>
            <a:endParaRPr lang="en-US">
              <a:latin typeface="Barlow" panose="00000500000000000000" pitchFamily="2" charset="0"/>
            </a:endParaRPr>
          </a:p>
          <a:p>
            <a:pPr marL="357188" indent="-357188"/>
            <a:r>
              <a:rPr lang="en-US">
                <a:latin typeface="Barlow" panose="00000500000000000000" pitchFamily="2" charset="0"/>
              </a:rPr>
              <a:t>Q.33 Do you feel it is very important, fairly important, not very important or not at all important that the Irish Government provides overseas aid to help people in developing countries?</a:t>
            </a:r>
            <a:endParaRPr lang="en-IE">
              <a:latin typeface="Barlow" panose="00000500000000000000" pitchFamily="2" charset="0"/>
            </a:endParaRPr>
          </a:p>
        </p:txBody>
      </p:sp>
      <p:sp>
        <p:nvSpPr>
          <p:cNvPr id="8" name="TextBox 7">
            <a:extLst>
              <a:ext uri="{FF2B5EF4-FFF2-40B4-BE49-F238E27FC236}">
                <a16:creationId xmlns:a16="http://schemas.microsoft.com/office/drawing/2014/main" id="{71FC94F8-7E8C-3EB1-8E09-6F6034D64120}"/>
              </a:ext>
            </a:extLst>
          </p:cNvPr>
          <p:cNvSpPr txBox="1"/>
          <p:nvPr/>
        </p:nvSpPr>
        <p:spPr>
          <a:xfrm>
            <a:off x="5178603" y="1417860"/>
            <a:ext cx="612667" cy="461665"/>
          </a:xfrm>
          <a:prstGeom prst="rect">
            <a:avLst/>
          </a:prstGeom>
          <a:noFill/>
        </p:spPr>
        <p:txBody>
          <a:bodyPr wrap="none" rtlCol="0">
            <a:spAutoFit/>
          </a:bodyPr>
          <a:lstStyle/>
          <a:p>
            <a:pPr algn="ctr"/>
            <a:r>
              <a:rPr lang="en-IE" sz="1200" b="1"/>
              <a:t>Feb 21</a:t>
            </a:r>
          </a:p>
          <a:p>
            <a:pPr algn="ctr"/>
            <a:endParaRPr lang="en-IE" sz="1200" b="1"/>
          </a:p>
        </p:txBody>
      </p:sp>
      <p:sp>
        <p:nvSpPr>
          <p:cNvPr id="9" name="TextBox 8">
            <a:extLst>
              <a:ext uri="{FF2B5EF4-FFF2-40B4-BE49-F238E27FC236}">
                <a16:creationId xmlns:a16="http://schemas.microsoft.com/office/drawing/2014/main" id="{FB56D43A-3696-90E4-D446-27A14D2BE5FB}"/>
              </a:ext>
            </a:extLst>
          </p:cNvPr>
          <p:cNvSpPr txBox="1"/>
          <p:nvPr/>
        </p:nvSpPr>
        <p:spPr>
          <a:xfrm>
            <a:off x="6021255" y="1417860"/>
            <a:ext cx="617477" cy="276999"/>
          </a:xfrm>
          <a:prstGeom prst="rect">
            <a:avLst/>
          </a:prstGeom>
          <a:noFill/>
        </p:spPr>
        <p:txBody>
          <a:bodyPr wrap="none" rtlCol="0">
            <a:spAutoFit/>
          </a:bodyPr>
          <a:lstStyle/>
          <a:p>
            <a:pPr algn="ctr"/>
            <a:r>
              <a:rPr lang="en-IE" sz="1200" b="1"/>
              <a:t>Dec 21</a:t>
            </a:r>
          </a:p>
        </p:txBody>
      </p:sp>
      <p:sp>
        <p:nvSpPr>
          <p:cNvPr id="22" name="TextBox 21">
            <a:extLst>
              <a:ext uri="{FF2B5EF4-FFF2-40B4-BE49-F238E27FC236}">
                <a16:creationId xmlns:a16="http://schemas.microsoft.com/office/drawing/2014/main" id="{45E16A6A-17BE-64C8-C010-F8A7002A50AE}"/>
              </a:ext>
            </a:extLst>
          </p:cNvPr>
          <p:cNvSpPr txBox="1"/>
          <p:nvPr/>
        </p:nvSpPr>
        <p:spPr>
          <a:xfrm>
            <a:off x="6803538" y="1417860"/>
            <a:ext cx="655949" cy="461665"/>
          </a:xfrm>
          <a:prstGeom prst="rect">
            <a:avLst/>
          </a:prstGeom>
          <a:noFill/>
        </p:spPr>
        <p:txBody>
          <a:bodyPr wrap="none" rtlCol="0">
            <a:spAutoFit/>
          </a:bodyPr>
          <a:lstStyle/>
          <a:p>
            <a:pPr algn="ctr"/>
            <a:r>
              <a:rPr lang="en-IE" sz="1200" b="1"/>
              <a:t>Nov 22</a:t>
            </a:r>
          </a:p>
          <a:p>
            <a:pPr algn="ctr"/>
            <a:endParaRPr lang="en-IE" sz="1200" b="1"/>
          </a:p>
        </p:txBody>
      </p:sp>
      <p:graphicFrame>
        <p:nvGraphicFramePr>
          <p:cNvPr id="2" name="Chart 1">
            <a:extLst>
              <a:ext uri="{FF2B5EF4-FFF2-40B4-BE49-F238E27FC236}">
                <a16:creationId xmlns:a16="http://schemas.microsoft.com/office/drawing/2014/main" id="{EC21C041-2C9A-A085-F1B3-66FECB9BEA05}"/>
              </a:ext>
            </a:extLst>
          </p:cNvPr>
          <p:cNvGraphicFramePr/>
          <p:nvPr>
            <p:extLst>
              <p:ext uri="{D42A27DB-BD31-4B8C-83A1-F6EECF244321}">
                <p14:modId xmlns:p14="http://schemas.microsoft.com/office/powerpoint/2010/main" val="1878921096"/>
              </p:ext>
            </p:extLst>
          </p:nvPr>
        </p:nvGraphicFramePr>
        <p:xfrm>
          <a:off x="5026750" y="1653723"/>
          <a:ext cx="4210289" cy="37424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Table 10">
            <a:extLst>
              <a:ext uri="{FF2B5EF4-FFF2-40B4-BE49-F238E27FC236}">
                <a16:creationId xmlns:a16="http://schemas.microsoft.com/office/drawing/2014/main" id="{96990F08-915E-7F44-F338-6AC9E1189FB1}"/>
              </a:ext>
            </a:extLst>
          </p:cNvPr>
          <p:cNvGraphicFramePr>
            <a:graphicFrameLocks noGrp="1"/>
          </p:cNvGraphicFramePr>
          <p:nvPr>
            <p:extLst>
              <p:ext uri="{D42A27DB-BD31-4B8C-83A1-F6EECF244321}">
                <p14:modId xmlns:p14="http://schemas.microsoft.com/office/powerpoint/2010/main" val="3001706430"/>
              </p:ext>
            </p:extLst>
          </p:nvPr>
        </p:nvGraphicFramePr>
        <p:xfrm>
          <a:off x="2894175" y="1793769"/>
          <a:ext cx="2132575" cy="3516956"/>
        </p:xfrm>
        <a:graphic>
          <a:graphicData uri="http://schemas.openxmlformats.org/drawingml/2006/table">
            <a:tbl>
              <a:tblPr>
                <a:tableStyleId>{5C22544A-7EE6-4342-B048-85BDC9FD1C3A}</a:tableStyleId>
              </a:tblPr>
              <a:tblGrid>
                <a:gridCol w="2132575">
                  <a:extLst>
                    <a:ext uri="{9D8B030D-6E8A-4147-A177-3AD203B41FA5}">
                      <a16:colId xmlns:a16="http://schemas.microsoft.com/office/drawing/2014/main" val="2192328915"/>
                    </a:ext>
                  </a:extLst>
                </a:gridCol>
              </a:tblGrid>
              <a:tr h="1089131">
                <a:tc>
                  <a:txBody>
                    <a:bodyPr/>
                    <a:lstStyle/>
                    <a:p>
                      <a:pPr algn="r" fontAlgn="t"/>
                      <a:r>
                        <a:rPr lang="en-IE" sz="1200" b="0" i="0" u="none" strike="noStrike" dirty="0">
                          <a:solidFill>
                            <a:srgbClr val="168382"/>
                          </a:solidFill>
                          <a:effectLst/>
                          <a:latin typeface="+mn-lt"/>
                        </a:rPr>
                        <a:t>Very important</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6549404"/>
                  </a:ext>
                </a:extLst>
              </a:tr>
              <a:tr h="1574800">
                <a:tc>
                  <a:txBody>
                    <a:bodyPr/>
                    <a:lstStyle/>
                    <a:p>
                      <a:pPr algn="r" fontAlgn="t"/>
                      <a:r>
                        <a:rPr lang="en-IE" sz="1200" b="0" i="0" u="none" strike="noStrike">
                          <a:solidFill>
                            <a:srgbClr val="1DAFAD"/>
                          </a:solidFill>
                          <a:effectLst/>
                          <a:latin typeface="+mn-lt"/>
                        </a:rPr>
                        <a:t>Fairly important</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26216343"/>
                  </a:ext>
                </a:extLst>
              </a:tr>
              <a:tr h="431800">
                <a:tc>
                  <a:txBody>
                    <a:bodyPr/>
                    <a:lstStyle/>
                    <a:p>
                      <a:pPr algn="r" fontAlgn="t"/>
                      <a:r>
                        <a:rPr lang="en-IE" sz="1200" b="0" i="0" u="none" strike="noStrike">
                          <a:solidFill>
                            <a:srgbClr val="FF8FBA"/>
                          </a:solidFill>
                          <a:effectLst/>
                          <a:latin typeface="+mn-lt"/>
                        </a:rPr>
                        <a:t>Not very important</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861271857"/>
                  </a:ext>
                </a:extLst>
              </a:tr>
              <a:tr h="194455">
                <a:tc>
                  <a:txBody>
                    <a:bodyPr/>
                    <a:lstStyle/>
                    <a:p>
                      <a:pPr algn="r" fontAlgn="t"/>
                      <a:r>
                        <a:rPr lang="en-IE" sz="1200" b="0" i="0" u="none" strike="noStrike">
                          <a:solidFill>
                            <a:srgbClr val="E50158"/>
                          </a:solidFill>
                          <a:effectLst/>
                          <a:latin typeface="+mn-lt"/>
                        </a:rPr>
                        <a:t>Not at all important</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734323094"/>
                  </a:ext>
                </a:extLst>
              </a:tr>
              <a:tr h="226770">
                <a:tc>
                  <a:txBody>
                    <a:bodyPr/>
                    <a:lstStyle/>
                    <a:p>
                      <a:pPr algn="r" fontAlgn="t"/>
                      <a:r>
                        <a:rPr lang="en-US" sz="1200" b="0" i="0" u="none" strike="noStrike" dirty="0">
                          <a:solidFill>
                            <a:srgbClr val="000000"/>
                          </a:solidFill>
                          <a:effectLst/>
                          <a:latin typeface="+mn-lt"/>
                        </a:rPr>
                        <a:t>Don't Know</a:t>
                      </a:r>
                    </a:p>
                  </a:txBody>
                  <a:tcPr marL="9525" marR="9525" marT="9525"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293280807"/>
                  </a:ext>
                </a:extLst>
              </a:tr>
            </a:tbl>
          </a:graphicData>
        </a:graphic>
      </p:graphicFrame>
      <p:graphicFrame>
        <p:nvGraphicFramePr>
          <p:cNvPr id="4" name="Table 44">
            <a:extLst>
              <a:ext uri="{FF2B5EF4-FFF2-40B4-BE49-F238E27FC236}">
                <a16:creationId xmlns:a16="http://schemas.microsoft.com/office/drawing/2014/main" id="{28CB5AAF-804A-839A-5D26-91B4B0F30FB4}"/>
              </a:ext>
            </a:extLst>
          </p:cNvPr>
          <p:cNvGraphicFramePr>
            <a:graphicFrameLocks noGrp="1"/>
          </p:cNvGraphicFramePr>
          <p:nvPr>
            <p:extLst>
              <p:ext uri="{D42A27DB-BD31-4B8C-83A1-F6EECF244321}">
                <p14:modId xmlns:p14="http://schemas.microsoft.com/office/powerpoint/2010/main" val="877836420"/>
              </p:ext>
            </p:extLst>
          </p:nvPr>
        </p:nvGraphicFramePr>
        <p:xfrm>
          <a:off x="3611348" y="5324281"/>
          <a:ext cx="5734823" cy="627660"/>
        </p:xfrm>
        <a:graphic>
          <a:graphicData uri="http://schemas.openxmlformats.org/drawingml/2006/table">
            <a:tbl>
              <a:tblPr>
                <a:tableStyleId>{5C22544A-7EE6-4342-B048-85BDC9FD1C3A}</a:tableStyleId>
              </a:tblPr>
              <a:tblGrid>
                <a:gridCol w="1420526">
                  <a:extLst>
                    <a:ext uri="{9D8B030D-6E8A-4147-A177-3AD203B41FA5}">
                      <a16:colId xmlns:a16="http://schemas.microsoft.com/office/drawing/2014/main" val="1015758193"/>
                    </a:ext>
                  </a:extLst>
                </a:gridCol>
                <a:gridCol w="819706">
                  <a:extLst>
                    <a:ext uri="{9D8B030D-6E8A-4147-A177-3AD203B41FA5}">
                      <a16:colId xmlns:a16="http://schemas.microsoft.com/office/drawing/2014/main" val="1024616161"/>
                    </a:ext>
                  </a:extLst>
                </a:gridCol>
                <a:gridCol w="878006">
                  <a:extLst>
                    <a:ext uri="{9D8B030D-6E8A-4147-A177-3AD203B41FA5}">
                      <a16:colId xmlns:a16="http://schemas.microsoft.com/office/drawing/2014/main" val="2198513577"/>
                    </a:ext>
                  </a:extLst>
                </a:gridCol>
                <a:gridCol w="872195">
                  <a:extLst>
                    <a:ext uri="{9D8B030D-6E8A-4147-A177-3AD203B41FA5}">
                      <a16:colId xmlns:a16="http://schemas.microsoft.com/office/drawing/2014/main" val="2294376527"/>
                    </a:ext>
                  </a:extLst>
                </a:gridCol>
                <a:gridCol w="872195">
                  <a:extLst>
                    <a:ext uri="{9D8B030D-6E8A-4147-A177-3AD203B41FA5}">
                      <a16:colId xmlns:a16="http://schemas.microsoft.com/office/drawing/2014/main" val="222399537"/>
                    </a:ext>
                  </a:extLst>
                </a:gridCol>
                <a:gridCol w="872195">
                  <a:extLst>
                    <a:ext uri="{9D8B030D-6E8A-4147-A177-3AD203B41FA5}">
                      <a16:colId xmlns:a16="http://schemas.microsoft.com/office/drawing/2014/main" val="1402490151"/>
                    </a:ext>
                  </a:extLst>
                </a:gridCol>
              </a:tblGrid>
              <a:tr h="313830">
                <a:tc>
                  <a:txBody>
                    <a:bodyPr/>
                    <a:lstStyle/>
                    <a:p>
                      <a:pPr algn="r"/>
                      <a:r>
                        <a:rPr lang="en-IE" sz="1100" b="1"/>
                        <a:t>Net important</a:t>
                      </a: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IE" sz="1100" b="1"/>
                        <a:t>77%</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IE" sz="1100" b="1"/>
                        <a:t>77%</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IE" sz="1100" b="1"/>
                        <a:t>74%</a:t>
                      </a:r>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100" b="1"/>
                        <a:t>76%</a:t>
                      </a:r>
                      <a:endParaRPr lang="en-IE" sz="1100" b="1"/>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lumMod val="60000"/>
                        <a:lumOff val="40000"/>
                      </a:schemeClr>
                    </a:solidFill>
                  </a:tcPr>
                </a:tc>
                <a:tc>
                  <a:txBody>
                    <a:bodyPr/>
                    <a:lstStyle/>
                    <a:p>
                      <a:pPr algn="ctr"/>
                      <a:r>
                        <a:rPr lang="en-US" sz="1100" b="1"/>
                        <a:t>73%</a:t>
                      </a:r>
                      <a:endParaRPr lang="en-IE" sz="1100" b="1"/>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accent6">
                        <a:lumMod val="60000"/>
                        <a:lumOff val="40000"/>
                      </a:schemeClr>
                    </a:solidFill>
                  </a:tcPr>
                </a:tc>
                <a:extLst>
                  <a:ext uri="{0D108BD9-81ED-4DB2-BD59-A6C34878D82A}">
                    <a16:rowId xmlns:a16="http://schemas.microsoft.com/office/drawing/2014/main" val="372992790"/>
                  </a:ext>
                </a:extLst>
              </a:tr>
              <a:tr h="313830">
                <a:tc>
                  <a:txBody>
                    <a:bodyPr/>
                    <a:lstStyle/>
                    <a:p>
                      <a:pPr algn="r"/>
                      <a:r>
                        <a:rPr lang="en-IE" sz="1100" b="1"/>
                        <a:t>Net (not important)</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IE" sz="1100" b="1"/>
                        <a:t>19%</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IE" sz="1100" b="1"/>
                        <a:t>19%</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IE" sz="1100" b="1"/>
                        <a:t>23%</a:t>
                      </a: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100" b="1"/>
                        <a:t>20%</a:t>
                      </a:r>
                      <a:endParaRPr lang="en-IE" sz="1100" b="1"/>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tc>
                  <a:txBody>
                    <a:bodyPr/>
                    <a:lstStyle/>
                    <a:p>
                      <a:pPr algn="ctr"/>
                      <a:r>
                        <a:rPr lang="en-US" sz="1100" b="1"/>
                        <a:t>22%</a:t>
                      </a:r>
                      <a:endParaRPr lang="en-IE" sz="1100" b="1"/>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accent5">
                        <a:lumMod val="20000"/>
                        <a:lumOff val="80000"/>
                      </a:schemeClr>
                    </a:solidFill>
                  </a:tcPr>
                </a:tc>
                <a:extLst>
                  <a:ext uri="{0D108BD9-81ED-4DB2-BD59-A6C34878D82A}">
                    <a16:rowId xmlns:a16="http://schemas.microsoft.com/office/drawing/2014/main" val="1069302925"/>
                  </a:ext>
                </a:extLst>
              </a:tr>
            </a:tbl>
          </a:graphicData>
        </a:graphic>
      </p:graphicFrame>
      <p:cxnSp>
        <p:nvCxnSpPr>
          <p:cNvPr id="12" name="Straight Arrow Connector 11">
            <a:extLst>
              <a:ext uri="{FF2B5EF4-FFF2-40B4-BE49-F238E27FC236}">
                <a16:creationId xmlns:a16="http://schemas.microsoft.com/office/drawing/2014/main" id="{9FA0964F-1F83-85EA-50EF-AF5CD88C1086}"/>
              </a:ext>
            </a:extLst>
          </p:cNvPr>
          <p:cNvCxnSpPr>
            <a:cxnSpLocks/>
          </p:cNvCxnSpPr>
          <p:nvPr/>
        </p:nvCxnSpPr>
        <p:spPr>
          <a:xfrm>
            <a:off x="9444876" y="2252586"/>
            <a:ext cx="346824" cy="0"/>
          </a:xfrm>
          <a:prstGeom prst="straightConnector1">
            <a:avLst/>
          </a:prstGeom>
          <a:ln w="762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9FDE04A5-7EE8-FDAE-3345-CA8DABEA9CAB}"/>
              </a:ext>
            </a:extLst>
          </p:cNvPr>
          <p:cNvSpPr txBox="1"/>
          <p:nvPr/>
        </p:nvSpPr>
        <p:spPr>
          <a:xfrm>
            <a:off x="9867023" y="1793769"/>
            <a:ext cx="1378452" cy="1384995"/>
          </a:xfrm>
          <a:prstGeom prst="rect">
            <a:avLst/>
          </a:prstGeom>
          <a:solidFill>
            <a:schemeClr val="bg1">
              <a:lumMod val="85000"/>
            </a:schemeClr>
          </a:solidFill>
        </p:spPr>
        <p:txBody>
          <a:bodyPr wrap="square" rtlCol="0">
            <a:spAutoFit/>
          </a:bodyPr>
          <a:lstStyle/>
          <a:p>
            <a:pPr algn="ctr"/>
            <a:r>
              <a:rPr lang="en-IE" sz="1200"/>
              <a:t>Significantly higher for 65 </a:t>
            </a:r>
            <a:r>
              <a:rPr lang="en-IE" sz="1200" err="1"/>
              <a:t>yrs</a:t>
            </a:r>
            <a:r>
              <a:rPr lang="en-IE" sz="1200"/>
              <a:t>+ year olds at </a:t>
            </a:r>
            <a:r>
              <a:rPr lang="en-IE"/>
              <a:t>42% </a:t>
            </a:r>
          </a:p>
          <a:p>
            <a:pPr algn="ctr"/>
            <a:r>
              <a:rPr kumimoji="0" lang="en-IE" sz="1200" b="0" i="0" u="none" strike="noStrike" kern="1200" cap="none" spc="0" normalizeH="0" baseline="0" noProof="0">
                <a:ln>
                  <a:noFill/>
                </a:ln>
                <a:solidFill>
                  <a:srgbClr val="000033"/>
                </a:solidFill>
                <a:effectLst/>
                <a:uLnTx/>
                <a:uFillTx/>
                <a:latin typeface="Barlow" panose="00000500000000000000" pitchFamily="2" charset="0"/>
                <a:ea typeface="+mn-ea"/>
                <a:cs typeface="+mn-cs"/>
              </a:rPr>
              <a:t>and 50-64 years at</a:t>
            </a:r>
            <a:r>
              <a:rPr lang="en-IE"/>
              <a:t> 31% </a:t>
            </a:r>
          </a:p>
        </p:txBody>
      </p:sp>
      <p:sp>
        <p:nvSpPr>
          <p:cNvPr id="10" name="TextBox 9">
            <a:extLst>
              <a:ext uri="{FF2B5EF4-FFF2-40B4-BE49-F238E27FC236}">
                <a16:creationId xmlns:a16="http://schemas.microsoft.com/office/drawing/2014/main" id="{F56C57F0-D9B0-E474-6518-A0AE85B739E9}"/>
              </a:ext>
            </a:extLst>
          </p:cNvPr>
          <p:cNvSpPr txBox="1"/>
          <p:nvPr/>
        </p:nvSpPr>
        <p:spPr>
          <a:xfrm>
            <a:off x="7622405" y="1417860"/>
            <a:ext cx="650114" cy="461665"/>
          </a:xfrm>
          <a:prstGeom prst="rect">
            <a:avLst/>
          </a:prstGeom>
          <a:noFill/>
        </p:spPr>
        <p:txBody>
          <a:bodyPr wrap="none" rtlCol="0">
            <a:spAutoFit/>
          </a:bodyPr>
          <a:lstStyle/>
          <a:p>
            <a:pPr algn="ctr"/>
            <a:r>
              <a:rPr lang="en-IE" sz="1200" b="1"/>
              <a:t>Nov 23</a:t>
            </a:r>
          </a:p>
          <a:p>
            <a:pPr algn="ctr"/>
            <a:endParaRPr lang="en-IE" sz="1200" b="1"/>
          </a:p>
        </p:txBody>
      </p:sp>
      <p:sp>
        <p:nvSpPr>
          <p:cNvPr id="6" name="TextBox 5">
            <a:extLst>
              <a:ext uri="{FF2B5EF4-FFF2-40B4-BE49-F238E27FC236}">
                <a16:creationId xmlns:a16="http://schemas.microsoft.com/office/drawing/2014/main" id="{D5214E32-65AE-468B-2DBE-A59F81DEA242}"/>
              </a:ext>
            </a:extLst>
          </p:cNvPr>
          <p:cNvSpPr txBox="1"/>
          <p:nvPr/>
        </p:nvSpPr>
        <p:spPr>
          <a:xfrm>
            <a:off x="8426603" y="1417860"/>
            <a:ext cx="665568" cy="461665"/>
          </a:xfrm>
          <a:prstGeom prst="rect">
            <a:avLst/>
          </a:prstGeom>
          <a:noFill/>
        </p:spPr>
        <p:txBody>
          <a:bodyPr wrap="none" rtlCol="0">
            <a:spAutoFit/>
          </a:bodyPr>
          <a:lstStyle/>
          <a:p>
            <a:pPr algn="ctr"/>
            <a:r>
              <a:rPr lang="en-IE" sz="1200" b="1"/>
              <a:t>Aug 24</a:t>
            </a:r>
          </a:p>
          <a:p>
            <a:pPr algn="ctr"/>
            <a:endParaRPr lang="en-IE" sz="1200" b="1"/>
          </a:p>
        </p:txBody>
      </p:sp>
      <p:sp>
        <p:nvSpPr>
          <p:cNvPr id="15" name="Placeholder 1">
            <a:extLst>
              <a:ext uri="{FF2B5EF4-FFF2-40B4-BE49-F238E27FC236}">
                <a16:creationId xmlns:a16="http://schemas.microsoft.com/office/drawing/2014/main" id="{E4C8BA9C-B42E-49D5-EDCC-AD6FD6593237}"/>
              </a:ext>
            </a:extLst>
          </p:cNvPr>
          <p:cNvSpPr/>
          <p:nvPr/>
        </p:nvSpPr>
        <p:spPr>
          <a:xfrm rot="5400000">
            <a:off x="-1531491" y="1674273"/>
            <a:ext cx="5948364" cy="2576624"/>
          </a:xfrm>
          <a:prstGeom prst="snip1Rect">
            <a:avLst>
              <a:gd name="adj" fmla="val 1244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lIns="144000" tIns="72000" rIns="72000" bIns="144000" rtlCol="0" anchor="t"/>
          <a:lstStyle/>
          <a:p>
            <a:pPr>
              <a:lnSpc>
                <a:spcPct val="115000"/>
              </a:lnSpc>
              <a:spcBef>
                <a:spcPts val="400"/>
              </a:spcBef>
              <a:spcAft>
                <a:spcPts val="400"/>
              </a:spcAft>
            </a:pPr>
            <a:endParaRPr lang="en-GB" sz="1400" b="1">
              <a:solidFill>
                <a:schemeClr val="tx1"/>
              </a:solidFill>
            </a:endParaRPr>
          </a:p>
        </p:txBody>
      </p:sp>
      <p:pic>
        <p:nvPicPr>
          <p:cNvPr id="2050" name="Picture 2" descr="Govt-of-Ireland-Logo- GEM Group">
            <a:extLst>
              <a:ext uri="{FF2B5EF4-FFF2-40B4-BE49-F238E27FC236}">
                <a16:creationId xmlns:a16="http://schemas.microsoft.com/office/drawing/2014/main" id="{C00A749E-0B1D-5F15-6936-D17847B0BC79}"/>
              </a:ext>
            </a:extLst>
          </p:cNvPr>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662935" y="169575"/>
            <a:ext cx="1567201" cy="1133846"/>
          </a:xfrm>
          <a:prstGeom prst="rect">
            <a:avLst/>
          </a:prstGeom>
          <a:noFill/>
          <a:extLst>
            <a:ext uri="{909E8E84-426E-40DD-AFC4-6F175D3DCCD1}">
              <a14:hiddenFill xmlns:a14="http://schemas.microsoft.com/office/drawing/2010/main">
                <a:solidFill>
                  <a:srgbClr val="FFFFFF"/>
                </a:solidFill>
              </a14:hiddenFill>
            </a:ext>
          </a:extLst>
        </p:spPr>
      </p:pic>
      <p:sp>
        <p:nvSpPr>
          <p:cNvPr id="25" name="TextBox 24">
            <a:extLst>
              <a:ext uri="{FF2B5EF4-FFF2-40B4-BE49-F238E27FC236}">
                <a16:creationId xmlns:a16="http://schemas.microsoft.com/office/drawing/2014/main" id="{385D4E72-1EDE-EBD8-1731-076280CFF170}"/>
              </a:ext>
            </a:extLst>
          </p:cNvPr>
          <p:cNvSpPr txBox="1"/>
          <p:nvPr/>
        </p:nvSpPr>
        <p:spPr>
          <a:xfrm>
            <a:off x="387785" y="2059306"/>
            <a:ext cx="2109812" cy="1754326"/>
          </a:xfrm>
          <a:prstGeom prst="rect">
            <a:avLst/>
          </a:prstGeom>
          <a:noFill/>
        </p:spPr>
        <p:txBody>
          <a:bodyPr wrap="square" rtlCol="0">
            <a:spAutoFit/>
          </a:bodyPr>
          <a:lstStyle/>
          <a:p>
            <a:pPr algn="ctr">
              <a:spcBef>
                <a:spcPts val="800"/>
              </a:spcBef>
              <a:spcAft>
                <a:spcPts val="800"/>
              </a:spcAft>
            </a:pPr>
            <a:r>
              <a:rPr lang="en-US" b="1">
                <a:solidFill>
                  <a:schemeClr val="bg1"/>
                </a:solidFill>
                <a:latin typeface="Barlow" panose="00000500000000000000" pitchFamily="2" charset="0"/>
              </a:rPr>
              <a:t>Level of importance has stagnated, albeit at a very high level, across recent waves. </a:t>
            </a:r>
            <a:endParaRPr lang="en-US" sz="1200" b="1">
              <a:solidFill>
                <a:schemeClr val="bg1"/>
              </a:solidFill>
              <a:latin typeface="Barlow" panose="00000500000000000000" pitchFamily="2" charset="0"/>
            </a:endParaRPr>
          </a:p>
        </p:txBody>
      </p:sp>
      <p:grpSp>
        <p:nvGrpSpPr>
          <p:cNvPr id="3" name="Group 2">
            <a:extLst>
              <a:ext uri="{FF2B5EF4-FFF2-40B4-BE49-F238E27FC236}">
                <a16:creationId xmlns:a16="http://schemas.microsoft.com/office/drawing/2014/main" id="{3929D406-D3D3-B165-425A-3F7388A15CFE}"/>
              </a:ext>
            </a:extLst>
          </p:cNvPr>
          <p:cNvGrpSpPr/>
          <p:nvPr/>
        </p:nvGrpSpPr>
        <p:grpSpPr>
          <a:xfrm>
            <a:off x="9867023" y="966545"/>
            <a:ext cx="2359232" cy="449281"/>
            <a:chOff x="9641528" y="676064"/>
            <a:chExt cx="2436173" cy="586011"/>
          </a:xfrm>
        </p:grpSpPr>
        <p:sp>
          <p:nvSpPr>
            <p:cNvPr id="14" name="Rectangle 13">
              <a:extLst>
                <a:ext uri="{FF2B5EF4-FFF2-40B4-BE49-F238E27FC236}">
                  <a16:creationId xmlns:a16="http://schemas.microsoft.com/office/drawing/2014/main" id="{BC4DFB5A-FD80-C3E2-4040-8367DC8E278C}"/>
                </a:ext>
              </a:extLst>
            </p:cNvPr>
            <p:cNvSpPr/>
            <p:nvPr/>
          </p:nvSpPr>
          <p:spPr>
            <a:xfrm>
              <a:off x="9641529" y="960224"/>
              <a:ext cx="403181" cy="208348"/>
            </a:xfrm>
            <a:prstGeom prst="rect">
              <a:avLst/>
            </a:prstGeom>
            <a:solidFill>
              <a:schemeClr val="accent5">
                <a:lumMod val="20000"/>
                <a:lumOff val="80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6" name="TextBox 15">
              <a:extLst>
                <a:ext uri="{FF2B5EF4-FFF2-40B4-BE49-F238E27FC236}">
                  <a16:creationId xmlns:a16="http://schemas.microsoft.com/office/drawing/2014/main" id="{12164821-8A2E-E91F-445E-43DC2C2B22CB}"/>
                </a:ext>
              </a:extLst>
            </p:cNvPr>
            <p:cNvSpPr txBox="1"/>
            <p:nvPr/>
          </p:nvSpPr>
          <p:spPr>
            <a:xfrm>
              <a:off x="10044711" y="676064"/>
              <a:ext cx="2032990" cy="341226"/>
            </a:xfrm>
            <a:prstGeom prst="rect">
              <a:avLst/>
            </a:prstGeom>
            <a:noFill/>
          </p:spPr>
          <p:txBody>
            <a:bodyPr wrap="square" rtlCol="0">
              <a:spAutoFit/>
            </a:bodyPr>
            <a:lstStyle/>
            <a:p>
              <a:r>
                <a:rPr lang="en-IE" sz="1050">
                  <a:solidFill>
                    <a:schemeClr val="tx1">
                      <a:lumMod val="65000"/>
                      <a:lumOff val="35000"/>
                    </a:schemeClr>
                  </a:solidFill>
                </a:rPr>
                <a:t>Statistically higher than total</a:t>
              </a:r>
            </a:p>
          </p:txBody>
        </p:sp>
        <p:sp>
          <p:nvSpPr>
            <p:cNvPr id="17" name="Rectangle 16">
              <a:extLst>
                <a:ext uri="{FF2B5EF4-FFF2-40B4-BE49-F238E27FC236}">
                  <a16:creationId xmlns:a16="http://schemas.microsoft.com/office/drawing/2014/main" id="{77D8B8A8-94D8-ADBA-D9E8-3F7A16E00F9E}"/>
                </a:ext>
              </a:extLst>
            </p:cNvPr>
            <p:cNvSpPr/>
            <p:nvPr/>
          </p:nvSpPr>
          <p:spPr>
            <a:xfrm>
              <a:off x="9641528" y="682884"/>
              <a:ext cx="403182" cy="217062"/>
            </a:xfrm>
            <a:prstGeom prst="rect">
              <a:avLst/>
            </a:prstGeom>
            <a:solidFill>
              <a:schemeClr val="accent6"/>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18" name="TextBox 17">
              <a:extLst>
                <a:ext uri="{FF2B5EF4-FFF2-40B4-BE49-F238E27FC236}">
                  <a16:creationId xmlns:a16="http://schemas.microsoft.com/office/drawing/2014/main" id="{76D6AEED-9A3F-4EF1-86BC-69683A2CE8BD}"/>
                </a:ext>
              </a:extLst>
            </p:cNvPr>
            <p:cNvSpPr txBox="1"/>
            <p:nvPr/>
          </p:nvSpPr>
          <p:spPr>
            <a:xfrm>
              <a:off x="10026209" y="920849"/>
              <a:ext cx="2032991" cy="341226"/>
            </a:xfrm>
            <a:prstGeom prst="rect">
              <a:avLst/>
            </a:prstGeom>
            <a:noFill/>
          </p:spPr>
          <p:txBody>
            <a:bodyPr wrap="square" rtlCol="0">
              <a:spAutoFit/>
            </a:bodyPr>
            <a:lstStyle/>
            <a:p>
              <a:r>
                <a:rPr lang="en-IE" sz="1050">
                  <a:solidFill>
                    <a:schemeClr val="tx1">
                      <a:lumMod val="65000"/>
                      <a:lumOff val="35000"/>
                    </a:schemeClr>
                  </a:solidFill>
                </a:rPr>
                <a:t>Statistically lower than total</a:t>
              </a:r>
            </a:p>
          </p:txBody>
        </p:sp>
      </p:grpSp>
    </p:spTree>
    <p:extLst>
      <p:ext uri="{BB962C8B-B14F-4D97-AF65-F5344CB8AC3E}">
        <p14:creationId xmlns:p14="http://schemas.microsoft.com/office/powerpoint/2010/main" val="1039210467"/>
      </p:ext>
    </p:extLst>
  </p:cSld>
  <p:clrMapOvr>
    <a:masterClrMapping/>
  </p:clrMapOvr>
  <p:transition spd="slow">
    <p:wipe dir="r"/>
  </p:transition>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eJdUBLkF.ir74OQSEUMF9A"/>
</p:tagLst>
</file>

<file path=ppt/theme/theme1.xml><?xml version="1.0" encoding="utf-8"?>
<a:theme xmlns:a="http://schemas.openxmlformats.org/drawingml/2006/main" name="Theme2">
  <a:themeElements>
    <a:clrScheme name="IPSOS (MARCH 2024)">
      <a:dk1>
        <a:srgbClr val="000000"/>
      </a:dk1>
      <a:lt1>
        <a:sysClr val="window" lastClr="FFFFFF"/>
      </a:lt1>
      <a:dk2>
        <a:srgbClr val="1DAFAD"/>
      </a:dk2>
      <a:lt2>
        <a:srgbClr val="103C50"/>
      </a:lt2>
      <a:accent1>
        <a:srgbClr val="121B5A"/>
      </a:accent1>
      <a:accent2>
        <a:srgbClr val="E2DA51"/>
      </a:accent2>
      <a:accent3>
        <a:srgbClr val="FF740F"/>
      </a:accent3>
      <a:accent4>
        <a:srgbClr val="452567"/>
      </a:accent4>
      <a:accent5>
        <a:srgbClr val="E50158"/>
      </a:accent5>
      <a:accent6>
        <a:srgbClr val="9FE5D8"/>
      </a:accent6>
      <a:hlink>
        <a:srgbClr val="2F469C"/>
      </a:hlink>
      <a:folHlink>
        <a:srgbClr val="84329B"/>
      </a:folHlink>
    </a:clrScheme>
    <a:fontScheme name="Ipsos General">
      <a:majorFont>
        <a:latin typeface="Barlow Semi Condensed ExtraBold"/>
        <a:ea typeface=""/>
        <a:cs typeface=""/>
      </a:majorFont>
      <a:minorFont>
        <a:latin typeface="Barl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7EBF0"/>
        </a:solidFill>
        <a:ln>
          <a:noFill/>
        </a:ln>
      </a:spPr>
      <a:bodyPr rtlCol="0" anchor="t"/>
      <a:lstStyle>
        <a:defPPr algn="l">
          <a:lnSpc>
            <a:spcPct val="112000"/>
          </a:lnSpc>
          <a:spcBef>
            <a:spcPts val="400"/>
          </a:spcBef>
          <a:spcAft>
            <a:spcPts val="400"/>
          </a:spcAft>
          <a:defRPr sz="2400" dirty="0" smtClean="0">
            <a:solidFill>
              <a:schemeClr val="tx1"/>
            </a:solidFill>
          </a:defRPr>
        </a:defPPr>
      </a:lstStyle>
      <a:style>
        <a:lnRef idx="2">
          <a:schemeClr val="accent1">
            <a:shade val="15000"/>
          </a:schemeClr>
        </a:lnRef>
        <a:fillRef idx="1">
          <a:schemeClr val="accent1"/>
        </a:fillRef>
        <a:effectRef idx="0">
          <a:schemeClr val="accent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lnSpc>
            <a:spcPct val="115000"/>
          </a:lnSpc>
          <a:spcBef>
            <a:spcPts val="400"/>
          </a:spcBef>
          <a:spcAft>
            <a:spcPts val="400"/>
          </a:spcAft>
          <a:defRPr sz="2400" dirty="0" err="1" smtClean="0">
            <a:solidFill>
              <a:schemeClr val="tx1"/>
            </a:solidFill>
          </a:defRPr>
        </a:defPPr>
      </a:lstStyle>
    </a:txDef>
  </a:objectDefaults>
  <a:extraClrSchemeLst/>
  <a:custClrLst>
    <a:custClr name="Green">
      <a:srgbClr val="2DB574"/>
    </a:custClr>
    <a:custClr name="Sky Blue">
      <a:srgbClr val="A5CEE3"/>
    </a:custClr>
    <a:custClr name="Lilac">
      <a:srgbClr val="E3D8F0"/>
    </a:custClr>
    <a:custClr name="Pastel Pink">
      <a:srgbClr val="FFE1EC"/>
    </a:custClr>
    <a:custClr name="Yellow Meringue">
      <a:srgbClr val="F3F0B9"/>
    </a:custClr>
    <a:custClr name="Delicate Turquoise">
      <a:srgbClr val="9FE5D8"/>
    </a:custClr>
    <a:custClr name=" -- ">
      <a:srgbClr val="FFFFFF"/>
    </a:custClr>
    <a:custClr name="Light Grey">
      <a:srgbClr val="E7EBF0"/>
    </a:custClr>
    <a:custClr name="Mid Grey">
      <a:srgbClr val="585858"/>
    </a:custClr>
  </a:custClrLst>
  <a:extLst>
    <a:ext uri="{05A4C25C-085E-4340-85A3-A5531E510DB2}">
      <thm15:themeFamily xmlns:thm15="http://schemas.microsoft.com/office/thememl/2012/main" name="IPSOS B&amp;A POWERPOINT PRESENTATION TEMPLATE (2024)" id="{D9118EA7-A234-459C-BA08-0E1568708ACE}" vid="{3A3105D3-BCC8-4911-B4A2-7941A622E2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amp;A Template 2019">
    <a:dk1>
      <a:sysClr val="windowText" lastClr="000000"/>
    </a:dk1>
    <a:lt1>
      <a:sysClr val="window" lastClr="FFFFFF"/>
    </a:lt1>
    <a:dk2>
      <a:srgbClr val="FFFFFF"/>
    </a:dk2>
    <a:lt2>
      <a:srgbClr val="E7E6E6"/>
    </a:lt2>
    <a:accent1>
      <a:srgbClr val="AEC411"/>
    </a:accent1>
    <a:accent2>
      <a:srgbClr val="54C0E8"/>
    </a:accent2>
    <a:accent3>
      <a:srgbClr val="D0CECE"/>
    </a:accent3>
    <a:accent4>
      <a:srgbClr val="FED402"/>
    </a:accent4>
    <a:accent5>
      <a:srgbClr val="D61D6E"/>
    </a:accent5>
    <a:accent6>
      <a:srgbClr val="27908F"/>
    </a:accent6>
    <a:hlink>
      <a:srgbClr val="502F75"/>
    </a:hlink>
    <a:folHlink>
      <a:srgbClr val="D8D8D8"/>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B&amp;A Template 2019">
    <a:dk1>
      <a:sysClr val="windowText" lastClr="000000"/>
    </a:dk1>
    <a:lt1>
      <a:sysClr val="window" lastClr="FFFFFF"/>
    </a:lt1>
    <a:dk2>
      <a:srgbClr val="FFFFFF"/>
    </a:dk2>
    <a:lt2>
      <a:srgbClr val="E7E6E6"/>
    </a:lt2>
    <a:accent1>
      <a:srgbClr val="AEC411"/>
    </a:accent1>
    <a:accent2>
      <a:srgbClr val="54C0E8"/>
    </a:accent2>
    <a:accent3>
      <a:srgbClr val="D0CECE"/>
    </a:accent3>
    <a:accent4>
      <a:srgbClr val="FED402"/>
    </a:accent4>
    <a:accent5>
      <a:srgbClr val="D61D6E"/>
    </a:accent5>
    <a:accent6>
      <a:srgbClr val="27908F"/>
    </a:accent6>
    <a:hlink>
      <a:srgbClr val="502F75"/>
    </a:hlink>
    <a:folHlink>
      <a:srgbClr val="D8D8D8"/>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Custom 1">
    <a:dk1>
      <a:sysClr val="windowText" lastClr="000000"/>
    </a:dk1>
    <a:lt1>
      <a:sysClr val="window" lastClr="FFFFFF"/>
    </a:lt1>
    <a:dk2>
      <a:srgbClr val="FFFFFF"/>
    </a:dk2>
    <a:lt2>
      <a:srgbClr val="E7E6E6"/>
    </a:lt2>
    <a:accent1>
      <a:srgbClr val="AEC411"/>
    </a:accent1>
    <a:accent2>
      <a:srgbClr val="54C0E8"/>
    </a:accent2>
    <a:accent3>
      <a:srgbClr val="502F75"/>
    </a:accent3>
    <a:accent4>
      <a:srgbClr val="FED402"/>
    </a:accent4>
    <a:accent5>
      <a:srgbClr val="D61D6E"/>
    </a:accent5>
    <a:accent6>
      <a:srgbClr val="27908F"/>
    </a:accent6>
    <a:hlink>
      <a:srgbClr val="502F75"/>
    </a:hlink>
    <a:folHlink>
      <a:srgbClr val="D8D8D8"/>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Custom 1">
    <a:dk1>
      <a:sysClr val="windowText" lastClr="000000"/>
    </a:dk1>
    <a:lt1>
      <a:sysClr val="window" lastClr="FFFFFF"/>
    </a:lt1>
    <a:dk2>
      <a:srgbClr val="FFFFFF"/>
    </a:dk2>
    <a:lt2>
      <a:srgbClr val="E7E6E6"/>
    </a:lt2>
    <a:accent1>
      <a:srgbClr val="AEC411"/>
    </a:accent1>
    <a:accent2>
      <a:srgbClr val="54C0E8"/>
    </a:accent2>
    <a:accent3>
      <a:srgbClr val="502F75"/>
    </a:accent3>
    <a:accent4>
      <a:srgbClr val="FED402"/>
    </a:accent4>
    <a:accent5>
      <a:srgbClr val="D61D6E"/>
    </a:accent5>
    <a:accent6>
      <a:srgbClr val="27908F"/>
    </a:accent6>
    <a:hlink>
      <a:srgbClr val="502F75"/>
    </a:hlink>
    <a:folHlink>
      <a:srgbClr val="D8D8D8"/>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B&amp;A Template 2019">
    <a:dk1>
      <a:sysClr val="windowText" lastClr="000000"/>
    </a:dk1>
    <a:lt1>
      <a:sysClr val="window" lastClr="FFFFFF"/>
    </a:lt1>
    <a:dk2>
      <a:srgbClr val="FFFFFF"/>
    </a:dk2>
    <a:lt2>
      <a:srgbClr val="E7E6E6"/>
    </a:lt2>
    <a:accent1>
      <a:srgbClr val="AEC411"/>
    </a:accent1>
    <a:accent2>
      <a:srgbClr val="54C0E8"/>
    </a:accent2>
    <a:accent3>
      <a:srgbClr val="D0CECE"/>
    </a:accent3>
    <a:accent4>
      <a:srgbClr val="FED402"/>
    </a:accent4>
    <a:accent5>
      <a:srgbClr val="D61D6E"/>
    </a:accent5>
    <a:accent6>
      <a:srgbClr val="27908F"/>
    </a:accent6>
    <a:hlink>
      <a:srgbClr val="502F75"/>
    </a:hlink>
    <a:folHlink>
      <a:srgbClr val="D8D8D8"/>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6.xml><?xml version="1.0" encoding="utf-8"?>
<a:themeOverride xmlns:a="http://schemas.openxmlformats.org/drawingml/2006/main">
  <a:clrScheme name="Blueprint 10">
    <a:dk1>
      <a:srgbClr val="2A2E33"/>
    </a:dk1>
    <a:lt1>
      <a:srgbClr val="FFFFFF"/>
    </a:lt1>
    <a:dk2>
      <a:srgbClr val="2A2E33"/>
    </a:dk2>
    <a:lt2>
      <a:srgbClr val="CDC6C0"/>
    </a:lt2>
    <a:accent1>
      <a:srgbClr val="64A0C8"/>
    </a:accent1>
    <a:accent2>
      <a:srgbClr val="90B1A2"/>
    </a:accent2>
    <a:accent3>
      <a:srgbClr val="FFFFFF"/>
    </a:accent3>
    <a:accent4>
      <a:srgbClr val="22262A"/>
    </a:accent4>
    <a:accent5>
      <a:srgbClr val="B8CDE0"/>
    </a:accent5>
    <a:accent6>
      <a:srgbClr val="82A092"/>
    </a:accent6>
    <a:hlink>
      <a:srgbClr val="955085"/>
    </a:hlink>
    <a:folHlink>
      <a:srgbClr val="7E9BCA"/>
    </a:folHlink>
  </a:clrScheme>
  <a:fontScheme name="Blueprint">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Blueprint 10">
    <a:dk1>
      <a:srgbClr val="2A2E33"/>
    </a:dk1>
    <a:lt1>
      <a:srgbClr val="FFFFFF"/>
    </a:lt1>
    <a:dk2>
      <a:srgbClr val="2A2E33"/>
    </a:dk2>
    <a:lt2>
      <a:srgbClr val="CDC6C0"/>
    </a:lt2>
    <a:accent1>
      <a:srgbClr val="64A0C8"/>
    </a:accent1>
    <a:accent2>
      <a:srgbClr val="90B1A2"/>
    </a:accent2>
    <a:accent3>
      <a:srgbClr val="FFFFFF"/>
    </a:accent3>
    <a:accent4>
      <a:srgbClr val="22262A"/>
    </a:accent4>
    <a:accent5>
      <a:srgbClr val="B8CDE0"/>
    </a:accent5>
    <a:accent6>
      <a:srgbClr val="82A092"/>
    </a:accent6>
    <a:hlink>
      <a:srgbClr val="955085"/>
    </a:hlink>
    <a:folHlink>
      <a:srgbClr val="7E9BCA"/>
    </a:folHlink>
  </a:clrScheme>
  <a:fontScheme name="Blueprint">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Blueprint 10">
    <a:dk1>
      <a:srgbClr val="2A2E33"/>
    </a:dk1>
    <a:lt1>
      <a:srgbClr val="FFFFFF"/>
    </a:lt1>
    <a:dk2>
      <a:srgbClr val="2A2E33"/>
    </a:dk2>
    <a:lt2>
      <a:srgbClr val="CDC6C0"/>
    </a:lt2>
    <a:accent1>
      <a:srgbClr val="64A0C8"/>
    </a:accent1>
    <a:accent2>
      <a:srgbClr val="90B1A2"/>
    </a:accent2>
    <a:accent3>
      <a:srgbClr val="FFFFFF"/>
    </a:accent3>
    <a:accent4>
      <a:srgbClr val="22262A"/>
    </a:accent4>
    <a:accent5>
      <a:srgbClr val="B8CDE0"/>
    </a:accent5>
    <a:accent6>
      <a:srgbClr val="82A092"/>
    </a:accent6>
    <a:hlink>
      <a:srgbClr val="955085"/>
    </a:hlink>
    <a:folHlink>
      <a:srgbClr val="7E9BCA"/>
    </a:folHlink>
  </a:clrScheme>
  <a:fontScheme name="Blueprint">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307B01B65ECD745BECD9F3346AAEEEE" ma:contentTypeVersion="13" ma:contentTypeDescription="Create a new document." ma:contentTypeScope="" ma:versionID="0c877965595e8a86e0aa29acaaf1ca78">
  <xsd:schema xmlns:xsd="http://www.w3.org/2001/XMLSchema" xmlns:xs="http://www.w3.org/2001/XMLSchema" xmlns:p="http://schemas.microsoft.com/office/2006/metadata/properties" xmlns:ns2="782e9fc2-0629-4f66-9908-5dcb6384578c" xmlns:ns3="4d92418d-5ee0-43a1-9152-e8920d1d3c9c" targetNamespace="http://schemas.microsoft.com/office/2006/metadata/properties" ma:root="true" ma:fieldsID="7b461232b82d13755c748e83195974ac" ns2:_="" ns3:_="">
    <xsd:import namespace="782e9fc2-0629-4f66-9908-5dcb6384578c"/>
    <xsd:import namespace="4d92418d-5ee0-43a1-9152-e8920d1d3c9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2e9fc2-0629-4f66-9908-5dcb638457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descrip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e120647d-17bd-4a63-9afd-bbea8594aced"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d92418d-5ee0-43a1-9152-e8920d1d3c9c"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25f545af-843c-4915-aafe-d00eedc128e7}" ma:internalName="TaxCatchAll" ma:showField="CatchAllData" ma:web="4d92418d-5ee0-43a1-9152-e8920d1d3c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d92418d-5ee0-43a1-9152-e8920d1d3c9c" xsi:nil="true"/>
    <lcf76f155ced4ddcb4097134ff3c332f xmlns="782e9fc2-0629-4f66-9908-5dcb6384578c">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058237-3257-46FF-8FB7-385A665902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2e9fc2-0629-4f66-9908-5dcb6384578c"/>
    <ds:schemaRef ds:uri="4d92418d-5ee0-43a1-9152-e8920d1d3c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E25FF8E-0A43-4546-926B-0876F0BD2D85}">
  <ds:schemaRefs>
    <ds:schemaRef ds:uri="782e9fc2-0629-4f66-9908-5dcb6384578c"/>
    <ds:schemaRef ds:uri="http://purl.org/dc/elements/1.1/"/>
    <ds:schemaRef ds:uri="http://schemas.microsoft.com/office/2006/documentManagement/types"/>
    <ds:schemaRef ds:uri="http://schemas.microsoft.com/office/2006/metadata/properties"/>
    <ds:schemaRef ds:uri="http://www.w3.org/XML/1998/namespace"/>
    <ds:schemaRef ds:uri="4d92418d-5ee0-43a1-9152-e8920d1d3c9c"/>
    <ds:schemaRef ds:uri="http://purl.org/dc/dcmitype/"/>
    <ds:schemaRef ds:uri="http://purl.org/dc/terms/"/>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7833EF04-8EBA-4B99-9453-3CE7F6C812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2063</TotalTime>
  <Words>3775</Words>
  <Application>Microsoft Office PowerPoint</Application>
  <PresentationFormat>Widescreen</PresentationFormat>
  <Paragraphs>1006</Paragraphs>
  <Slides>25</Slides>
  <Notes>21</Notes>
  <HiddenSlides>0</HiddenSlides>
  <MMClips>0</MMClips>
  <ScaleCrop>false</ScaleCrop>
  <HeadingPairs>
    <vt:vector size="8" baseType="variant">
      <vt:variant>
        <vt:lpstr>Fonts Used</vt:lpstr>
      </vt:variant>
      <vt:variant>
        <vt:i4>13</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40" baseType="lpstr">
      <vt:lpstr>Arial</vt:lpstr>
      <vt:lpstr>Arial Black</vt:lpstr>
      <vt:lpstr>Barlow</vt:lpstr>
      <vt:lpstr>Barlow Semi Condensed ExtraBold</vt:lpstr>
      <vt:lpstr>Calibri</vt:lpstr>
      <vt:lpstr>Cambria</vt:lpstr>
      <vt:lpstr>Constantia</vt:lpstr>
      <vt:lpstr>HelveticaNeueLT Std Lt Cn</vt:lpstr>
      <vt:lpstr>Tahoma</vt:lpstr>
      <vt:lpstr>Trebuchet MS</vt:lpstr>
      <vt:lpstr>Verdana</vt:lpstr>
      <vt:lpstr>Wingdings</vt:lpstr>
      <vt:lpstr>Wingdings 2</vt:lpstr>
      <vt:lpstr>Theme2</vt:lpstr>
      <vt:lpstr>Diapositive think-cell</vt:lpstr>
      <vt:lpstr>Worldview Dóchas Public Engagement Survey </vt:lpstr>
      <vt:lpstr>Introduction</vt:lpstr>
      <vt:lpstr>Segments Background &amp; Context</vt:lpstr>
      <vt:lpstr>The Segments – Overview</vt:lpstr>
      <vt:lpstr>Trending the Segments</vt:lpstr>
      <vt:lpstr>Overseas development aid findings</vt:lpstr>
      <vt:lpstr>Two in three people are very or fairly concerned about levels of poverty in developing countries </vt:lpstr>
      <vt:lpstr> Concern around levels of Poverty in Developing Countries x Segments </vt:lpstr>
      <vt:lpstr>73% agree that it is important for the Irish Government to provide ODA</vt:lpstr>
      <vt:lpstr> Importance of Irish Government providing overseas aid x Segments</vt:lpstr>
      <vt:lpstr>3 in 4 people, agree that ODA can help bring about positive change for those living in developing countries </vt:lpstr>
      <vt:lpstr>Level of agreement that Overseas aid can help bring about positive change for those living in developing countries x Segments</vt:lpstr>
      <vt:lpstr> Main causes of poverty in developing countries </vt:lpstr>
      <vt:lpstr> Main causes of poverty in developing countries x Segments </vt:lpstr>
      <vt:lpstr>Sources for news &amp; information</vt:lpstr>
      <vt:lpstr>Sources for news and information</vt:lpstr>
      <vt:lpstr> Sources for news and information x Segments</vt:lpstr>
      <vt:lpstr>Issues facing Ireland</vt:lpstr>
      <vt:lpstr>The Top 3 Most Important Issues Facing Ireland remain the same as in Nov ‘23: house prices (+2%), health services, (-5%), and household bills (-4%). Mentions of immigration continue to grow at a significant rate.</vt:lpstr>
      <vt:lpstr>Most Important Issues Facing Ireland x Segments</vt:lpstr>
      <vt:lpstr>Key takeouts</vt:lpstr>
      <vt:lpstr>3 Key Takeaways</vt:lpstr>
      <vt:lpstr>Key Segments Targeting Strategy</vt:lpstr>
      <vt:lpstr>Segments Targeting Strategy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Fresh Produce Study</dc:title>
  <dc:creator>Carole Carmody</dc:creator>
  <cp:lastModifiedBy>Claudia Lynch</cp:lastModifiedBy>
  <cp:revision>5</cp:revision>
  <cp:lastPrinted>2024-09-17T08:34:56Z</cp:lastPrinted>
  <dcterms:created xsi:type="dcterms:W3CDTF">2022-05-06T10:04:24Z</dcterms:created>
  <dcterms:modified xsi:type="dcterms:W3CDTF">2025-01-20T14:37:28Z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0x0101002307B01B65ECD745BECD9F3346AAEEEE</vt:lpwstr>
  </property>
  <property fmtid="{D5CDD505-2E9C-101B-9397-08002B2CF9AE}" pid="3" name="MediaServiceImageTags">
    <vt:lpwstr/>
  </property>
  <property fmtid="{D5CDD505-2E9C-101B-9397-08002B2CF9AE}" pid="4" name="Order">
    <vt:r8>151089600</vt:r8>
  </property>
  <property fmtid="{D5CDD505-2E9C-101B-9397-08002B2CF9AE}" pid="5" name="_ExtendedDescription">
    <vt:lpwstr/>
  </property>
  <property fmtid="{D5CDD505-2E9C-101B-9397-08002B2CF9AE}" pid="6" name="IndicoChartLabels2Logos_Checked">
    <vt:bool>false</vt:bool>
  </property>
  <property fmtid="{D5CDD505-2E9C-101B-9397-08002B2CF9AE}" pid="7" name="IndicoPane_Visible">
    <vt:bool>false</vt:bool>
  </property>
  <property fmtid="{D5CDD505-2E9C-101B-9397-08002B2CF9AE}" pid="8" name="IndicoConditionalFormatting_Enabled">
    <vt:bool>false</vt:bool>
  </property>
  <property fmtid="{D5CDD505-2E9C-101B-9397-08002B2CF9AE}" pid="9" name="IndicoChartLabels2Table_Enabled">
    <vt:bool>false</vt:bool>
  </property>
  <property fmtid="{D5CDD505-2E9C-101B-9397-08002B2CF9AE}" pid="10" name="IndicoSortingEnabled">
    <vt:bool>false</vt:bool>
  </property>
  <property fmtid="{D5CDD505-2E9C-101B-9397-08002B2CF9AE}" pid="11" name="IndicoShapeForPane_Selected">
    <vt:bool>false</vt:bool>
  </property>
  <property fmtid="{D5CDD505-2E9C-101B-9397-08002B2CF9AE}" pid="12" name="IndicoChartLabels2Logos_Enabled">
    <vt:bool>false</vt:bool>
  </property>
  <property fmtid="{D5CDD505-2E9C-101B-9397-08002B2CF9AE}" pid="13" name="xd_Signature">
    <vt:bool>false</vt:bool>
  </property>
  <property fmtid="{D5CDD505-2E9C-101B-9397-08002B2CF9AE}" pid="14" name="xd_ProgID">
    <vt:lpwstr/>
  </property>
  <property fmtid="{D5CDD505-2E9C-101B-9397-08002B2CF9AE}" pid="15" name="ComplianceAssetId">
    <vt:lpwstr/>
  </property>
  <property fmtid="{D5CDD505-2E9C-101B-9397-08002B2CF9AE}" pid="16" name="TemplateUrl">
    <vt:lpwstr/>
  </property>
  <property fmtid="{D5CDD505-2E9C-101B-9397-08002B2CF9AE}" pid="17" name="TriggerFlowInfo">
    <vt:lpwstr/>
  </property>
</Properties>
</file>